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5" r:id="rId3"/>
    <p:sldId id="324" r:id="rId4"/>
    <p:sldId id="387" r:id="rId5"/>
    <p:sldId id="379" r:id="rId6"/>
    <p:sldId id="384" r:id="rId7"/>
    <p:sldId id="385" r:id="rId8"/>
    <p:sldId id="277" r:id="rId9"/>
    <p:sldId id="386" r:id="rId10"/>
    <p:sldId id="388" r:id="rId11"/>
    <p:sldId id="391" r:id="rId12"/>
    <p:sldId id="395" r:id="rId13"/>
    <p:sldId id="398" r:id="rId14"/>
    <p:sldId id="396" r:id="rId15"/>
    <p:sldId id="397" r:id="rId16"/>
    <p:sldId id="3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31"/>
    <a:srgbClr val="54A0FF"/>
    <a:srgbClr val="FAFAFA"/>
    <a:srgbClr val="F5F5F5"/>
    <a:srgbClr val="EF5777"/>
    <a:srgbClr val="0FB9B1"/>
    <a:srgbClr val="F7B7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5359" autoAdjust="0"/>
  </p:normalViewPr>
  <p:slideViewPr>
    <p:cSldViewPr snapToGrid="0" snapToObjects="1">
      <p:cViewPr>
        <p:scale>
          <a:sx n="46" d="100"/>
          <a:sy n="46" d="100"/>
        </p:scale>
        <p:origin x="1467" y="1068"/>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660FC8D-3FAB-384B-A523-F958535FCC05}" type="slidenum">
              <a:rPr lang="en-US" smtClean="0"/>
              <a:t>6</a:t>
            </a:fld>
            <a:endParaRPr lang="en-US"/>
          </a:p>
        </p:txBody>
      </p:sp>
    </p:spTree>
    <p:extLst>
      <p:ext uri="{BB962C8B-B14F-4D97-AF65-F5344CB8AC3E}">
        <p14:creationId xmlns:p14="http://schemas.microsoft.com/office/powerpoint/2010/main" val="2356605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70901" y="4174812"/>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6" y="3182200"/>
            <a:ext cx="3682675"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07</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err="1">
                <a:solidFill>
                  <a:schemeClr val="tx1">
                    <a:lumMod val="65000"/>
                    <a:lumOff val="35000"/>
                  </a:schemeClr>
                </a:solidFill>
                <a:latin typeface="Montserrat SemiBold" pitchFamily="2" charset="77"/>
              </a:rPr>
              <a:t>sli.do</a:t>
            </a:r>
            <a:r>
              <a:rPr lang="en-US" sz="2000" b="0" i="0" dirty="0">
                <a:solidFill>
                  <a:schemeClr val="tx1">
                    <a:lumMod val="65000"/>
                    <a:lumOff val="35000"/>
                  </a:schemeClr>
                </a:solidFill>
                <a:latin typeface="Montserrat SemiBold" pitchFamily="2" charset="77"/>
              </a:rPr>
              <a:t>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gd name="adj" fmla="val 1613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E39839-3AB8-4CEE-AECD-35AD75D031CD}"/>
              </a:ext>
            </a:extLst>
          </p:cNvPr>
          <p:cNvSpPr/>
          <p:nvPr userDrawn="1"/>
        </p:nvSpPr>
        <p:spPr>
          <a:xfrm>
            <a:off x="8267254" y="4819413"/>
            <a:ext cx="2757486"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Miya </a:t>
            </a:r>
            <a:r>
              <a:rPr lang="en-US" sz="1200" b="1" i="0" dirty="0" err="1">
                <a:solidFill>
                  <a:schemeClr val="tx1">
                    <a:lumMod val="65000"/>
                    <a:lumOff val="35000"/>
                  </a:schemeClr>
                </a:solidFill>
                <a:latin typeface="Montserrat SemiBold" pitchFamily="2" charset="77"/>
              </a:rPr>
              <a:t>Natsuhara</a:t>
            </a:r>
            <a:r>
              <a:rPr lang="en-US" sz="1200" b="1" i="0" dirty="0">
                <a:solidFill>
                  <a:schemeClr val="tx1">
                    <a:lumMod val="65000"/>
                    <a:lumOff val="35000"/>
                  </a:schemeClr>
                </a:solidFill>
                <a:latin typeface="Montserrat SemiBold" pitchFamily="2" charset="77"/>
              </a:rPr>
              <a:t> and Joe </a:t>
            </a:r>
            <a:r>
              <a:rPr lang="en-US" sz="1200" b="1" i="0" dirty="0" err="1">
                <a:solidFill>
                  <a:schemeClr val="tx1">
                    <a:lumMod val="65000"/>
                    <a:lumOff val="35000"/>
                  </a:schemeClr>
                </a:solidFill>
                <a:latin typeface="Montserrat SemiBold" pitchFamily="2" charset="77"/>
              </a:rPr>
              <a:t>Spaniac</a:t>
            </a:r>
            <a:endParaRPr lang="en-US" sz="1200" b="1" i="0" dirty="0">
              <a:solidFill>
                <a:schemeClr val="tx1">
                  <a:lumMod val="65000"/>
                  <a:lumOff val="35000"/>
                </a:schemeClr>
              </a:solidFill>
              <a:latin typeface="Montserrat SemiBold" pitchFamily="2" charset="77"/>
            </a:endParaRPr>
          </a:p>
        </p:txBody>
      </p:sp>
      <p:sp>
        <p:nvSpPr>
          <p:cNvPr id="17" name="Rectangle 16">
            <a:extLst>
              <a:ext uri="{FF2B5EF4-FFF2-40B4-BE49-F238E27FC236}">
                <a16:creationId xmlns:a16="http://schemas.microsoft.com/office/drawing/2014/main" id="{98585A78-EC77-40AA-8041-FCA8A76A99DE}"/>
              </a:ext>
            </a:extLst>
          </p:cNvPr>
          <p:cNvSpPr/>
          <p:nvPr userDrawn="1"/>
        </p:nvSpPr>
        <p:spPr>
          <a:xfrm>
            <a:off x="7199333" y="4819413"/>
            <a:ext cx="1067921"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Instructors</a:t>
            </a:r>
          </a:p>
        </p:txBody>
      </p:sp>
      <p:sp>
        <p:nvSpPr>
          <p:cNvPr id="18" name="Rectangle 17">
            <a:extLst>
              <a:ext uri="{FF2B5EF4-FFF2-40B4-BE49-F238E27FC236}">
                <a16:creationId xmlns:a16="http://schemas.microsoft.com/office/drawing/2014/main" id="{627ECA50-D37A-4A76-B953-7752D9B4E954}"/>
              </a:ext>
            </a:extLst>
          </p:cNvPr>
          <p:cNvSpPr/>
          <p:nvPr userDrawn="1"/>
        </p:nvSpPr>
        <p:spPr>
          <a:xfrm>
            <a:off x="776879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19" name="TextBox 18">
            <a:extLst>
              <a:ext uri="{FF2B5EF4-FFF2-40B4-BE49-F238E27FC236}">
                <a16:creationId xmlns:a16="http://schemas.microsoft.com/office/drawing/2014/main" id="{5BE0E32C-BA90-4F19-ACB7-CE6B86FB9268}"/>
              </a:ext>
            </a:extLst>
          </p:cNvPr>
          <p:cNvSpPr txBox="1"/>
          <p:nvPr userDrawn="1"/>
        </p:nvSpPr>
        <p:spPr>
          <a:xfrm>
            <a:off x="8267254" y="5106162"/>
            <a:ext cx="3852682" cy="1133830"/>
          </a:xfrm>
          <a:prstGeom prst="rect">
            <a:avLst/>
          </a:prstGeom>
          <a:noFill/>
        </p:spPr>
        <p:txBody>
          <a:bodyPr wrap="square" numCol="5" rtlCol="0">
            <a:noAutofit/>
          </a:bodyPr>
          <a:lstStyle/>
          <a:p>
            <a:pPr rtl="0">
              <a:spcBef>
                <a:spcPts val="0"/>
              </a:spcBef>
              <a:spcAft>
                <a:spcPts val="0"/>
              </a:spcAft>
            </a:pPr>
            <a:r>
              <a:rPr lang="en-US" sz="800" b="1" i="0" u="none" strike="noStrike" dirty="0">
                <a:solidFill>
                  <a:srgbClr val="535353"/>
                </a:solidFill>
                <a:effectLst/>
                <a:latin typeface="Montserrat SemiBold" panose="00000700000000000000" pitchFamily="2" charset="0"/>
              </a:rPr>
              <a:t>Ailsa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Alexander</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Ambika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Andy</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Arkita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Atharva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Autumn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Ayush</a:t>
            </a:r>
            <a:endParaRPr lang="en-US" sz="800" b="0" dirty="0">
              <a:effectLst/>
              <a:latin typeface="Montserrat SemiBold" panose="00000700000000000000" pitchFamily="2" charset="0"/>
            </a:endParaRPr>
          </a:p>
          <a:p>
            <a:pPr rtl="0">
              <a:spcBef>
                <a:spcPts val="0"/>
              </a:spcBef>
              <a:spcAft>
                <a:spcPts val="0"/>
              </a:spcAft>
            </a:pPr>
            <a:br>
              <a:rPr lang="en-US" sz="1000" b="0" dirty="0">
                <a:effectLst/>
              </a:rPr>
            </a:br>
            <a:endParaRPr lang="en-US" sz="800" b="0" dirty="0">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Chaafen</a:t>
            </a: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Chloe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Claire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Colin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Colton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Connor</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Elizabeth</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Hannah</a:t>
            </a:r>
            <a:endParaRPr lang="en-US" sz="800" b="0" dirty="0">
              <a:effectLst/>
              <a:latin typeface="Montserrat SemiBold" panose="00000700000000000000" pitchFamily="2" charset="0"/>
            </a:endParaRPr>
          </a:p>
          <a:p>
            <a:br>
              <a:rPr lang="en-US" sz="1000" b="0" dirty="0">
                <a:effectLst/>
              </a:rPr>
            </a:br>
            <a:endParaRPr lang="en-US" sz="800" b="1" i="0" dirty="0">
              <a:solidFill>
                <a:schemeClr val="tx1">
                  <a:lumMod val="65000"/>
                  <a:lumOff val="35000"/>
                </a:schemeClr>
              </a:solidFill>
              <a:latin typeface="Montserrat SemiBold" pitchFamily="2" charset="77"/>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Helena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Jessie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Katharine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Kavya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Ken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Kyle</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Logan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Marcus</a:t>
            </a:r>
            <a:endParaRPr lang="en-US" sz="800" b="0" dirty="0">
              <a:effectLst/>
              <a:latin typeface="Montserrat SemiBold" panose="00000700000000000000" pitchFamily="2" charset="0"/>
            </a:endParaRPr>
          </a:p>
          <a:p>
            <a:br>
              <a:rPr lang="en-US" sz="1000" dirty="0"/>
            </a:br>
            <a:endParaRPr lang="en-US" sz="800" b="1" i="0" dirty="0">
              <a:solidFill>
                <a:schemeClr val="tx1">
                  <a:lumMod val="65000"/>
                  <a:lumOff val="35000"/>
                </a:schemeClr>
              </a:solidFill>
              <a:latin typeface="Montserrat SemiBold" pitchFamily="2" charset="77"/>
            </a:endParaRPr>
          </a:p>
          <a:p>
            <a:endParaRPr lang="en-US" sz="800" b="1" i="0" dirty="0">
              <a:solidFill>
                <a:schemeClr val="tx1">
                  <a:lumMod val="65000"/>
                  <a:lumOff val="35000"/>
                </a:schemeClr>
              </a:solidFill>
              <a:latin typeface="Montserrat SemiBold" pitchFamily="2" charset="77"/>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Megana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Mia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Minh</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Nicolas</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Poojitha</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Rohini</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Ronald</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Rucha</a:t>
            </a: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endParaRPr lang="en-US" sz="800" b="1" i="0" u="none" strike="noStrike" dirty="0">
              <a:solidFill>
                <a:srgbClr val="535353"/>
              </a:solidFill>
              <a:effectLst/>
              <a:latin typeface="Montserrat SemiBold" panose="00000700000000000000" pitchFamily="2" charset="0"/>
            </a:endParaRPr>
          </a:p>
          <a:p>
            <a:pPr rtl="0">
              <a:spcBef>
                <a:spcPts val="0"/>
              </a:spcBef>
              <a:spcAft>
                <a:spcPts val="0"/>
              </a:spcAft>
            </a:pPr>
            <a:r>
              <a:rPr lang="en-US" sz="800" b="1" i="0" u="none" strike="noStrike" dirty="0" err="1">
                <a:solidFill>
                  <a:srgbClr val="535353"/>
                </a:solidFill>
                <a:effectLst/>
                <a:latin typeface="Montserrat SemiBold" panose="00000700000000000000" pitchFamily="2" charset="0"/>
              </a:rPr>
              <a:t>Sahej</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Shivani</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Smriti</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Steven</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Vinay</a:t>
            </a:r>
            <a:endParaRPr lang="en-US" sz="800" b="0" dirty="0">
              <a:effectLst/>
              <a:latin typeface="Montserrat SemiBold" panose="00000700000000000000" pitchFamily="2" charset="0"/>
            </a:endParaRPr>
          </a:p>
          <a:p>
            <a:pPr rtl="0">
              <a:spcBef>
                <a:spcPts val="0"/>
              </a:spcBef>
              <a:spcAft>
                <a:spcPts val="0"/>
              </a:spcAft>
            </a:pPr>
            <a:r>
              <a:rPr lang="en-US" sz="800" b="1" i="0" u="none" strike="noStrike" dirty="0">
                <a:solidFill>
                  <a:srgbClr val="535353"/>
                </a:solidFill>
                <a:effectLst/>
                <a:latin typeface="Montserrat SemiBold" panose="00000700000000000000" pitchFamily="2" charset="0"/>
              </a:rPr>
              <a:t>Zane</a:t>
            </a:r>
            <a:endParaRPr lang="en-US" sz="800" b="0" dirty="0">
              <a:effectLst/>
              <a:latin typeface="Montserrat SemiBold" panose="00000700000000000000" pitchFamily="2" charset="0"/>
            </a:endParaRPr>
          </a:p>
          <a:p>
            <a:br>
              <a:rPr lang="en-US" sz="1000" dirty="0"/>
            </a:br>
            <a:endParaRPr lang="en-US" sz="800" b="0" dirty="0">
              <a:effectLst/>
              <a:latin typeface="Montserrat SemiBold" panose="00000700000000000000" pitchFamily="2" charset="0"/>
            </a:endParaRPr>
          </a:p>
          <a:p>
            <a:br>
              <a:rPr lang="en-US" sz="1000" dirty="0"/>
            </a:br>
            <a:endParaRPr lang="en-US" sz="800" b="1" i="0" dirty="0">
              <a:solidFill>
                <a:schemeClr val="tx1">
                  <a:lumMod val="65000"/>
                  <a:lumOff val="35000"/>
                </a:schemeClr>
              </a:solidFill>
              <a:latin typeface="Montserrat SemiBold" pitchFamily="2" charset="77"/>
            </a:endParaRPr>
          </a:p>
        </p:txBody>
      </p:sp>
      <p:pic>
        <p:nvPicPr>
          <p:cNvPr id="7" name="Picture 6">
            <a:extLst>
              <a:ext uri="{FF2B5EF4-FFF2-40B4-BE49-F238E27FC236}">
                <a16:creationId xmlns:a16="http://schemas.microsoft.com/office/drawing/2014/main" id="{9F07BBEA-9021-4FEB-832B-C7B2F144A77B}"/>
              </a:ext>
            </a:extLst>
          </p:cNvPr>
          <p:cNvPicPr>
            <a:picLocks noChangeAspect="1"/>
          </p:cNvPicPr>
          <p:nvPr userDrawn="1"/>
        </p:nvPicPr>
        <p:blipFill>
          <a:blip r:embed="rId3"/>
          <a:stretch>
            <a:fillRect/>
          </a:stretch>
        </p:blipFill>
        <p:spPr>
          <a:xfrm>
            <a:off x="2950912" y="5594680"/>
            <a:ext cx="1223089" cy="1223089"/>
          </a:xfrm>
          <a:prstGeom prst="rect">
            <a:avLst/>
          </a:prstGeom>
        </p:spPr>
      </p:pic>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01047" y="7913"/>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66637" y="30157"/>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07: Stacks &amp;  Queues Practice</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2r4INo1zOLu530qgrdFO60?si=32f1a45e7e6540d7&amp;pt=ada3c24cefc4f0024d10675cdfbb3ba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Stacks &amp; Queues</a:t>
            </a:r>
            <a:br>
              <a:rPr lang="en-US" sz="3600" dirty="0"/>
            </a:br>
            <a:r>
              <a:rPr lang="en-US" sz="3600" dirty="0"/>
              <a:t>Practice</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2225075"/>
            <a:ext cx="4476805" cy="1107996"/>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What’s your favorite animal? And why?</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7" name="TextBox 6">
            <a:extLst>
              <a:ext uri="{FF2B5EF4-FFF2-40B4-BE49-F238E27FC236}">
                <a16:creationId xmlns:a16="http://schemas.microsoft.com/office/drawing/2014/main" id="{0A89F158-AF7E-4930-BEDC-C60AB6AEAA8D}"/>
              </a:ext>
            </a:extLst>
          </p:cNvPr>
          <p:cNvSpPr txBox="1"/>
          <p:nvPr/>
        </p:nvSpPr>
        <p:spPr>
          <a:xfrm>
            <a:off x="7630732" y="4125093"/>
            <a:ext cx="4211392" cy="430887"/>
          </a:xfrm>
          <a:prstGeom prst="rect">
            <a:avLst/>
          </a:prstGeom>
          <a:noFill/>
        </p:spPr>
        <p:txBody>
          <a:bodyPr wrap="square" rtlCol="0">
            <a:spAutoFit/>
          </a:bodyPr>
          <a:lstStyle/>
          <a:p>
            <a:pPr algn="ctr"/>
            <a:r>
              <a:rPr lang="en-US" sz="2200" dirty="0">
                <a:solidFill>
                  <a:schemeClr val="tx1">
                    <a:lumMod val="75000"/>
                    <a:lumOff val="25000"/>
                  </a:schemeClr>
                </a:solidFill>
                <a:latin typeface="Calibri" panose="020F0502020204030204" pitchFamily="34" charset="0"/>
                <a:cs typeface="Calibri" panose="020F0502020204030204" pitchFamily="34" charset="0"/>
              </a:rPr>
              <a:t>Music: </a:t>
            </a:r>
            <a:r>
              <a:rPr lang="en-US" sz="2200" dirty="0">
                <a:solidFill>
                  <a:schemeClr val="tx1">
                    <a:lumMod val="75000"/>
                    <a:lumOff val="25000"/>
                  </a:schemeClr>
                </a:solidFill>
                <a:latin typeface="Calibri" panose="020F0502020204030204" pitchFamily="34" charset="0"/>
                <a:cs typeface="Calibri" panose="020F0502020204030204" pitchFamily="34" charset="0"/>
                <a:hlinkClick r:id="rId2"/>
              </a:rPr>
              <a:t>122 24wi Lecture Tunes ❄️ </a:t>
            </a:r>
            <a:endParaRPr lang="en-US" sz="22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Quick Recap</a:t>
            </a:r>
          </a:p>
          <a:p>
            <a:pPr>
              <a:spcAft>
                <a:spcPts val="1200"/>
              </a:spcAft>
            </a:pPr>
            <a:r>
              <a:rPr lang="en-US" b="1" dirty="0" err="1">
                <a:solidFill>
                  <a:schemeClr val="accent5"/>
                </a:solidFill>
                <a:latin typeface="Consolas" panose="020B0609020204030204" pitchFamily="49" charset="0"/>
              </a:rPr>
              <a:t>copyStack</a:t>
            </a:r>
            <a:r>
              <a:rPr lang="en-US" b="1" dirty="0">
                <a:solidFill>
                  <a:schemeClr val="accent5"/>
                </a:solidFill>
              </a:rPr>
              <a:t> Review</a:t>
            </a:r>
          </a:p>
          <a:p>
            <a:pPr>
              <a:spcAft>
                <a:spcPts val="1200"/>
              </a:spcAft>
            </a:pPr>
            <a:r>
              <a:rPr lang="en-US" dirty="0"/>
              <a:t>Exceptions</a:t>
            </a:r>
          </a:p>
          <a:p>
            <a:pPr>
              <a:spcAft>
                <a:spcPts val="1200"/>
              </a:spcAft>
            </a:pPr>
            <a:r>
              <a:rPr lang="en-US" dirty="0"/>
              <a:t>Structured Example: </a:t>
            </a:r>
            <a:r>
              <a:rPr lang="en-US" dirty="0" err="1">
                <a:latin typeface="Consolas" panose="020B0609020204030204" pitchFamily="49" charset="0"/>
              </a:rPr>
              <a:t>spliceStack</a:t>
            </a:r>
            <a:endParaRPr lang="en-US" dirty="0">
              <a:latin typeface="Consolas" panose="020B0609020204030204" pitchFamily="49" charset="0"/>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239981" y="274482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60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err="1">
                <a:latin typeface="Consolas" panose="020B0609020204030204" pitchFamily="49" charset="0"/>
              </a:rPr>
              <a:t>copyStack</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a:bodyPr>
          <a:lstStyle/>
          <a:p>
            <a:pPr marL="0" indent="0">
              <a:buNone/>
            </a:pPr>
            <a:r>
              <a:rPr lang="en-US" dirty="0"/>
              <a:t>Write a method </a:t>
            </a:r>
            <a:r>
              <a:rPr lang="en-US" dirty="0" err="1">
                <a:latin typeface="Consolas" panose="020B0609020204030204" pitchFamily="49" charset="0"/>
              </a:rPr>
              <a:t>copyStack</a:t>
            </a:r>
            <a:r>
              <a:rPr lang="en-US" dirty="0"/>
              <a:t> that takes a stack of integers as a parameter and returns a copy of the original stack (i.e., a new stack with the same values as the original, stored in the same order as the original). </a:t>
            </a:r>
          </a:p>
          <a:p>
            <a:pPr marL="0" indent="0">
              <a:buNone/>
            </a:pPr>
            <a:r>
              <a:rPr lang="en-US" dirty="0"/>
              <a:t>Your method should create the new stack and fill it up with the same values that are stored in the original stack. It is not acceptable to return the same stack passed to the method; you must create, fill, and return a new stack.</a:t>
            </a:r>
          </a:p>
          <a:p>
            <a:pPr marL="0" indent="0">
              <a:buNone/>
            </a:pPr>
            <a:endParaRPr lang="en-US" dirty="0"/>
          </a:p>
          <a:p>
            <a:pPr marL="0" indent="0">
              <a:buNone/>
            </a:pPr>
            <a:r>
              <a:rPr lang="en-US" dirty="0"/>
              <a:t>You may use one queue as auxiliary storage.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1160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1500-33A0-BE4A-2701-E0DDA3816C69}"/>
              </a:ext>
            </a:extLst>
          </p:cNvPr>
          <p:cNvSpPr>
            <a:spLocks noGrp="1"/>
          </p:cNvSpPr>
          <p:nvPr>
            <p:ph type="title"/>
          </p:nvPr>
        </p:nvSpPr>
        <p:spPr/>
        <p:txBody>
          <a:bodyPr/>
          <a:lstStyle/>
          <a:p>
            <a:r>
              <a:rPr lang="en-US" dirty="0" err="1">
                <a:latin typeface="Consolas" panose="020B0609020204030204" pitchFamily="49" charset="0"/>
              </a:rPr>
              <a:t>copyStack</a:t>
            </a:r>
            <a:endParaRPr lang="en-US" dirty="0">
              <a:latin typeface="Consolas" panose="020B0609020204030204" pitchFamily="49" charset="0"/>
            </a:endParaRPr>
          </a:p>
        </p:txBody>
      </p:sp>
      <p:sp>
        <p:nvSpPr>
          <p:cNvPr id="10" name="Rectangle 9">
            <a:extLst>
              <a:ext uri="{FF2B5EF4-FFF2-40B4-BE49-F238E27FC236}">
                <a16:creationId xmlns:a16="http://schemas.microsoft.com/office/drawing/2014/main" id="{9DE3545C-D8F2-115C-44DC-8601708D49B0}"/>
              </a:ext>
            </a:extLst>
          </p:cNvPr>
          <p:cNvSpPr/>
          <p:nvPr/>
        </p:nvSpPr>
        <p:spPr>
          <a:xfrm>
            <a:off x="2112830" y="1614183"/>
            <a:ext cx="1577947" cy="2582230"/>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64164E-5CF7-17B8-89B9-BF718DA6BB3B}"/>
              </a:ext>
            </a:extLst>
          </p:cNvPr>
          <p:cNvSpPr/>
          <p:nvPr/>
        </p:nvSpPr>
        <p:spPr>
          <a:xfrm>
            <a:off x="2346824" y="354334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a:t>
            </a:r>
            <a:endParaRPr lang="en-US" dirty="0">
              <a:solidFill>
                <a:schemeClr val="accent1">
                  <a:lumMod val="75000"/>
                </a:schemeClr>
              </a:solidFill>
            </a:endParaRPr>
          </a:p>
        </p:txBody>
      </p:sp>
      <p:sp>
        <p:nvSpPr>
          <p:cNvPr id="12" name="Rectangle 11">
            <a:extLst>
              <a:ext uri="{FF2B5EF4-FFF2-40B4-BE49-F238E27FC236}">
                <a16:creationId xmlns:a16="http://schemas.microsoft.com/office/drawing/2014/main" id="{11B80153-8587-8B4F-94C1-AA51294EE125}"/>
              </a:ext>
            </a:extLst>
          </p:cNvPr>
          <p:cNvSpPr/>
          <p:nvPr/>
        </p:nvSpPr>
        <p:spPr>
          <a:xfrm>
            <a:off x="2346824" y="2874710"/>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2</a:t>
            </a:r>
            <a:endParaRPr lang="en-US" dirty="0">
              <a:solidFill>
                <a:schemeClr val="accent1">
                  <a:lumMod val="75000"/>
                </a:schemeClr>
              </a:solidFill>
            </a:endParaRPr>
          </a:p>
        </p:txBody>
      </p:sp>
      <p:sp>
        <p:nvSpPr>
          <p:cNvPr id="13" name="Rectangle 12">
            <a:extLst>
              <a:ext uri="{FF2B5EF4-FFF2-40B4-BE49-F238E27FC236}">
                <a16:creationId xmlns:a16="http://schemas.microsoft.com/office/drawing/2014/main" id="{B78B068E-C253-7360-7C14-4EBB798269C2}"/>
              </a:ext>
            </a:extLst>
          </p:cNvPr>
          <p:cNvSpPr/>
          <p:nvPr/>
        </p:nvSpPr>
        <p:spPr>
          <a:xfrm>
            <a:off x="2346824" y="220607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sp>
        <p:nvSpPr>
          <p:cNvPr id="14" name="TextBox 13">
            <a:extLst>
              <a:ext uri="{FF2B5EF4-FFF2-40B4-BE49-F238E27FC236}">
                <a16:creationId xmlns:a16="http://schemas.microsoft.com/office/drawing/2014/main" id="{AF20C14E-7151-4DF3-0A0D-A4B54BD99546}"/>
              </a:ext>
            </a:extLst>
          </p:cNvPr>
          <p:cNvSpPr txBox="1"/>
          <p:nvPr/>
        </p:nvSpPr>
        <p:spPr>
          <a:xfrm>
            <a:off x="2336538"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s</a:t>
            </a:r>
          </a:p>
        </p:txBody>
      </p:sp>
      <p:sp>
        <p:nvSpPr>
          <p:cNvPr id="15" name="Rectangle 14">
            <a:extLst>
              <a:ext uri="{FF2B5EF4-FFF2-40B4-BE49-F238E27FC236}">
                <a16:creationId xmlns:a16="http://schemas.microsoft.com/office/drawing/2014/main" id="{170E4F3B-3510-F124-4197-5B322499412B}"/>
              </a:ext>
            </a:extLst>
          </p:cNvPr>
          <p:cNvSpPr/>
          <p:nvPr/>
        </p:nvSpPr>
        <p:spPr>
          <a:xfrm rot="5400000">
            <a:off x="5506147" y="3580633"/>
            <a:ext cx="1570779" cy="4191435"/>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BC9B86-21EB-C447-6681-7496F3BB509F}"/>
              </a:ext>
            </a:extLst>
          </p:cNvPr>
          <p:cNvSpPr/>
          <p:nvPr/>
        </p:nvSpPr>
        <p:spPr>
          <a:xfrm>
            <a:off x="8724934" y="1614183"/>
            <a:ext cx="1577947" cy="2582230"/>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72CE562-0637-627D-0F9F-C037F0B110DD}"/>
              </a:ext>
            </a:extLst>
          </p:cNvPr>
          <p:cNvSpPr txBox="1"/>
          <p:nvPr/>
        </p:nvSpPr>
        <p:spPr>
          <a:xfrm>
            <a:off x="8948642"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s2</a:t>
            </a:r>
          </a:p>
        </p:txBody>
      </p:sp>
      <p:sp>
        <p:nvSpPr>
          <p:cNvPr id="21" name="TextBox 20">
            <a:extLst>
              <a:ext uri="{FF2B5EF4-FFF2-40B4-BE49-F238E27FC236}">
                <a16:creationId xmlns:a16="http://schemas.microsoft.com/office/drawing/2014/main" id="{ED95B524-4181-70FB-E73F-4D6AC273057F}"/>
              </a:ext>
            </a:extLst>
          </p:cNvPr>
          <p:cNvSpPr txBox="1"/>
          <p:nvPr/>
        </p:nvSpPr>
        <p:spPr>
          <a:xfrm>
            <a:off x="5684230" y="4244630"/>
            <a:ext cx="1130530" cy="646331"/>
          </a:xfrm>
          <a:prstGeom prst="rect">
            <a:avLst/>
          </a:prstGeom>
          <a:noFill/>
        </p:spPr>
        <p:txBody>
          <a:bodyPr wrap="square" rtlCol="0">
            <a:spAutoFit/>
          </a:bodyPr>
          <a:lstStyle/>
          <a:p>
            <a:pPr algn="ctr"/>
            <a:r>
              <a:rPr lang="en-US" sz="3600" dirty="0">
                <a:latin typeface="Consolas" panose="020B0609020204030204" pitchFamily="49" charset="0"/>
                <a:cs typeface="Consolas" panose="020B0609020204030204" pitchFamily="49" charset="0"/>
              </a:rPr>
              <a:t>q</a:t>
            </a:r>
          </a:p>
        </p:txBody>
      </p:sp>
      <p:sp>
        <p:nvSpPr>
          <p:cNvPr id="22" name="Rectangle 21">
            <a:extLst>
              <a:ext uri="{FF2B5EF4-FFF2-40B4-BE49-F238E27FC236}">
                <a16:creationId xmlns:a16="http://schemas.microsoft.com/office/drawing/2014/main" id="{081DA1DE-93D3-8774-2E7F-B5E75A474790}"/>
              </a:ext>
            </a:extLst>
          </p:cNvPr>
          <p:cNvSpPr/>
          <p:nvPr/>
        </p:nvSpPr>
        <p:spPr>
          <a:xfrm>
            <a:off x="4472208" y="545423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a:t>
            </a:r>
            <a:endParaRPr lang="en-US" dirty="0">
              <a:solidFill>
                <a:schemeClr val="accent1">
                  <a:lumMod val="75000"/>
                </a:schemeClr>
              </a:solidFill>
            </a:endParaRPr>
          </a:p>
        </p:txBody>
      </p:sp>
      <p:sp>
        <p:nvSpPr>
          <p:cNvPr id="23" name="Rectangle 22">
            <a:extLst>
              <a:ext uri="{FF2B5EF4-FFF2-40B4-BE49-F238E27FC236}">
                <a16:creationId xmlns:a16="http://schemas.microsoft.com/office/drawing/2014/main" id="{A4EBC335-A492-2BF0-2F11-65E7EE1E822C}"/>
              </a:ext>
            </a:extLst>
          </p:cNvPr>
          <p:cNvSpPr/>
          <p:nvPr/>
        </p:nvSpPr>
        <p:spPr>
          <a:xfrm>
            <a:off x="5755938" y="545423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2</a:t>
            </a:r>
            <a:endParaRPr lang="en-US" dirty="0">
              <a:solidFill>
                <a:schemeClr val="accent1">
                  <a:lumMod val="75000"/>
                </a:schemeClr>
              </a:solidFill>
            </a:endParaRPr>
          </a:p>
        </p:txBody>
      </p:sp>
      <p:sp>
        <p:nvSpPr>
          <p:cNvPr id="24" name="Rectangle 23">
            <a:extLst>
              <a:ext uri="{FF2B5EF4-FFF2-40B4-BE49-F238E27FC236}">
                <a16:creationId xmlns:a16="http://schemas.microsoft.com/office/drawing/2014/main" id="{D6B82FB7-E3D4-8D67-09D3-EAC2BDD349B1}"/>
              </a:ext>
            </a:extLst>
          </p:cNvPr>
          <p:cNvSpPr/>
          <p:nvPr/>
        </p:nvSpPr>
        <p:spPr>
          <a:xfrm>
            <a:off x="7039668" y="5454235"/>
            <a:ext cx="1109958" cy="528316"/>
          </a:xfrm>
          <a:prstGeom prst="rect">
            <a:avLst/>
          </a:pr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grpSp>
        <p:nvGrpSpPr>
          <p:cNvPr id="3" name="Group 2">
            <a:extLst>
              <a:ext uri="{FF2B5EF4-FFF2-40B4-BE49-F238E27FC236}">
                <a16:creationId xmlns:a16="http://schemas.microsoft.com/office/drawing/2014/main" id="{B3EFCA7B-C00D-4F30-9DDD-854ED11B08D0}"/>
              </a:ext>
            </a:extLst>
          </p:cNvPr>
          <p:cNvGrpSpPr/>
          <p:nvPr/>
        </p:nvGrpSpPr>
        <p:grpSpPr>
          <a:xfrm>
            <a:off x="10583018" y="2786192"/>
            <a:ext cx="1265899" cy="1837172"/>
            <a:chOff x="-79116" y="3508128"/>
            <a:chExt cx="2448063" cy="3365307"/>
          </a:xfrm>
        </p:grpSpPr>
        <p:sp>
          <p:nvSpPr>
            <p:cNvPr id="17" name="Rectangle 16">
              <a:extLst>
                <a:ext uri="{FF2B5EF4-FFF2-40B4-BE49-F238E27FC236}">
                  <a16:creationId xmlns:a16="http://schemas.microsoft.com/office/drawing/2014/main" id="{9D6EF3CB-1851-4026-BA97-A81AEAF9E54A}"/>
                </a:ext>
              </a:extLst>
            </p:cNvPr>
            <p:cNvSpPr/>
            <p:nvPr/>
          </p:nvSpPr>
          <p:spPr>
            <a:xfrm>
              <a:off x="355943" y="3508128"/>
              <a:ext cx="1577947" cy="258223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50E01C-F87B-4D8F-B6ED-D86D5B7F21B8}"/>
                </a:ext>
              </a:extLst>
            </p:cNvPr>
            <p:cNvSpPr/>
            <p:nvPr/>
          </p:nvSpPr>
          <p:spPr>
            <a:xfrm>
              <a:off x="589937" y="5437290"/>
              <a:ext cx="1109958" cy="5283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a:t>
              </a:r>
              <a:endParaRPr lang="en-US" dirty="0">
                <a:solidFill>
                  <a:schemeClr val="accent1">
                    <a:lumMod val="75000"/>
                  </a:schemeClr>
                </a:solidFill>
              </a:endParaRPr>
            </a:p>
          </p:txBody>
        </p:sp>
        <p:sp>
          <p:nvSpPr>
            <p:cNvPr id="19" name="Rectangle 18">
              <a:extLst>
                <a:ext uri="{FF2B5EF4-FFF2-40B4-BE49-F238E27FC236}">
                  <a16:creationId xmlns:a16="http://schemas.microsoft.com/office/drawing/2014/main" id="{9E6BEB61-E020-4D8F-9C21-8A1DD0BFB5A2}"/>
                </a:ext>
              </a:extLst>
            </p:cNvPr>
            <p:cNvSpPr/>
            <p:nvPr/>
          </p:nvSpPr>
          <p:spPr>
            <a:xfrm>
              <a:off x="589937" y="4768655"/>
              <a:ext cx="1109958" cy="5283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2</a:t>
              </a:r>
              <a:endParaRPr lang="en-US" dirty="0">
                <a:solidFill>
                  <a:schemeClr val="accent1">
                    <a:lumMod val="75000"/>
                  </a:schemeClr>
                </a:solidFill>
              </a:endParaRPr>
            </a:p>
          </p:txBody>
        </p:sp>
        <p:sp>
          <p:nvSpPr>
            <p:cNvPr id="25" name="Rectangle 24">
              <a:extLst>
                <a:ext uri="{FF2B5EF4-FFF2-40B4-BE49-F238E27FC236}">
                  <a16:creationId xmlns:a16="http://schemas.microsoft.com/office/drawing/2014/main" id="{4F180A78-A5D3-45AF-8A80-6652D42E9BFB}"/>
                </a:ext>
              </a:extLst>
            </p:cNvPr>
            <p:cNvSpPr/>
            <p:nvPr/>
          </p:nvSpPr>
          <p:spPr>
            <a:xfrm>
              <a:off x="589937" y="4100020"/>
              <a:ext cx="1109958" cy="5283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sp>
          <p:nvSpPr>
            <p:cNvPr id="26" name="TextBox 25">
              <a:extLst>
                <a:ext uri="{FF2B5EF4-FFF2-40B4-BE49-F238E27FC236}">
                  <a16:creationId xmlns:a16="http://schemas.microsoft.com/office/drawing/2014/main" id="{55495EE6-E852-43DC-96AD-92C60FBA34D5}"/>
                </a:ext>
              </a:extLst>
            </p:cNvPr>
            <p:cNvSpPr txBox="1"/>
            <p:nvPr/>
          </p:nvSpPr>
          <p:spPr>
            <a:xfrm>
              <a:off x="-79116" y="6140519"/>
              <a:ext cx="2448063" cy="732916"/>
            </a:xfrm>
            <a:prstGeom prst="rect">
              <a:avLst/>
            </a:prstGeom>
            <a:noFill/>
          </p:spPr>
          <p:txBody>
            <a:bodyPr wrap="square" rtlCol="0">
              <a:spAutoFit/>
            </a:bodyPr>
            <a:lstStyle/>
            <a:p>
              <a:pPr algn="ctr"/>
              <a:r>
                <a:rPr lang="en-US" sz="2000" dirty="0">
                  <a:latin typeface="Consolas" panose="020B0609020204030204" pitchFamily="49" charset="0"/>
                  <a:cs typeface="Consolas" panose="020B0609020204030204" pitchFamily="49" charset="0"/>
                </a:rPr>
                <a:t>goal</a:t>
              </a:r>
            </a:p>
          </p:txBody>
        </p:sp>
      </p:grpSp>
      <p:grpSp>
        <p:nvGrpSpPr>
          <p:cNvPr id="27" name="Group 26">
            <a:extLst>
              <a:ext uri="{FF2B5EF4-FFF2-40B4-BE49-F238E27FC236}">
                <a16:creationId xmlns:a16="http://schemas.microsoft.com/office/drawing/2014/main" id="{080C5769-A1FC-4F82-9239-431925E4289E}"/>
              </a:ext>
            </a:extLst>
          </p:cNvPr>
          <p:cNvGrpSpPr/>
          <p:nvPr/>
        </p:nvGrpSpPr>
        <p:grpSpPr>
          <a:xfrm>
            <a:off x="582172" y="2786192"/>
            <a:ext cx="1265899" cy="1837172"/>
            <a:chOff x="-79116" y="3508128"/>
            <a:chExt cx="2448063" cy="3365307"/>
          </a:xfrm>
        </p:grpSpPr>
        <p:sp>
          <p:nvSpPr>
            <p:cNvPr id="28" name="Rectangle 27">
              <a:extLst>
                <a:ext uri="{FF2B5EF4-FFF2-40B4-BE49-F238E27FC236}">
                  <a16:creationId xmlns:a16="http://schemas.microsoft.com/office/drawing/2014/main" id="{FFBF7037-796F-4A00-89BD-E2F8AC98B030}"/>
                </a:ext>
              </a:extLst>
            </p:cNvPr>
            <p:cNvSpPr/>
            <p:nvPr/>
          </p:nvSpPr>
          <p:spPr>
            <a:xfrm>
              <a:off x="355943" y="3508128"/>
              <a:ext cx="1577947" cy="258223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A41A035-87A9-48EC-8173-FDCD5BC00363}"/>
                </a:ext>
              </a:extLst>
            </p:cNvPr>
            <p:cNvSpPr/>
            <p:nvPr/>
          </p:nvSpPr>
          <p:spPr>
            <a:xfrm>
              <a:off x="589937" y="5437290"/>
              <a:ext cx="1109958" cy="5283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1</a:t>
              </a:r>
              <a:endParaRPr lang="en-US" dirty="0">
                <a:solidFill>
                  <a:schemeClr val="accent1">
                    <a:lumMod val="75000"/>
                  </a:schemeClr>
                </a:solidFill>
              </a:endParaRPr>
            </a:p>
          </p:txBody>
        </p:sp>
        <p:sp>
          <p:nvSpPr>
            <p:cNvPr id="30" name="Rectangle 29">
              <a:extLst>
                <a:ext uri="{FF2B5EF4-FFF2-40B4-BE49-F238E27FC236}">
                  <a16:creationId xmlns:a16="http://schemas.microsoft.com/office/drawing/2014/main" id="{DC74BB40-23AF-48D4-B355-2AA1E7A907D6}"/>
                </a:ext>
              </a:extLst>
            </p:cNvPr>
            <p:cNvSpPr/>
            <p:nvPr/>
          </p:nvSpPr>
          <p:spPr>
            <a:xfrm>
              <a:off x="589937" y="4768655"/>
              <a:ext cx="1109958" cy="5283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2</a:t>
              </a:r>
              <a:endParaRPr lang="en-US" dirty="0">
                <a:solidFill>
                  <a:schemeClr val="accent1">
                    <a:lumMod val="75000"/>
                  </a:schemeClr>
                </a:solidFill>
              </a:endParaRPr>
            </a:p>
          </p:txBody>
        </p:sp>
        <p:sp>
          <p:nvSpPr>
            <p:cNvPr id="31" name="Rectangle 30">
              <a:extLst>
                <a:ext uri="{FF2B5EF4-FFF2-40B4-BE49-F238E27FC236}">
                  <a16:creationId xmlns:a16="http://schemas.microsoft.com/office/drawing/2014/main" id="{080E9D72-60BA-4467-BF40-DD8AF0728E30}"/>
                </a:ext>
              </a:extLst>
            </p:cNvPr>
            <p:cNvSpPr/>
            <p:nvPr/>
          </p:nvSpPr>
          <p:spPr>
            <a:xfrm>
              <a:off x="589937" y="4100020"/>
              <a:ext cx="1109958" cy="52831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8000"/>
                  </a:solidFill>
                  <a:latin typeface="Courier New" panose="02070309020205020404" pitchFamily="49" charset="0"/>
                  <a:ea typeface="ＭＳ Ｐゴシック" panose="020B0600070205080204" pitchFamily="34" charset="-128"/>
                </a:rPr>
                <a:t>3</a:t>
              </a:r>
              <a:endParaRPr lang="en-US" dirty="0">
                <a:solidFill>
                  <a:schemeClr val="accent1">
                    <a:lumMod val="75000"/>
                  </a:schemeClr>
                </a:solidFill>
              </a:endParaRPr>
            </a:p>
          </p:txBody>
        </p:sp>
        <p:sp>
          <p:nvSpPr>
            <p:cNvPr id="32" name="TextBox 31">
              <a:extLst>
                <a:ext uri="{FF2B5EF4-FFF2-40B4-BE49-F238E27FC236}">
                  <a16:creationId xmlns:a16="http://schemas.microsoft.com/office/drawing/2014/main" id="{0A64162C-B89C-44F2-8F62-BA0556D518D2}"/>
                </a:ext>
              </a:extLst>
            </p:cNvPr>
            <p:cNvSpPr txBox="1"/>
            <p:nvPr/>
          </p:nvSpPr>
          <p:spPr>
            <a:xfrm>
              <a:off x="-79116" y="6140519"/>
              <a:ext cx="2448063" cy="732916"/>
            </a:xfrm>
            <a:prstGeom prst="rect">
              <a:avLst/>
            </a:prstGeom>
            <a:noFill/>
          </p:spPr>
          <p:txBody>
            <a:bodyPr wrap="square" rtlCol="0">
              <a:spAutoFit/>
            </a:bodyPr>
            <a:lstStyle/>
            <a:p>
              <a:pPr algn="ctr"/>
              <a:r>
                <a:rPr lang="en-US" sz="2000" dirty="0">
                  <a:latin typeface="Consolas" panose="020B0609020204030204" pitchFamily="49" charset="0"/>
                  <a:cs typeface="Consolas" panose="020B0609020204030204" pitchFamily="49" charset="0"/>
                </a:rPr>
                <a:t>start</a:t>
              </a:r>
            </a:p>
          </p:txBody>
        </p:sp>
      </p:grpSp>
    </p:spTree>
    <p:extLst>
      <p:ext uri="{BB962C8B-B14F-4D97-AF65-F5344CB8AC3E}">
        <p14:creationId xmlns:p14="http://schemas.microsoft.com/office/powerpoint/2010/main" val="16676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8.33333E-7 4.81481E-6 L 0.54193 0.1949 " pathEditMode="relative" rAng="0" ptsTypes="AA">
                                      <p:cBhvr>
                                        <p:cTn id="24" dur="1500" fill="hold"/>
                                        <p:tgtEl>
                                          <p:spTgt spid="13"/>
                                        </p:tgtEl>
                                        <p:attrNameLst>
                                          <p:attrName>ppt_x</p:attrName>
                                          <p:attrName>ppt_y</p:attrName>
                                        </p:attrNameLst>
                                      </p:cBhvr>
                                      <p:rCtr x="27096" y="9745"/>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8.33333E-7 1.11111E-6 L 0.54271 -0.00139 " pathEditMode="relative" rAng="0" ptsTypes="AA">
                                      <p:cBhvr>
                                        <p:cTn id="28" dur="1500" fill="hold"/>
                                        <p:tgtEl>
                                          <p:spTgt spid="12"/>
                                        </p:tgtEl>
                                        <p:attrNameLst>
                                          <p:attrName>ppt_x</p:attrName>
                                          <p:attrName>ppt_y</p:attrName>
                                        </p:attrNameLst>
                                      </p:cBhvr>
                                      <p:rCtr x="27135" y="-69"/>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8.33333E-7 -2.59259E-6 L 0.54193 -0.19398 " pathEditMode="relative" rAng="0" ptsTypes="AA">
                                      <p:cBhvr>
                                        <p:cTn id="32" dur="1500" fill="hold"/>
                                        <p:tgtEl>
                                          <p:spTgt spid="11"/>
                                        </p:tgtEl>
                                        <p:attrNameLst>
                                          <p:attrName>ppt_x</p:attrName>
                                          <p:attrName>ppt_y</p:attrName>
                                        </p:attrNameLst>
                                      </p:cBhvr>
                                      <p:rCtr x="27096" y="-9699"/>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2" nodeType="clickEffect">
                                  <p:stCondLst>
                                    <p:cond delay="0"/>
                                  </p:stCondLst>
                                  <p:childTnLst>
                                    <p:animMotion origin="layout" path="M 0.54193 -0.19398 L 0.17227 0.27871 " pathEditMode="relative" rAng="0" ptsTypes="AA">
                                      <p:cBhvr>
                                        <p:cTn id="36" dur="1500" fill="hold"/>
                                        <p:tgtEl>
                                          <p:spTgt spid="11"/>
                                        </p:tgtEl>
                                        <p:attrNameLst>
                                          <p:attrName>ppt_x</p:attrName>
                                          <p:attrName>ppt_y</p:attrName>
                                        </p:attrNameLst>
                                      </p:cBhvr>
                                      <p:rCtr x="-18490" y="23634"/>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2" nodeType="clickEffect">
                                  <p:stCondLst>
                                    <p:cond delay="0"/>
                                  </p:stCondLst>
                                  <p:childTnLst>
                                    <p:animMotion origin="layout" path="M 0.54271 -0.00139 L 0.27839 0.37523 " pathEditMode="relative" rAng="0" ptsTypes="AA">
                                      <p:cBhvr>
                                        <p:cTn id="40" dur="1500" fill="hold"/>
                                        <p:tgtEl>
                                          <p:spTgt spid="12"/>
                                        </p:tgtEl>
                                        <p:attrNameLst>
                                          <p:attrName>ppt_x</p:attrName>
                                          <p:attrName>ppt_y</p:attrName>
                                        </p:attrNameLst>
                                      </p:cBhvr>
                                      <p:rCtr x="-13216" y="18819"/>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2" nodeType="clickEffect">
                                  <p:stCondLst>
                                    <p:cond delay="0"/>
                                  </p:stCondLst>
                                  <p:childTnLst>
                                    <p:animMotion origin="layout" path="M 0.54193 0.1949 L 0.38359 0.47361 " pathEditMode="relative" rAng="0" ptsTypes="AA">
                                      <p:cBhvr>
                                        <p:cTn id="44" dur="1500" fill="hold"/>
                                        <p:tgtEl>
                                          <p:spTgt spid="13"/>
                                        </p:tgtEl>
                                        <p:attrNameLst>
                                          <p:attrName>ppt_x</p:attrName>
                                          <p:attrName>ppt_y</p:attrName>
                                        </p:attrNameLst>
                                      </p:cBhvr>
                                      <p:rCtr x="-7917" y="13935"/>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3" nodeType="clickEffect">
                                  <p:stCondLst>
                                    <p:cond delay="0"/>
                                  </p:stCondLst>
                                  <p:childTnLst>
                                    <p:animMotion origin="layout" path="M 0.17227 0.27871 L -6.25E-7 -1.11111E-6 " pathEditMode="relative" rAng="0" ptsTypes="AA">
                                      <p:cBhvr>
                                        <p:cTn id="48" dur="1500" fill="hold"/>
                                        <p:tgtEl>
                                          <p:spTgt spid="11"/>
                                        </p:tgtEl>
                                        <p:attrNameLst>
                                          <p:attrName>ppt_x</p:attrName>
                                          <p:attrName>ppt_y</p:attrName>
                                        </p:attrNameLst>
                                      </p:cBhvr>
                                      <p:rCtr x="-8620" y="-13958"/>
                                    </p:animMotion>
                                  </p:childTnLst>
                                </p:cTn>
                              </p:par>
                              <p:par>
                                <p:cTn id="49" presetID="1" presetClass="entr"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4.16667E-7 3.7037E-6 L 0.36771 -0.2787 " pathEditMode="relative" rAng="0" ptsTypes="AA">
                                      <p:cBhvr>
                                        <p:cTn id="52" dur="1500" fill="hold"/>
                                        <p:tgtEl>
                                          <p:spTgt spid="22"/>
                                        </p:tgtEl>
                                        <p:attrNameLst>
                                          <p:attrName>ppt_x</p:attrName>
                                          <p:attrName>ppt_y</p:attrName>
                                        </p:attrNameLst>
                                      </p:cBhvr>
                                      <p:rCtr x="18477" y="-13958"/>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3" nodeType="clickEffect">
                                  <p:stCondLst>
                                    <p:cond delay="0"/>
                                  </p:stCondLst>
                                  <p:childTnLst>
                                    <p:animMotion origin="layout" path="M 0.27839 0.37523 L -2.08333E-6 -5.05238E-17 " pathEditMode="relative" rAng="0" ptsTypes="AA">
                                      <p:cBhvr>
                                        <p:cTn id="56" dur="1500" fill="hold"/>
                                        <p:tgtEl>
                                          <p:spTgt spid="12"/>
                                        </p:tgtEl>
                                        <p:attrNameLst>
                                          <p:attrName>ppt_x</p:attrName>
                                          <p:attrName>ppt_y</p:attrName>
                                        </p:attrNameLst>
                                      </p:cBhvr>
                                      <p:rCtr x="-13880" y="-18843"/>
                                    </p:animMotion>
                                  </p:childTnLst>
                                </p:cTn>
                              </p:par>
                              <p:par>
                                <p:cTn id="57" presetID="1" presetClass="entr"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1.875E-6 3.7037E-6 L 0.26315 -0.37754 " pathEditMode="relative" rAng="0" ptsTypes="AA">
                                      <p:cBhvr>
                                        <p:cTn id="60" dur="1500" fill="hold"/>
                                        <p:tgtEl>
                                          <p:spTgt spid="23"/>
                                        </p:tgtEl>
                                        <p:attrNameLst>
                                          <p:attrName>ppt_x</p:attrName>
                                          <p:attrName>ppt_y</p:attrName>
                                        </p:attrNameLst>
                                      </p:cBhvr>
                                      <p:rCtr x="13125" y="-18843"/>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3" nodeType="clickEffect">
                                  <p:stCondLst>
                                    <p:cond delay="0"/>
                                  </p:stCondLst>
                                  <p:childTnLst>
                                    <p:animMotion origin="layout" path="M 0.38359 0.47361 L -2.08333E-6 -4.07407E-6 " pathEditMode="relative" rAng="0" ptsTypes="AA">
                                      <p:cBhvr>
                                        <p:cTn id="64" dur="1500" fill="hold"/>
                                        <p:tgtEl>
                                          <p:spTgt spid="13"/>
                                        </p:tgtEl>
                                        <p:attrNameLst>
                                          <p:attrName>ppt_x</p:attrName>
                                          <p:attrName>ppt_y</p:attrName>
                                        </p:attrNameLst>
                                      </p:cBhvr>
                                      <p:rCtr x="-19141" y="-23611"/>
                                    </p:animMotion>
                                  </p:childTnLst>
                                </p:cTn>
                              </p:par>
                              <p:par>
                                <p:cTn id="65" presetID="1" presetClass="entr" presetSubtype="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42" presetClass="path" presetSubtype="0" accel="50000" decel="50000" fill="hold" grpId="0" nodeType="withEffect">
                                  <p:stCondLst>
                                    <p:cond delay="0"/>
                                  </p:stCondLst>
                                  <p:childTnLst>
                                    <p:animMotion origin="layout" path="M 3.33333E-6 3.7037E-6 L 0.15704 -0.47269 " pathEditMode="relative" rAng="0" ptsTypes="AA">
                                      <p:cBhvr>
                                        <p:cTn id="68" dur="1500" fill="hold"/>
                                        <p:tgtEl>
                                          <p:spTgt spid="24"/>
                                        </p:tgtEl>
                                        <p:attrNameLst>
                                          <p:attrName>ppt_x</p:attrName>
                                          <p:attrName>ppt_y</p:attrName>
                                        </p:attrNameLst>
                                      </p:cBhvr>
                                      <p:rCtr x="7773" y="-2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2" grpId="0" animBg="1"/>
      <p:bldP spid="12" grpId="1" animBg="1"/>
      <p:bldP spid="12" grpId="2" animBg="1"/>
      <p:bldP spid="12" grpId="3" animBg="1"/>
      <p:bldP spid="13" grpId="0" animBg="1"/>
      <p:bldP spid="13" grpId="1" animBg="1"/>
      <p:bldP spid="13" grpId="2" animBg="1"/>
      <p:bldP spid="13" grpId="3" animBg="1"/>
      <p:bldP spid="22" grpId="0" animBg="1"/>
      <p:bldP spid="22" grpId="1" animBg="1"/>
      <p:bldP spid="23" grpId="0" animBg="1"/>
      <p:bldP spid="23" grpId="1" animBg="1"/>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Quick Recap</a:t>
            </a:r>
          </a:p>
          <a:p>
            <a:pPr>
              <a:spcAft>
                <a:spcPts val="1200"/>
              </a:spcAft>
            </a:pPr>
            <a:r>
              <a:rPr lang="en-US" dirty="0" err="1">
                <a:latin typeface="Consolas" panose="020B0609020204030204" pitchFamily="49" charset="0"/>
              </a:rPr>
              <a:t>copyStack</a:t>
            </a:r>
            <a:r>
              <a:rPr lang="en-US" dirty="0"/>
              <a:t> Review</a:t>
            </a:r>
          </a:p>
          <a:p>
            <a:pPr>
              <a:spcAft>
                <a:spcPts val="1200"/>
              </a:spcAft>
            </a:pPr>
            <a:r>
              <a:rPr lang="en-US" b="1" dirty="0">
                <a:solidFill>
                  <a:srgbClr val="FA8231"/>
                </a:solidFill>
              </a:rPr>
              <a:t>Exceptions</a:t>
            </a:r>
          </a:p>
          <a:p>
            <a:pPr>
              <a:spcAft>
                <a:spcPts val="1200"/>
              </a:spcAft>
            </a:pPr>
            <a:r>
              <a:rPr lang="en-US" dirty="0"/>
              <a:t>Structured Example: </a:t>
            </a:r>
            <a:r>
              <a:rPr lang="en-US" dirty="0" err="1">
                <a:latin typeface="Consolas" panose="020B0609020204030204" pitchFamily="49" charset="0"/>
              </a:rPr>
              <a:t>spliceStack</a:t>
            </a:r>
            <a:endParaRPr lang="en-US" dirty="0">
              <a:latin typeface="Consolas" panose="020B0609020204030204" pitchFamily="49" charset="0"/>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942705"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93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287462"/>
            <a:ext cx="10515600" cy="4805363"/>
          </a:xfrm>
        </p:spPr>
        <p:txBody>
          <a:bodyPr>
            <a:normAutofit/>
          </a:bodyPr>
          <a:lstStyle/>
          <a:p>
            <a:r>
              <a:rPr lang="en-US" dirty="0"/>
              <a:t>Sometimes we want to limit someone’s input into our method to “valid” options we define</a:t>
            </a:r>
          </a:p>
          <a:p>
            <a:pPr lvl="1"/>
            <a:r>
              <a:rPr lang="en-US" dirty="0"/>
              <a:t>Previously printed out “hey don’t do that” messages which isn’t great…</a:t>
            </a:r>
          </a:p>
          <a:p>
            <a:endParaRPr lang="en-US" sz="1800" dirty="0"/>
          </a:p>
          <a:p>
            <a:r>
              <a:rPr lang="en-US" dirty="0"/>
              <a:t>Allow us to “fail fast” and immediately halt execution</a:t>
            </a:r>
          </a:p>
          <a:p>
            <a:r>
              <a:rPr lang="en-US" dirty="0"/>
              <a:t>No longer need to wrap code in conditionals</a:t>
            </a:r>
          </a:p>
          <a:p>
            <a:r>
              <a:rPr lang="en-US" dirty="0"/>
              <a:t>Can include custom error messages about what went wrong</a:t>
            </a:r>
          </a:p>
        </p:txBody>
      </p:sp>
      <p:sp>
        <p:nvSpPr>
          <p:cNvPr id="23" name="Content Placeholder 2">
            <a:extLst>
              <a:ext uri="{FF2B5EF4-FFF2-40B4-BE49-F238E27FC236}">
                <a16:creationId xmlns:a16="http://schemas.microsoft.com/office/drawing/2014/main" id="{CC514B69-E351-4325-B449-BE8708F7E791}"/>
              </a:ext>
            </a:extLst>
          </p:cNvPr>
          <p:cNvSpPr txBox="1">
            <a:spLocks/>
          </p:cNvSpPr>
          <p:nvPr/>
        </p:nvSpPr>
        <p:spPr>
          <a:xfrm>
            <a:off x="990600" y="3347545"/>
            <a:ext cx="10515600" cy="2981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14" name="TextBox 13">
            <a:extLst>
              <a:ext uri="{FF2B5EF4-FFF2-40B4-BE49-F238E27FC236}">
                <a16:creationId xmlns:a16="http://schemas.microsoft.com/office/drawing/2014/main" id="{C59D98D2-B46B-4F01-AEB4-5A8D90EA40B8}"/>
              </a:ext>
            </a:extLst>
          </p:cNvPr>
          <p:cNvSpPr txBox="1"/>
          <p:nvPr/>
        </p:nvSpPr>
        <p:spPr>
          <a:xfrm>
            <a:off x="838200" y="4960758"/>
            <a:ext cx="10039928" cy="1200329"/>
          </a:xfrm>
          <a:prstGeom prst="rect">
            <a:avLst/>
          </a:prstGeom>
          <a:noFill/>
        </p:spPr>
        <p:txBody>
          <a:bodyPr wrap="none" rtlCol="0">
            <a:spAutoFit/>
          </a:bodyPr>
          <a:lstStyle/>
          <a:p>
            <a:r>
              <a:rPr lang="en-US" sz="2400" dirty="0">
                <a:solidFill>
                  <a:srgbClr val="AF00DB"/>
                </a:solidFill>
                <a:latin typeface="Consolas" panose="020B0609020204030204" pitchFamily="49" charset="0"/>
              </a:rPr>
              <a:t>if</a:t>
            </a:r>
            <a:r>
              <a:rPr lang="en-US" sz="2400" dirty="0">
                <a:latin typeface="Consolas" panose="020B0609020204030204" pitchFamily="49" charset="0"/>
              </a:rPr>
              <a:t> (</a:t>
            </a:r>
            <a:r>
              <a:rPr lang="en-US" sz="2400" dirty="0">
                <a:solidFill>
                  <a:schemeClr val="bg2">
                    <a:lumMod val="50000"/>
                  </a:schemeClr>
                </a:solidFill>
                <a:latin typeface="Consolas" panose="020B0609020204030204" pitchFamily="49" charset="0"/>
              </a:rPr>
              <a:t>/* invalid input */</a:t>
            </a:r>
            <a:r>
              <a:rPr lang="en-US" sz="2400" dirty="0">
                <a:latin typeface="Consolas" panose="020B0609020204030204" pitchFamily="49" charset="0"/>
              </a:rPr>
              <a:t>) {</a:t>
            </a:r>
          </a:p>
          <a:p>
            <a:r>
              <a:rPr lang="en-US" sz="2400" dirty="0">
                <a:latin typeface="Consolas" panose="020B0609020204030204" pitchFamily="49" charset="0"/>
              </a:rPr>
              <a:t>    </a:t>
            </a:r>
            <a:r>
              <a:rPr lang="en-US" sz="2400" dirty="0">
                <a:solidFill>
                  <a:srgbClr val="AF00DB"/>
                </a:solidFill>
                <a:latin typeface="Consolas" panose="020B0609020204030204" pitchFamily="49" charset="0"/>
              </a:rPr>
              <a:t>throw new </a:t>
            </a:r>
            <a:r>
              <a:rPr lang="en-US" sz="2400" dirty="0" err="1">
                <a:solidFill>
                  <a:srgbClr val="795E26"/>
                </a:solidFill>
                <a:latin typeface="Consolas" panose="020B0609020204030204" pitchFamily="49" charset="0"/>
              </a:rPr>
              <a:t>IllegalArgumentException</a:t>
            </a:r>
            <a:r>
              <a:rPr lang="en-US" sz="2400" dirty="0">
                <a:latin typeface="Consolas" panose="020B0609020204030204" pitchFamily="49" charset="0"/>
              </a:rPr>
              <a:t>(</a:t>
            </a:r>
            <a:r>
              <a:rPr lang="en-US" sz="2400" dirty="0">
                <a:solidFill>
                  <a:srgbClr val="00B050"/>
                </a:solidFill>
                <a:latin typeface="Consolas" panose="020B0609020204030204" pitchFamily="49" charset="0"/>
              </a:rPr>
              <a:t>"Error Message"</a:t>
            </a:r>
            <a:r>
              <a:rPr lang="en-US" sz="2400" dirty="0">
                <a:latin typeface="Consolas" panose="020B0609020204030204" pitchFamily="49" charset="0"/>
              </a:rPr>
              <a:t>);</a:t>
            </a:r>
          </a:p>
          <a:p>
            <a:r>
              <a:rPr lang="en-US" sz="2400" dirty="0">
                <a:latin typeface="Consolas" panose="020B0609020204030204" pitchFamily="49" charset="0"/>
              </a:rPr>
              <a:t>} </a:t>
            </a:r>
          </a:p>
        </p:txBody>
      </p:sp>
      <p:sp>
        <p:nvSpPr>
          <p:cNvPr id="24" name="Title 1">
            <a:extLst>
              <a:ext uri="{FF2B5EF4-FFF2-40B4-BE49-F238E27FC236}">
                <a16:creationId xmlns:a16="http://schemas.microsoft.com/office/drawing/2014/main" id="{68733550-4659-4150-9236-765BE74014D3}"/>
              </a:ext>
            </a:extLst>
          </p:cNvPr>
          <p:cNvSpPr>
            <a:spLocks noGrp="1"/>
          </p:cNvSpPr>
          <p:nvPr>
            <p:ph type="title"/>
          </p:nvPr>
        </p:nvSpPr>
        <p:spPr>
          <a:xfrm>
            <a:off x="838200" y="456565"/>
            <a:ext cx="10515600" cy="762635"/>
          </a:xfrm>
        </p:spPr>
        <p:txBody>
          <a:bodyPr/>
          <a:lstStyle/>
          <a:p>
            <a:r>
              <a:rPr lang="en-US" dirty="0"/>
              <a:t>Exceptions</a:t>
            </a:r>
          </a:p>
        </p:txBody>
      </p:sp>
    </p:spTree>
    <p:extLst>
      <p:ext uri="{BB962C8B-B14F-4D97-AF65-F5344CB8AC3E}">
        <p14:creationId xmlns:p14="http://schemas.microsoft.com/office/powerpoint/2010/main" val="263246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Quick Recap</a:t>
            </a:r>
          </a:p>
          <a:p>
            <a:pPr>
              <a:spcAft>
                <a:spcPts val="1200"/>
              </a:spcAft>
            </a:pPr>
            <a:r>
              <a:rPr lang="en-US" dirty="0" err="1">
                <a:latin typeface="Consolas" panose="020B0609020204030204" pitchFamily="49" charset="0"/>
              </a:rPr>
              <a:t>copyStack</a:t>
            </a:r>
            <a:r>
              <a:rPr lang="en-US" dirty="0"/>
              <a:t> Review</a:t>
            </a:r>
          </a:p>
          <a:p>
            <a:pPr>
              <a:spcAft>
                <a:spcPts val="1200"/>
              </a:spcAft>
            </a:pPr>
            <a:r>
              <a:rPr lang="en-US" dirty="0"/>
              <a:t>Exceptions</a:t>
            </a:r>
            <a:endParaRPr lang="en-US" b="1" dirty="0">
              <a:solidFill>
                <a:schemeClr val="accent5"/>
              </a:solidFill>
            </a:endParaRPr>
          </a:p>
          <a:p>
            <a:pPr>
              <a:spcAft>
                <a:spcPts val="1200"/>
              </a:spcAft>
            </a:pPr>
            <a:r>
              <a:rPr lang="en-US" b="1" dirty="0">
                <a:solidFill>
                  <a:schemeClr val="accent5"/>
                </a:solidFill>
              </a:rPr>
              <a:t>Structured Example: </a:t>
            </a:r>
            <a:r>
              <a:rPr lang="en-US" b="1" dirty="0" err="1">
                <a:solidFill>
                  <a:schemeClr val="accent5"/>
                </a:solidFill>
                <a:latin typeface="Consolas" panose="020B0609020204030204" pitchFamily="49" charset="0"/>
              </a:rPr>
              <a:t>spliceStack</a:t>
            </a:r>
            <a:endParaRPr lang="en-US" b="1" dirty="0">
              <a:solidFill>
                <a:schemeClr val="accent5"/>
              </a:solidFill>
              <a:latin typeface="Consolas" panose="020B0609020204030204" pitchFamily="49" charset="0"/>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6540843" y="406942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52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err="1">
                <a:latin typeface="Consolas" panose="020B0609020204030204" pitchFamily="49" charset="0"/>
              </a:rPr>
              <a:t>spliceStack</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a:bodyPr>
          <a:lstStyle/>
          <a:p>
            <a:pPr marL="0" indent="0">
              <a:buNone/>
            </a:pPr>
            <a:r>
              <a:rPr lang="en-US" dirty="0"/>
              <a:t>Write a method called </a:t>
            </a:r>
            <a:r>
              <a:rPr lang="en-US" dirty="0" err="1">
                <a:latin typeface="Consolas" panose="020B0609020204030204" pitchFamily="49" charset="0"/>
              </a:rPr>
              <a:t>spliceStack</a:t>
            </a:r>
            <a:r>
              <a:rPr lang="en-US" dirty="0"/>
              <a:t> that takes as parameters a stack of integers </a:t>
            </a:r>
            <a:r>
              <a:rPr lang="en-US" dirty="0">
                <a:latin typeface="Consolas" panose="020B0609020204030204" pitchFamily="49" charset="0"/>
              </a:rPr>
              <a:t>s</a:t>
            </a:r>
            <a:r>
              <a:rPr lang="en-US" dirty="0"/>
              <a:t>, a start position </a:t>
            </a:r>
            <a:r>
              <a:rPr lang="en-US" dirty="0" err="1">
                <a:latin typeface="Consolas" panose="020B0609020204030204" pitchFamily="49" charset="0"/>
              </a:rPr>
              <a:t>i</a:t>
            </a:r>
            <a:r>
              <a:rPr lang="en-US" dirty="0"/>
              <a:t>, and an ending position </a:t>
            </a:r>
            <a:r>
              <a:rPr lang="en-US" dirty="0">
                <a:latin typeface="Consolas" panose="020B0609020204030204" pitchFamily="49" charset="0"/>
              </a:rPr>
              <a:t>j</a:t>
            </a:r>
            <a:r>
              <a:rPr lang="en-US" dirty="0"/>
              <a:t>, and that removes a sequence of elements from </a:t>
            </a:r>
            <a:r>
              <a:rPr lang="en-US" dirty="0">
                <a:latin typeface="Consolas" panose="020B0609020204030204" pitchFamily="49" charset="0"/>
              </a:rPr>
              <a:t>s</a:t>
            </a:r>
            <a:r>
              <a:rPr lang="en-US" dirty="0"/>
              <a:t> starting at the </a:t>
            </a:r>
            <a:r>
              <a:rPr lang="en-US" dirty="0" err="1">
                <a:latin typeface="Consolas" panose="020B0609020204030204" pitchFamily="49" charset="0"/>
              </a:rPr>
              <a:t>i</a:t>
            </a:r>
            <a:r>
              <a:rPr lang="en-US" dirty="0" err="1"/>
              <a:t>’th</a:t>
            </a:r>
            <a:r>
              <a:rPr lang="en-US" dirty="0"/>
              <a:t> element from the bottom of the stack up to (but </a:t>
            </a:r>
            <a:r>
              <a:rPr lang="en-US" u="sng" dirty="0"/>
              <a:t>not including</a:t>
            </a:r>
            <a:r>
              <a:rPr lang="en-US" dirty="0"/>
              <a:t>) the </a:t>
            </a:r>
            <a:r>
              <a:rPr lang="en-US" dirty="0" err="1">
                <a:latin typeface="Consolas" panose="020B0609020204030204" pitchFamily="49" charset="0"/>
              </a:rPr>
              <a:t>j</a:t>
            </a:r>
            <a:r>
              <a:rPr lang="en-US" dirty="0" err="1"/>
              <a:t>’th</a:t>
            </a:r>
            <a:r>
              <a:rPr lang="en-US" dirty="0"/>
              <a:t> element from the bottom of the stack (where position 0 is the bottom of the stack), returning these values in a new stack. The ordering of elements in both stacks should be preserved.</a:t>
            </a:r>
          </a:p>
        </p:txBody>
      </p:sp>
      <p:sp>
        <p:nvSpPr>
          <p:cNvPr id="4" name="Text Box 7">
            <a:extLst>
              <a:ext uri="{FF2B5EF4-FFF2-40B4-BE49-F238E27FC236}">
                <a16:creationId xmlns:a16="http://schemas.microsoft.com/office/drawing/2014/main" id="{C718A825-F8B4-4C2F-B4D8-72BF9F735EE4}"/>
              </a:ext>
            </a:extLst>
          </p:cNvPr>
          <p:cNvSpPr txBox="1">
            <a:spLocks noChangeArrowheads="1"/>
          </p:cNvSpPr>
          <p:nvPr/>
        </p:nvSpPr>
        <p:spPr bwMode="auto">
          <a:xfrm>
            <a:off x="1676983" y="5856691"/>
            <a:ext cx="701675" cy="366712"/>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dirty="0">
                <a:latin typeface="Tahoma" charset="0"/>
                <a:ea typeface="+mn-ea"/>
              </a:rPr>
              <a:t>stack</a:t>
            </a:r>
          </a:p>
        </p:txBody>
      </p:sp>
      <p:graphicFrame>
        <p:nvGraphicFramePr>
          <p:cNvPr id="5" name="Group 8">
            <a:extLst>
              <a:ext uri="{FF2B5EF4-FFF2-40B4-BE49-F238E27FC236}">
                <a16:creationId xmlns:a16="http://schemas.microsoft.com/office/drawing/2014/main" id="{EEF8F53C-0373-430E-B368-0FA5462AA339}"/>
              </a:ext>
            </a:extLst>
          </p:cNvPr>
          <p:cNvGraphicFramePr>
            <a:graphicFrameLocks noGrp="1"/>
          </p:cNvGraphicFramePr>
          <p:nvPr>
            <p:extLst>
              <p:ext uri="{D42A27DB-BD31-4B8C-83A1-F6EECF244321}">
                <p14:modId xmlns:p14="http://schemas.microsoft.com/office/powerpoint/2010/main" val="3441680870"/>
              </p:ext>
            </p:extLst>
          </p:nvPr>
        </p:nvGraphicFramePr>
        <p:xfrm>
          <a:off x="838200" y="4159516"/>
          <a:ext cx="2379240" cy="2169847"/>
        </p:xfrm>
        <a:graphic>
          <a:graphicData uri="http://schemas.openxmlformats.org/drawingml/2006/table">
            <a:tbl>
              <a:tblPr/>
              <a:tblGrid>
                <a:gridCol w="887730">
                  <a:extLst>
                    <a:ext uri="{9D8B030D-6E8A-4147-A177-3AD203B41FA5}">
                      <a16:colId xmlns:a16="http://schemas.microsoft.com/office/drawing/2014/main" val="20000"/>
                    </a:ext>
                  </a:extLst>
                </a:gridCol>
                <a:gridCol w="745755">
                  <a:extLst>
                    <a:ext uri="{9D8B030D-6E8A-4147-A177-3AD203B41FA5}">
                      <a16:colId xmlns:a16="http://schemas.microsoft.com/office/drawing/2014/main" val="20001"/>
                    </a:ext>
                  </a:extLst>
                </a:gridCol>
                <a:gridCol w="745755">
                  <a:extLst>
                    <a:ext uri="{9D8B030D-6E8A-4147-A177-3AD203B41FA5}">
                      <a16:colId xmlns:a16="http://schemas.microsoft.com/office/drawing/2014/main" val="567045825"/>
                    </a:ext>
                  </a:extLst>
                </a:gridCol>
              </a:tblGrid>
              <a:tr h="368049">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65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8</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4</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3816384"/>
                  </a:ext>
                </a:extLst>
              </a:tr>
              <a:tr h="36665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3</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928960"/>
                  </a:ext>
                </a:extLst>
              </a:tr>
              <a:tr h="36665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2</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655">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4</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1</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0276">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accent3">
                              <a:lumMod val="60000"/>
                              <a:lumOff val="40000"/>
                            </a:schemeClr>
                          </a:solidFill>
                          <a:effectLst/>
                          <a:latin typeface="Tahoma" charset="0"/>
                          <a:ea typeface="ＭＳ Ｐゴシック" charset="-128"/>
                        </a:rPr>
                        <a:t>0</a:t>
                      </a:r>
                    </a:p>
                  </a:txBody>
                  <a:tcPr marT="45669" marB="45669"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cxnSp>
        <p:nvCxnSpPr>
          <p:cNvPr id="7" name="Straight Arrow Connector 6">
            <a:extLst>
              <a:ext uri="{FF2B5EF4-FFF2-40B4-BE49-F238E27FC236}">
                <a16:creationId xmlns:a16="http://schemas.microsoft.com/office/drawing/2014/main" id="{AC4347F6-181E-4EA6-BE20-7CFD721FF576}"/>
              </a:ext>
            </a:extLst>
          </p:cNvPr>
          <p:cNvCxnSpPr/>
          <p:nvPr/>
        </p:nvCxnSpPr>
        <p:spPr>
          <a:xfrm>
            <a:off x="3086566" y="5461787"/>
            <a:ext cx="739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076E62-4DB5-44B5-956B-14F186551055}"/>
              </a:ext>
            </a:extLst>
          </p:cNvPr>
          <p:cNvSpPr txBox="1"/>
          <p:nvPr/>
        </p:nvSpPr>
        <p:spPr>
          <a:xfrm>
            <a:off x="4044958" y="5200177"/>
            <a:ext cx="4224532" cy="523220"/>
          </a:xfrm>
          <a:prstGeom prst="rect">
            <a:avLst/>
          </a:prstGeom>
          <a:noFill/>
        </p:spPr>
        <p:txBody>
          <a:bodyPr wrap="square" rtlCol="0">
            <a:spAutoFit/>
          </a:bodyPr>
          <a:lstStyle/>
          <a:p>
            <a:r>
              <a:rPr lang="en-US" sz="2800" dirty="0" err="1">
                <a:solidFill>
                  <a:schemeClr val="accent1">
                    <a:lumMod val="60000"/>
                    <a:lumOff val="40000"/>
                  </a:schemeClr>
                </a:solidFill>
                <a:latin typeface="Consolas" panose="020B0609020204030204" pitchFamily="49" charset="0"/>
              </a:rPr>
              <a:t>spliceStack</a:t>
            </a:r>
            <a:r>
              <a:rPr lang="en-US" sz="2800" dirty="0">
                <a:solidFill>
                  <a:schemeClr val="accent1">
                    <a:lumMod val="60000"/>
                    <a:lumOff val="40000"/>
                  </a:schemeClr>
                </a:solidFill>
                <a:latin typeface="Consolas" panose="020B0609020204030204" pitchFamily="49" charset="0"/>
              </a:rPr>
              <a:t>(s, 1, 3)</a:t>
            </a:r>
          </a:p>
        </p:txBody>
      </p:sp>
      <p:sp>
        <p:nvSpPr>
          <p:cNvPr id="9" name="TextBox 8">
            <a:extLst>
              <a:ext uri="{FF2B5EF4-FFF2-40B4-BE49-F238E27FC236}">
                <a16:creationId xmlns:a16="http://schemas.microsoft.com/office/drawing/2014/main" id="{411BD06D-E131-4740-82AF-D4EC299A4192}"/>
              </a:ext>
            </a:extLst>
          </p:cNvPr>
          <p:cNvSpPr txBox="1"/>
          <p:nvPr/>
        </p:nvSpPr>
        <p:spPr>
          <a:xfrm>
            <a:off x="1760635" y="6334780"/>
            <a:ext cx="662529" cy="523220"/>
          </a:xfrm>
          <a:prstGeom prst="rect">
            <a:avLst/>
          </a:prstGeom>
          <a:noFill/>
        </p:spPr>
        <p:txBody>
          <a:bodyPr wrap="square" rtlCol="0">
            <a:spAutoFit/>
          </a:bodyPr>
          <a:lstStyle/>
          <a:p>
            <a:pPr algn="ctr"/>
            <a:r>
              <a:rPr lang="en-US" sz="2800" dirty="0"/>
              <a:t>s</a:t>
            </a:r>
          </a:p>
        </p:txBody>
      </p:sp>
      <p:graphicFrame>
        <p:nvGraphicFramePr>
          <p:cNvPr id="6" name="Group 8">
            <a:extLst>
              <a:ext uri="{FF2B5EF4-FFF2-40B4-BE49-F238E27FC236}">
                <a16:creationId xmlns:a16="http://schemas.microsoft.com/office/drawing/2014/main" id="{C9A4671A-D704-88F5-B988-EACF794BFD27}"/>
              </a:ext>
            </a:extLst>
          </p:cNvPr>
          <p:cNvGraphicFramePr>
            <a:graphicFrameLocks noGrp="1"/>
          </p:cNvGraphicFramePr>
          <p:nvPr>
            <p:extLst>
              <p:ext uri="{D42A27DB-BD31-4B8C-83A1-F6EECF244321}">
                <p14:modId xmlns:p14="http://schemas.microsoft.com/office/powerpoint/2010/main" val="953965371"/>
              </p:ext>
            </p:extLst>
          </p:nvPr>
        </p:nvGraphicFramePr>
        <p:xfrm>
          <a:off x="8808145" y="4665373"/>
          <a:ext cx="2133600" cy="1189863"/>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87">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r h="36736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4</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B5C4D8D7-078D-352B-FEA0-8CA9DCA358CD}"/>
              </a:ext>
            </a:extLst>
          </p:cNvPr>
          <p:cNvSpPr txBox="1"/>
          <p:nvPr/>
        </p:nvSpPr>
        <p:spPr>
          <a:xfrm>
            <a:off x="8808145" y="5923738"/>
            <a:ext cx="2750652" cy="707886"/>
          </a:xfrm>
          <a:prstGeom prst="rect">
            <a:avLst/>
          </a:prstGeom>
          <a:noFill/>
        </p:spPr>
        <p:txBody>
          <a:bodyPr wrap="square" rtlCol="0">
            <a:spAutoFit/>
          </a:bodyPr>
          <a:lstStyle/>
          <a:p>
            <a:pPr algn="ctr"/>
            <a:r>
              <a:rPr lang="en-US" sz="2000" dirty="0">
                <a:solidFill>
                  <a:schemeClr val="accent1">
                    <a:lumMod val="60000"/>
                    <a:lumOff val="40000"/>
                  </a:schemeClr>
                </a:solidFill>
              </a:rPr>
              <a:t>New stack returned by method</a:t>
            </a:r>
          </a:p>
        </p:txBody>
      </p:sp>
      <p:cxnSp>
        <p:nvCxnSpPr>
          <p:cNvPr id="11" name="Straight Arrow Connector 10">
            <a:extLst>
              <a:ext uri="{FF2B5EF4-FFF2-40B4-BE49-F238E27FC236}">
                <a16:creationId xmlns:a16="http://schemas.microsoft.com/office/drawing/2014/main" id="{7A6FC0D3-9701-4006-3467-C7C8A5166C27}"/>
              </a:ext>
            </a:extLst>
          </p:cNvPr>
          <p:cNvCxnSpPr/>
          <p:nvPr/>
        </p:nvCxnSpPr>
        <p:spPr>
          <a:xfrm>
            <a:off x="8168318" y="5461787"/>
            <a:ext cx="7391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2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Quick Recap</a:t>
            </a:r>
          </a:p>
          <a:p>
            <a:pPr>
              <a:spcAft>
                <a:spcPts val="1200"/>
              </a:spcAft>
            </a:pPr>
            <a:r>
              <a:rPr lang="en-US" dirty="0" err="1">
                <a:latin typeface="Consolas" panose="020B0609020204030204" pitchFamily="49" charset="0"/>
              </a:rPr>
              <a:t>copyStack</a:t>
            </a:r>
            <a:r>
              <a:rPr lang="en-US" dirty="0"/>
              <a:t> Review</a:t>
            </a:r>
          </a:p>
          <a:p>
            <a:pPr>
              <a:spcAft>
                <a:spcPts val="1200"/>
              </a:spcAft>
            </a:pPr>
            <a:r>
              <a:rPr lang="en-US" dirty="0"/>
              <a:t>Exceptions</a:t>
            </a:r>
          </a:p>
          <a:p>
            <a:pPr>
              <a:spcAft>
                <a:spcPts val="1200"/>
              </a:spcAft>
            </a:pPr>
            <a:r>
              <a:rPr lang="en-US" dirty="0"/>
              <a:t>Structured Example: </a:t>
            </a:r>
            <a:r>
              <a:rPr lang="en-US" dirty="0" err="1">
                <a:latin typeface="Consolas" panose="020B0609020204030204" pitchFamily="49" charset="0"/>
              </a:rPr>
              <a:t>spliceStack</a:t>
            </a:r>
            <a:endParaRPr lang="en-US" dirty="0">
              <a:latin typeface="Consolas" panose="020B0609020204030204" pitchFamily="49" charset="0"/>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p:txBody>
          <a:bodyPr>
            <a:noAutofit/>
          </a:bodyPr>
          <a:lstStyle/>
          <a:p>
            <a:r>
              <a:rPr lang="en-US" sz="3600" dirty="0"/>
              <a:t>Creative Project 1 was due yesterday, how’d it go?</a:t>
            </a:r>
          </a:p>
          <a:p>
            <a:r>
              <a:rPr lang="en-US" sz="3600" dirty="0"/>
              <a:t>Programming Assignment 1 releasing later tonight</a:t>
            </a:r>
          </a:p>
          <a:p>
            <a:pPr lvl="1"/>
            <a:r>
              <a:rPr lang="en-US" sz="3200" dirty="0"/>
              <a:t>Focusing on Stacks and Queues</a:t>
            </a:r>
          </a:p>
          <a:p>
            <a:r>
              <a:rPr lang="en-US" sz="3600" dirty="0"/>
              <a:t>Resubmission Cycle 1 form posted</a:t>
            </a:r>
          </a:p>
          <a:p>
            <a:pPr lvl="1"/>
            <a:r>
              <a:rPr lang="en-US" sz="2800" dirty="0"/>
              <a:t>Due January 30</a:t>
            </a:r>
            <a:r>
              <a:rPr lang="en-US" sz="2800" baseline="30000" dirty="0"/>
              <a:t>th</a:t>
            </a:r>
            <a:r>
              <a:rPr lang="en-US" sz="2800" dirty="0"/>
              <a:t> by 11:59pm</a:t>
            </a:r>
          </a:p>
          <a:p>
            <a:pPr lvl="1"/>
            <a:r>
              <a:rPr lang="en-US" sz="2800" dirty="0"/>
              <a:t>Eligible assignments: C0, P0</a:t>
            </a:r>
          </a:p>
          <a:p>
            <a:pPr lvl="1"/>
            <a:endParaRPr lang="en-US" sz="3200" dirty="0"/>
          </a:p>
        </p:txBody>
      </p:sp>
    </p:spTree>
    <p:extLst>
      <p:ext uri="{BB962C8B-B14F-4D97-AF65-F5344CB8AC3E}">
        <p14:creationId xmlns:p14="http://schemas.microsoft.com/office/powerpoint/2010/main" val="267378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Quick Recap</a:t>
            </a:r>
          </a:p>
          <a:p>
            <a:pPr>
              <a:spcAft>
                <a:spcPts val="1200"/>
              </a:spcAft>
            </a:pPr>
            <a:r>
              <a:rPr lang="en-US" dirty="0" err="1">
                <a:latin typeface="Consolas" panose="020B0609020204030204" pitchFamily="49" charset="0"/>
              </a:rPr>
              <a:t>copyStack</a:t>
            </a:r>
            <a:r>
              <a:rPr lang="en-US" dirty="0"/>
              <a:t> Review</a:t>
            </a:r>
          </a:p>
          <a:p>
            <a:pPr>
              <a:spcAft>
                <a:spcPts val="1200"/>
              </a:spcAft>
            </a:pPr>
            <a:r>
              <a:rPr lang="en-US" dirty="0"/>
              <a:t>Exceptions</a:t>
            </a:r>
          </a:p>
          <a:p>
            <a:pPr>
              <a:spcAft>
                <a:spcPts val="1200"/>
              </a:spcAft>
            </a:pPr>
            <a:r>
              <a:rPr lang="en-US" dirty="0"/>
              <a:t>Structured Example: </a:t>
            </a:r>
            <a:r>
              <a:rPr lang="en-US" dirty="0" err="1">
                <a:latin typeface="Consolas" panose="020B0609020204030204" pitchFamily="49" charset="0"/>
              </a:rPr>
              <a:t>spliceStack</a:t>
            </a:r>
            <a:endParaRPr lang="en-US" dirty="0">
              <a:latin typeface="Consolas" panose="020B0609020204030204" pitchFamily="49" charset="0"/>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196194" y="214252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Stacks &amp; Queues</a:t>
            </a:r>
            <a:endParaRPr lang="en-US" dirty="0">
              <a:solidFill>
                <a:schemeClr val="bg2">
                  <a:lumMod val="75000"/>
                </a:schemeClr>
              </a:solidFill>
            </a:endParaRP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p:txBody>
          <a:bodyPr>
            <a:normAutofit/>
          </a:bodyPr>
          <a:lstStyle/>
          <a:p>
            <a:r>
              <a:rPr lang="en-US" dirty="0"/>
              <a:t>Some collections are constrained, only use optimized operations</a:t>
            </a:r>
          </a:p>
          <a:p>
            <a:pPr lvl="1"/>
            <a:r>
              <a:rPr lang="en-US" b="1" dirty="0"/>
              <a:t>Stack: </a:t>
            </a:r>
            <a:r>
              <a:rPr lang="en-US" dirty="0"/>
              <a:t>retrieves elements in reverse order as added</a:t>
            </a:r>
          </a:p>
          <a:p>
            <a:pPr lvl="1"/>
            <a:r>
              <a:rPr lang="en-US" b="1" dirty="0"/>
              <a:t>Queue: </a:t>
            </a:r>
            <a:r>
              <a:rPr lang="en-US" dirty="0"/>
              <a:t>retrieves elements in same order as added</a:t>
            </a:r>
            <a:endParaRPr lang="en-US" b="1" dirty="0"/>
          </a:p>
          <a:p>
            <a:pPr marL="0" indent="0">
              <a:buNone/>
            </a:pPr>
            <a:endParaRPr lang="en-US" b="1" dirty="0"/>
          </a:p>
        </p:txBody>
      </p:sp>
      <p:sp>
        <p:nvSpPr>
          <p:cNvPr id="5" name="Text Box 7">
            <a:extLst>
              <a:ext uri="{FF2B5EF4-FFF2-40B4-BE49-F238E27FC236}">
                <a16:creationId xmlns:a16="http://schemas.microsoft.com/office/drawing/2014/main" id="{1F5FF138-80B1-50AD-C842-0ED5A5047564}"/>
              </a:ext>
            </a:extLst>
          </p:cNvPr>
          <p:cNvSpPr txBox="1">
            <a:spLocks noChangeArrowheads="1"/>
          </p:cNvSpPr>
          <p:nvPr/>
        </p:nvSpPr>
        <p:spPr bwMode="auto">
          <a:xfrm>
            <a:off x="8306905" y="5213235"/>
            <a:ext cx="806450" cy="366713"/>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dirty="0">
                <a:latin typeface="Tahoma" charset="0"/>
                <a:ea typeface="+mn-ea"/>
              </a:rPr>
              <a:t>queue</a:t>
            </a:r>
          </a:p>
        </p:txBody>
      </p:sp>
      <p:graphicFrame>
        <p:nvGraphicFramePr>
          <p:cNvPr id="9" name="Group 135">
            <a:extLst>
              <a:ext uri="{FF2B5EF4-FFF2-40B4-BE49-F238E27FC236}">
                <a16:creationId xmlns:a16="http://schemas.microsoft.com/office/drawing/2014/main" id="{9C275BC6-EAA5-12EB-9010-8B99CFD2A789}"/>
              </a:ext>
            </a:extLst>
          </p:cNvPr>
          <p:cNvGraphicFramePr>
            <a:graphicFrameLocks noGrp="1"/>
          </p:cNvGraphicFramePr>
          <p:nvPr/>
        </p:nvGraphicFramePr>
        <p:xfrm>
          <a:off x="7430605" y="4017735"/>
          <a:ext cx="2559050" cy="965200"/>
        </p:xfrm>
        <a:graphic>
          <a:graphicData uri="http://schemas.openxmlformats.org/drawingml/2006/table">
            <a:tbl>
              <a:tblPr/>
              <a:tblGrid>
                <a:gridCol w="852488">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87">
                  <a:extLst>
                    <a:ext uri="{9D8B030D-6E8A-4147-A177-3AD203B41FA5}">
                      <a16:colId xmlns:a16="http://schemas.microsoft.com/office/drawing/2014/main" val="20002"/>
                    </a:ext>
                  </a:extLst>
                </a:gridCol>
              </a:tblGrid>
              <a:tr h="48260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front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back</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bl>
          </a:graphicData>
        </a:graphic>
      </p:graphicFrame>
      <p:sp>
        <p:nvSpPr>
          <p:cNvPr id="10" name="Line 130">
            <a:extLst>
              <a:ext uri="{FF2B5EF4-FFF2-40B4-BE49-F238E27FC236}">
                <a16:creationId xmlns:a16="http://schemas.microsoft.com/office/drawing/2014/main" id="{5EA491ED-B297-42AA-087F-B5334654ED07}"/>
              </a:ext>
            </a:extLst>
          </p:cNvPr>
          <p:cNvSpPr>
            <a:spLocks noChangeShapeType="1"/>
          </p:cNvSpPr>
          <p:nvPr/>
        </p:nvSpPr>
        <p:spPr bwMode="auto">
          <a:xfrm flipH="1">
            <a:off x="10097605" y="4703535"/>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1" name="Text Box 131">
            <a:extLst>
              <a:ext uri="{FF2B5EF4-FFF2-40B4-BE49-F238E27FC236}">
                <a16:creationId xmlns:a16="http://schemas.microsoft.com/office/drawing/2014/main" id="{97A09FA1-DD22-9D25-95D3-613BB759EC27}"/>
              </a:ext>
            </a:extLst>
          </p:cNvPr>
          <p:cNvSpPr txBox="1">
            <a:spLocks noChangeArrowheads="1"/>
          </p:cNvSpPr>
          <p:nvPr/>
        </p:nvSpPr>
        <p:spPr bwMode="auto">
          <a:xfrm>
            <a:off x="10402405" y="4306660"/>
            <a:ext cx="596900" cy="39687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sz="2000">
                <a:latin typeface="Tahoma" charset="0"/>
                <a:ea typeface="+mn-ea"/>
              </a:rPr>
              <a:t>add</a:t>
            </a:r>
          </a:p>
        </p:txBody>
      </p:sp>
      <p:sp>
        <p:nvSpPr>
          <p:cNvPr id="12" name="Line 132">
            <a:extLst>
              <a:ext uri="{FF2B5EF4-FFF2-40B4-BE49-F238E27FC236}">
                <a16:creationId xmlns:a16="http://schemas.microsoft.com/office/drawing/2014/main" id="{42F4FF08-888F-B0F9-14F2-8E6297FCD36E}"/>
              </a:ext>
            </a:extLst>
          </p:cNvPr>
          <p:cNvSpPr>
            <a:spLocks noChangeShapeType="1"/>
          </p:cNvSpPr>
          <p:nvPr/>
        </p:nvSpPr>
        <p:spPr bwMode="auto">
          <a:xfrm flipH="1">
            <a:off x="6668605" y="4717823"/>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3" name="Text Box 133">
            <a:extLst>
              <a:ext uri="{FF2B5EF4-FFF2-40B4-BE49-F238E27FC236}">
                <a16:creationId xmlns:a16="http://schemas.microsoft.com/office/drawing/2014/main" id="{5D35C16E-FEA4-864B-A419-0C4B4219CB80}"/>
              </a:ext>
            </a:extLst>
          </p:cNvPr>
          <p:cNvSpPr txBox="1">
            <a:spLocks noChangeArrowheads="1"/>
          </p:cNvSpPr>
          <p:nvPr/>
        </p:nvSpPr>
        <p:spPr bwMode="auto">
          <a:xfrm>
            <a:off x="6061330" y="4301897"/>
            <a:ext cx="1066800" cy="39687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fontAlgn="auto" hangingPunct="1">
              <a:spcBef>
                <a:spcPts val="0"/>
              </a:spcBef>
              <a:spcAft>
                <a:spcPts val="0"/>
              </a:spcAft>
              <a:defRPr/>
            </a:pPr>
            <a:r>
              <a:rPr lang="en-US" sz="2000" dirty="0">
                <a:latin typeface="Tahoma" charset="0"/>
                <a:ea typeface="+mn-ea"/>
              </a:rPr>
              <a:t>remove</a:t>
            </a:r>
          </a:p>
        </p:txBody>
      </p:sp>
      <p:sp>
        <p:nvSpPr>
          <p:cNvPr id="16" name="Text Box 7">
            <a:extLst>
              <a:ext uri="{FF2B5EF4-FFF2-40B4-BE49-F238E27FC236}">
                <a16:creationId xmlns:a16="http://schemas.microsoft.com/office/drawing/2014/main" id="{69A439C2-90B8-4F25-86E5-8C7A6952C9ED}"/>
              </a:ext>
            </a:extLst>
          </p:cNvPr>
          <p:cNvSpPr txBox="1">
            <a:spLocks noChangeArrowheads="1"/>
          </p:cNvSpPr>
          <p:nvPr/>
        </p:nvSpPr>
        <p:spPr bwMode="auto">
          <a:xfrm>
            <a:off x="2581828" y="5561013"/>
            <a:ext cx="701675" cy="3667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Tahoma" charset="0"/>
                <a:ea typeface="+mn-ea"/>
              </a:rPr>
              <a:t>stack</a:t>
            </a:r>
          </a:p>
        </p:txBody>
      </p:sp>
      <p:graphicFrame>
        <p:nvGraphicFramePr>
          <p:cNvPr id="17" name="Group 8">
            <a:extLst>
              <a:ext uri="{FF2B5EF4-FFF2-40B4-BE49-F238E27FC236}">
                <a16:creationId xmlns:a16="http://schemas.microsoft.com/office/drawing/2014/main" id="{D040C39F-D392-F6EA-44EB-923316689D9A}"/>
              </a:ext>
            </a:extLst>
          </p:cNvPr>
          <p:cNvGraphicFramePr>
            <a:graphicFrameLocks noGrp="1"/>
          </p:cNvGraphicFramePr>
          <p:nvPr/>
        </p:nvGraphicFramePr>
        <p:xfrm>
          <a:off x="1286428" y="3960813"/>
          <a:ext cx="2133600" cy="1584552"/>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charset="0"/>
                        <a:ea typeface="ＭＳ Ｐゴシック" charset="-128"/>
                      </a:endParaRP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top</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3</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charset="0"/>
                        <a:ea typeface="ＭＳ Ｐゴシック" charset="-128"/>
                      </a:endParaRP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charset="0"/>
                          <a:ea typeface="ＭＳ Ｐゴシック" charset="-128"/>
                        </a:rPr>
                        <a:t>2</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396081">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charset="0"/>
                          <a:ea typeface="ＭＳ Ｐゴシック" charset="-128"/>
                        </a:rPr>
                        <a:t>bottom</a:t>
                      </a:r>
                    </a:p>
                  </a:txBody>
                  <a:tcPr marT="45669" marB="45669"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rgbClr val="EB641B"/>
                        </a:buClr>
                        <a:buSzPct val="95000"/>
                        <a:buFont typeface="Wingdings 2" charset="2"/>
                        <a:defRPr sz="2000">
                          <a:solidFill>
                            <a:schemeClr val="tx1"/>
                          </a:solidFill>
                          <a:latin typeface="Verdana" charset="0"/>
                          <a:ea typeface="ＭＳ Ｐゴシック" charset="-128"/>
                        </a:defRPr>
                      </a:lvl1pPr>
                      <a:lvl2pPr marL="742950" indent="-285750" eaLnBrk="0" hangingPunct="0">
                        <a:spcBef>
                          <a:spcPct val="20000"/>
                        </a:spcBef>
                        <a:buClr>
                          <a:schemeClr val="accent1"/>
                        </a:buClr>
                        <a:buSzPct val="85000"/>
                        <a:buFont typeface="Wingdings 2" charset="2"/>
                        <a:defRPr>
                          <a:solidFill>
                            <a:schemeClr val="tx1"/>
                          </a:solidFill>
                          <a:latin typeface="Verdana" charset="0"/>
                          <a:ea typeface="ＭＳ Ｐゴシック" charset="-128"/>
                        </a:defRPr>
                      </a:lvl2pPr>
                      <a:lvl3pPr marL="1143000" indent="-228600" eaLnBrk="0" hangingPunct="0">
                        <a:spcBef>
                          <a:spcPct val="20000"/>
                        </a:spcBef>
                        <a:buClr>
                          <a:schemeClr val="accent2"/>
                        </a:buClr>
                        <a:buSzPct val="70000"/>
                        <a:buFont typeface="Wingdings 2" charset="2"/>
                        <a:defRPr sz="1600">
                          <a:solidFill>
                            <a:schemeClr val="tx1"/>
                          </a:solidFill>
                          <a:latin typeface="Verdana" charset="0"/>
                          <a:ea typeface="ＭＳ Ｐゴシック" charset="-128"/>
                        </a:defRPr>
                      </a:lvl3pPr>
                      <a:lvl4pPr marL="1600200" indent="-228600" eaLnBrk="0" hangingPunct="0">
                        <a:spcBef>
                          <a:spcPct val="20000"/>
                        </a:spcBef>
                        <a:buClr>
                          <a:srgbClr val="EB641B"/>
                        </a:buClr>
                        <a:buSzPct val="65000"/>
                        <a:buFont typeface="Wingdings 2" charset="2"/>
                        <a:defRPr sz="1500">
                          <a:solidFill>
                            <a:schemeClr val="tx1"/>
                          </a:solidFill>
                          <a:latin typeface="Verdana" charset="0"/>
                          <a:ea typeface="ＭＳ Ｐゴシック" charset="-128"/>
                        </a:defRPr>
                      </a:lvl4pPr>
                      <a:lvl5pPr marL="2057400" indent="-228600" eaLnBrk="0" hangingPunct="0">
                        <a:spcBef>
                          <a:spcPct val="20000"/>
                        </a:spcBef>
                        <a:buClr>
                          <a:srgbClr val="39639D"/>
                        </a:buClr>
                        <a:buSzPct val="65000"/>
                        <a:buFont typeface="Wingdings 2" charset="2"/>
                        <a:defRPr sz="1500">
                          <a:solidFill>
                            <a:schemeClr val="tx1"/>
                          </a:solidFill>
                          <a:latin typeface="Verdana" charset="0"/>
                          <a:ea typeface="ＭＳ Ｐゴシック" charset="-128"/>
                        </a:defRPr>
                      </a:lvl5pPr>
                      <a:lvl6pPr marL="25146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6pPr>
                      <a:lvl7pPr marL="29718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7pPr>
                      <a:lvl8pPr marL="34290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8pPr>
                      <a:lvl9pPr marL="3886200" indent="-228600" eaLnBrk="0" fontAlgn="base" hangingPunct="0">
                        <a:spcBef>
                          <a:spcPct val="20000"/>
                        </a:spcBef>
                        <a:spcAft>
                          <a:spcPct val="0"/>
                        </a:spcAft>
                        <a:buClr>
                          <a:srgbClr val="39639D"/>
                        </a:buClr>
                        <a:buSzPct val="65000"/>
                        <a:buFont typeface="Wingdings 2" charset="2"/>
                        <a:defRPr sz="1500">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charset="0"/>
                          <a:ea typeface="ＭＳ Ｐゴシック" charset="-128"/>
                        </a:rPr>
                        <a:t>1</a:t>
                      </a:r>
                    </a:p>
                  </a:txBody>
                  <a:tcPr marT="45669" marB="456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sp>
        <p:nvSpPr>
          <p:cNvPr id="18" name="Line 30">
            <a:extLst>
              <a:ext uri="{FF2B5EF4-FFF2-40B4-BE49-F238E27FC236}">
                <a16:creationId xmlns:a16="http://schemas.microsoft.com/office/drawing/2014/main" id="{ECCE8CCB-62B7-298C-4F9A-1595191D152A}"/>
              </a:ext>
            </a:extLst>
          </p:cNvPr>
          <p:cNvSpPr>
            <a:spLocks noChangeShapeType="1"/>
          </p:cNvSpPr>
          <p:nvPr/>
        </p:nvSpPr>
        <p:spPr bwMode="auto">
          <a:xfrm>
            <a:off x="2124628" y="3427413"/>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9" name="Text Box 31">
            <a:extLst>
              <a:ext uri="{FF2B5EF4-FFF2-40B4-BE49-F238E27FC236}">
                <a16:creationId xmlns:a16="http://schemas.microsoft.com/office/drawing/2014/main" id="{B1CDCC0B-3535-D8FE-760F-5A27099CF352}"/>
              </a:ext>
            </a:extLst>
          </p:cNvPr>
          <p:cNvSpPr txBox="1">
            <a:spLocks noChangeArrowheads="1"/>
          </p:cNvSpPr>
          <p:nvPr/>
        </p:nvSpPr>
        <p:spPr bwMode="auto">
          <a:xfrm>
            <a:off x="3651972" y="3025283"/>
            <a:ext cx="606256" cy="40011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dirty="0">
                <a:latin typeface="Tahoma" charset="0"/>
                <a:ea typeface="+mn-ea"/>
              </a:rPr>
              <a:t>pop</a:t>
            </a:r>
          </a:p>
        </p:txBody>
      </p:sp>
      <p:sp>
        <p:nvSpPr>
          <p:cNvPr id="20" name="Text Box 32">
            <a:extLst>
              <a:ext uri="{FF2B5EF4-FFF2-40B4-BE49-F238E27FC236}">
                <a16:creationId xmlns:a16="http://schemas.microsoft.com/office/drawing/2014/main" id="{61E7C004-2EBB-1EEA-0F24-D9EBB318A96F}"/>
              </a:ext>
            </a:extLst>
          </p:cNvPr>
          <p:cNvSpPr txBox="1">
            <a:spLocks noChangeArrowheads="1"/>
          </p:cNvSpPr>
          <p:nvPr/>
        </p:nvSpPr>
        <p:spPr bwMode="auto">
          <a:xfrm>
            <a:off x="1738865" y="3032125"/>
            <a:ext cx="7191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push</a:t>
            </a:r>
          </a:p>
        </p:txBody>
      </p:sp>
      <p:sp>
        <p:nvSpPr>
          <p:cNvPr id="21" name="Line 33">
            <a:extLst>
              <a:ext uri="{FF2B5EF4-FFF2-40B4-BE49-F238E27FC236}">
                <a16:creationId xmlns:a16="http://schemas.microsoft.com/office/drawing/2014/main" id="{86FE7378-A43D-FFE6-D39B-244383D668D4}"/>
              </a:ext>
            </a:extLst>
          </p:cNvPr>
          <p:cNvSpPr>
            <a:spLocks noChangeShapeType="1"/>
          </p:cNvSpPr>
          <p:nvPr/>
        </p:nvSpPr>
        <p:spPr bwMode="auto">
          <a:xfrm flipV="1">
            <a:off x="3191428" y="3427413"/>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6" name="TextBox 5">
            <a:extLst>
              <a:ext uri="{FF2B5EF4-FFF2-40B4-BE49-F238E27FC236}">
                <a16:creationId xmlns:a16="http://schemas.microsoft.com/office/drawing/2014/main" id="{95335A91-9180-1203-E81E-70768AB93DC5}"/>
              </a:ext>
            </a:extLst>
          </p:cNvPr>
          <p:cNvSpPr txBox="1"/>
          <p:nvPr/>
        </p:nvSpPr>
        <p:spPr>
          <a:xfrm rot="3017474">
            <a:off x="7674735" y="5232304"/>
            <a:ext cx="1048442" cy="369332"/>
          </a:xfrm>
          <a:prstGeom prst="rect">
            <a:avLst/>
          </a:prstGeom>
          <a:noFill/>
        </p:spPr>
        <p:txBody>
          <a:bodyPr wrap="square">
            <a:spAutoFit/>
          </a:bodyPr>
          <a:lstStyle/>
          <a:p>
            <a:r>
              <a:rPr lang="en-US" dirty="0">
                <a:latin typeface="Tahoma" charset="0"/>
              </a:rPr>
              <a:t>👀 </a:t>
            </a:r>
            <a:r>
              <a:rPr lang="en-US" sz="1800" dirty="0">
                <a:latin typeface="Tahoma" charset="0"/>
                <a:ea typeface="+mn-ea"/>
              </a:rPr>
              <a:t>peek</a:t>
            </a:r>
            <a:endParaRPr lang="en-US" dirty="0"/>
          </a:p>
        </p:txBody>
      </p:sp>
      <p:sp>
        <p:nvSpPr>
          <p:cNvPr id="7" name="TextBox 6">
            <a:extLst>
              <a:ext uri="{FF2B5EF4-FFF2-40B4-BE49-F238E27FC236}">
                <a16:creationId xmlns:a16="http://schemas.microsoft.com/office/drawing/2014/main" id="{673F9127-08CC-7831-BBCE-82C21A4A4F2E}"/>
              </a:ext>
            </a:extLst>
          </p:cNvPr>
          <p:cNvSpPr txBox="1"/>
          <p:nvPr/>
        </p:nvSpPr>
        <p:spPr>
          <a:xfrm>
            <a:off x="3611806" y="4383757"/>
            <a:ext cx="980588" cy="369332"/>
          </a:xfrm>
          <a:prstGeom prst="rect">
            <a:avLst/>
          </a:prstGeom>
          <a:noFill/>
        </p:spPr>
        <p:txBody>
          <a:bodyPr wrap="square">
            <a:spAutoFit/>
          </a:bodyPr>
          <a:lstStyle/>
          <a:p>
            <a:r>
              <a:rPr lang="en-US" dirty="0">
                <a:latin typeface="Tahoma" charset="0"/>
              </a:rPr>
              <a:t>👀 </a:t>
            </a:r>
            <a:r>
              <a:rPr lang="en-US" sz="1800" dirty="0">
                <a:latin typeface="Tahoma" charset="0"/>
                <a:ea typeface="+mn-ea"/>
              </a:rPr>
              <a:t>peek</a:t>
            </a:r>
            <a:endParaRPr lang="en-US" dirty="0"/>
          </a:p>
        </p:txBody>
      </p:sp>
    </p:spTree>
    <p:extLst>
      <p:ext uri="{BB962C8B-B14F-4D97-AF65-F5344CB8AC3E}">
        <p14:creationId xmlns:p14="http://schemas.microsoft.com/office/powerpoint/2010/main" val="86943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37BC2-C929-A1C2-6922-52FF1C4F0412}"/>
              </a:ext>
            </a:extLst>
          </p:cNvPr>
          <p:cNvSpPr>
            <a:spLocks noGrp="1"/>
          </p:cNvSpPr>
          <p:nvPr>
            <p:ph type="title"/>
          </p:nvPr>
        </p:nvSpPr>
        <p:spPr>
          <a:xfrm>
            <a:off x="838200" y="456565"/>
            <a:ext cx="10816244" cy="762635"/>
          </a:xfrm>
        </p:spPr>
        <p:txBody>
          <a:bodyPr>
            <a:normAutofit fontScale="90000"/>
          </a:bodyPr>
          <a:lstStyle/>
          <a:p>
            <a:r>
              <a:rPr lang="en-US" dirty="0"/>
              <a:t>Fundamental Data Structures ➔ Problem Solving</a:t>
            </a:r>
          </a:p>
        </p:txBody>
      </p:sp>
      <p:sp>
        <p:nvSpPr>
          <p:cNvPr id="4" name="Content Placeholder 3">
            <a:extLst>
              <a:ext uri="{FF2B5EF4-FFF2-40B4-BE49-F238E27FC236}">
                <a16:creationId xmlns:a16="http://schemas.microsoft.com/office/drawing/2014/main" id="{11AD42D1-3968-0DAC-EB9B-083A9826CD4E}"/>
              </a:ext>
            </a:extLst>
          </p:cNvPr>
          <p:cNvSpPr>
            <a:spLocks noGrp="1"/>
          </p:cNvSpPr>
          <p:nvPr>
            <p:ph idx="1"/>
          </p:nvPr>
        </p:nvSpPr>
        <p:spPr/>
        <p:txBody>
          <a:bodyPr/>
          <a:lstStyle/>
          <a:p>
            <a:r>
              <a:rPr lang="en-US" dirty="0"/>
              <a:t>On their own, Stacks &amp; Queues are</a:t>
            </a:r>
            <a:br>
              <a:rPr lang="en-US" dirty="0"/>
            </a:br>
            <a:r>
              <a:rPr lang="en-US" dirty="0"/>
              <a:t>quite simple with practice</a:t>
            </a:r>
            <a:br>
              <a:rPr lang="en-US" dirty="0"/>
            </a:br>
            <a:r>
              <a:rPr lang="en-US" dirty="0"/>
              <a:t>(few methods, simple model)</a:t>
            </a:r>
          </a:p>
          <a:p>
            <a:r>
              <a:rPr lang="en-US" dirty="0"/>
              <a:t>Some of the problems we ask are</a:t>
            </a:r>
            <a:br>
              <a:rPr lang="en-US" dirty="0"/>
            </a:br>
            <a:r>
              <a:rPr lang="en-US" dirty="0"/>
              <a:t>complex </a:t>
            </a:r>
            <a:r>
              <a:rPr lang="en-US" i="1" dirty="0"/>
              <a:t>because </a:t>
            </a:r>
            <a:r>
              <a:rPr lang="en-US" dirty="0"/>
              <a:t>the tools you have</a:t>
            </a:r>
            <a:br>
              <a:rPr lang="en-US" dirty="0"/>
            </a:br>
            <a:r>
              <a:rPr lang="en-US" dirty="0"/>
              <a:t>to solve them are restrictive</a:t>
            </a:r>
          </a:p>
          <a:p>
            <a:pPr lvl="1"/>
            <a:r>
              <a:rPr lang="en-US" dirty="0"/>
              <a:t>sum(Stack) is hard with a Queue as</a:t>
            </a:r>
            <a:br>
              <a:rPr lang="en-US" dirty="0"/>
            </a:br>
            <a:r>
              <a:rPr lang="en-US" dirty="0"/>
              <a:t>the auxiliary structure</a:t>
            </a:r>
          </a:p>
          <a:p>
            <a:r>
              <a:rPr lang="en-US" dirty="0"/>
              <a:t>We challenge you on purpose here</a:t>
            </a:r>
            <a:br>
              <a:rPr lang="en-US" dirty="0"/>
            </a:br>
            <a:r>
              <a:rPr lang="en-US" dirty="0"/>
              <a:t>to practice </a:t>
            </a:r>
            <a:r>
              <a:rPr lang="en-US" b="1" dirty="0"/>
              <a:t>problem solving</a:t>
            </a:r>
            <a:endParaRPr lang="en-US" dirty="0"/>
          </a:p>
          <a:p>
            <a:endParaRPr lang="en-US" dirty="0"/>
          </a:p>
          <a:p>
            <a:endParaRPr lang="en-US" dirty="0"/>
          </a:p>
        </p:txBody>
      </p:sp>
      <p:pic>
        <p:nvPicPr>
          <p:cNvPr id="5" name="Picture 4" descr="Diagram showing the following problem outlined here https://alannaholeson.com/papers/p1449-loksa.pdf">
            <a:extLst>
              <a:ext uri="{FF2B5EF4-FFF2-40B4-BE49-F238E27FC236}">
                <a16:creationId xmlns:a16="http://schemas.microsoft.com/office/drawing/2014/main" id="{72FE37DC-75AD-4222-E177-7C03F50F4188}"/>
              </a:ext>
            </a:extLst>
          </p:cNvPr>
          <p:cNvPicPr>
            <a:picLocks noChangeAspect="1"/>
          </p:cNvPicPr>
          <p:nvPr/>
        </p:nvPicPr>
        <p:blipFill>
          <a:blip r:embed="rId3"/>
          <a:stretch>
            <a:fillRect/>
          </a:stretch>
        </p:blipFill>
        <p:spPr>
          <a:xfrm>
            <a:off x="6432434" y="1436914"/>
            <a:ext cx="5535322" cy="4143430"/>
          </a:xfrm>
          <a:prstGeom prst="rect">
            <a:avLst/>
          </a:prstGeom>
        </p:spPr>
      </p:pic>
      <p:sp>
        <p:nvSpPr>
          <p:cNvPr id="6" name="TextBox 5">
            <a:extLst>
              <a:ext uri="{FF2B5EF4-FFF2-40B4-BE49-F238E27FC236}">
                <a16:creationId xmlns:a16="http://schemas.microsoft.com/office/drawing/2014/main" id="{987A879A-D2C4-21BB-009A-EF4B8CA2C407}"/>
              </a:ext>
            </a:extLst>
          </p:cNvPr>
          <p:cNvSpPr txBox="1"/>
          <p:nvPr/>
        </p:nvSpPr>
        <p:spPr>
          <a:xfrm>
            <a:off x="6705601" y="5807631"/>
            <a:ext cx="5224507" cy="230832"/>
          </a:xfrm>
          <a:prstGeom prst="rect">
            <a:avLst/>
          </a:prstGeom>
          <a:noFill/>
        </p:spPr>
        <p:txBody>
          <a:bodyPr wrap="none" rtlCol="0">
            <a:spAutoFit/>
          </a:bodyPr>
          <a:lstStyle/>
          <a:p>
            <a:r>
              <a:rPr lang="en-US" sz="900" i="1" dirty="0"/>
              <a:t>Source: Oleson, Ko (2016) - Programming, Problem Solving, and Self-Awareness: Effects of Explicit Guidance </a:t>
            </a:r>
          </a:p>
        </p:txBody>
      </p:sp>
    </p:spTree>
    <p:extLst>
      <p:ext uri="{BB962C8B-B14F-4D97-AF65-F5344CB8AC3E}">
        <p14:creationId xmlns:p14="http://schemas.microsoft.com/office/powerpoint/2010/main" val="377533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15D6-5527-B45C-1075-62DD64F7D4C4}"/>
              </a:ext>
            </a:extLst>
          </p:cNvPr>
          <p:cNvSpPr>
            <a:spLocks noGrp="1"/>
          </p:cNvSpPr>
          <p:nvPr>
            <p:ph type="title"/>
          </p:nvPr>
        </p:nvSpPr>
        <p:spPr/>
        <p:txBody>
          <a:bodyPr>
            <a:normAutofit/>
          </a:bodyPr>
          <a:lstStyle/>
          <a:p>
            <a:r>
              <a:rPr lang="en-US" dirty="0"/>
              <a:t>Common Problem-Solving Strategies</a:t>
            </a:r>
          </a:p>
        </p:txBody>
      </p:sp>
      <p:sp>
        <p:nvSpPr>
          <p:cNvPr id="3" name="Content Placeholder 2">
            <a:extLst>
              <a:ext uri="{FF2B5EF4-FFF2-40B4-BE49-F238E27FC236}">
                <a16:creationId xmlns:a16="http://schemas.microsoft.com/office/drawing/2014/main" id="{65FF6730-36AF-4573-97CF-E1A998E3C1B8}"/>
              </a:ext>
            </a:extLst>
          </p:cNvPr>
          <p:cNvSpPr>
            <a:spLocks noGrp="1"/>
          </p:cNvSpPr>
          <p:nvPr>
            <p:ph idx="1"/>
          </p:nvPr>
        </p:nvSpPr>
        <p:spPr/>
        <p:txBody>
          <a:bodyPr>
            <a:normAutofit fontScale="92500" lnSpcReduction="10000"/>
          </a:bodyPr>
          <a:lstStyle/>
          <a:p>
            <a:r>
              <a:rPr lang="en-US" b="1" dirty="0"/>
              <a:t>Analogy</a:t>
            </a:r>
            <a:r>
              <a:rPr lang="en-US" dirty="0"/>
              <a:t> – Is this similar to a problem you’ve seen?</a:t>
            </a:r>
          </a:p>
          <a:p>
            <a:pPr lvl="1"/>
            <a:r>
              <a:rPr lang="en-US" dirty="0"/>
              <a:t>sum(Stack) is probably a lot like sum(Queue), start there!</a:t>
            </a:r>
          </a:p>
          <a:p>
            <a:r>
              <a:rPr lang="en-US" b="1" dirty="0"/>
              <a:t>Brainstorming </a:t>
            </a:r>
            <a:r>
              <a:rPr lang="en-US" dirty="0"/>
              <a:t>– Consider steps to solve problem before writing code</a:t>
            </a:r>
          </a:p>
          <a:p>
            <a:pPr lvl="1"/>
            <a:r>
              <a:rPr lang="en-US" dirty="0"/>
              <a:t>Try to do an example “by hand” → outline steps </a:t>
            </a:r>
          </a:p>
          <a:p>
            <a:r>
              <a:rPr lang="en-US" b="1" dirty="0"/>
              <a:t>Solve Sub-Problems</a:t>
            </a:r>
            <a:r>
              <a:rPr lang="en-US" dirty="0"/>
              <a:t> – Is there a smaller part of the problem to solve?</a:t>
            </a:r>
          </a:p>
          <a:p>
            <a:pPr lvl="1"/>
            <a:r>
              <a:rPr lang="en-US" dirty="0"/>
              <a:t>Move to queue first</a:t>
            </a:r>
          </a:p>
          <a:p>
            <a:r>
              <a:rPr lang="en-US" b="1" dirty="0"/>
              <a:t>Debugging </a:t>
            </a:r>
            <a:r>
              <a:rPr lang="en-US" dirty="0"/>
              <a:t>– Does your solution behave correctly on the example input.</a:t>
            </a:r>
          </a:p>
          <a:p>
            <a:pPr lvl="1"/>
            <a:r>
              <a:rPr lang="en-US" dirty="0"/>
              <a:t>Test on input from specification</a:t>
            </a:r>
          </a:p>
          <a:p>
            <a:pPr lvl="1"/>
            <a:r>
              <a:rPr lang="en-US" dirty="0"/>
              <a:t>Test edge cases (“What if the Stack is empty?”)</a:t>
            </a:r>
          </a:p>
          <a:p>
            <a:r>
              <a:rPr lang="en-US" b="1" dirty="0"/>
              <a:t>Iterative Development </a:t>
            </a:r>
            <a:r>
              <a:rPr lang="en-US" dirty="0"/>
              <a:t>– Can we start by solving a different problem that is easier?</a:t>
            </a:r>
          </a:p>
          <a:p>
            <a:pPr lvl="1"/>
            <a:r>
              <a:rPr lang="en-US" dirty="0"/>
              <a:t>Just looping over a queue and printing elements</a:t>
            </a:r>
          </a:p>
          <a:p>
            <a:endParaRPr lang="en-US" b="1" dirty="0"/>
          </a:p>
          <a:p>
            <a:endParaRPr lang="en-US" b="1" dirty="0"/>
          </a:p>
          <a:p>
            <a:endParaRPr lang="en-US" dirty="0"/>
          </a:p>
        </p:txBody>
      </p:sp>
    </p:spTree>
    <p:extLst>
      <p:ext uri="{BB962C8B-B14F-4D97-AF65-F5344CB8AC3E}">
        <p14:creationId xmlns:p14="http://schemas.microsoft.com/office/powerpoint/2010/main" val="385245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B623-05BD-604E-A8F9-94285F17014E}"/>
              </a:ext>
            </a:extLst>
          </p:cNvPr>
          <p:cNvSpPr>
            <a:spLocks noGrp="1"/>
          </p:cNvSpPr>
          <p:nvPr>
            <p:ph type="title"/>
          </p:nvPr>
        </p:nvSpPr>
        <p:spPr/>
        <p:txBody>
          <a:bodyPr/>
          <a:lstStyle/>
          <a:p>
            <a:r>
              <a:rPr lang="en-US" dirty="0"/>
              <a:t>Metacognition</a:t>
            </a:r>
          </a:p>
        </p:txBody>
      </p:sp>
      <p:sp>
        <p:nvSpPr>
          <p:cNvPr id="3" name="Content Placeholder 2">
            <a:extLst>
              <a:ext uri="{FF2B5EF4-FFF2-40B4-BE49-F238E27FC236}">
                <a16:creationId xmlns:a16="http://schemas.microsoft.com/office/drawing/2014/main" id="{4B288DD0-62A0-5C4B-AE32-FEBB913CC116}"/>
              </a:ext>
            </a:extLst>
          </p:cNvPr>
          <p:cNvSpPr>
            <a:spLocks noGrp="1"/>
          </p:cNvSpPr>
          <p:nvPr>
            <p:ph idx="1"/>
          </p:nvPr>
        </p:nvSpPr>
        <p:spPr/>
        <p:txBody>
          <a:bodyPr>
            <a:normAutofit fontScale="92500"/>
          </a:bodyPr>
          <a:lstStyle/>
          <a:p>
            <a:r>
              <a:rPr lang="en-US" b="1" dirty="0">
                <a:solidFill>
                  <a:schemeClr val="accent3"/>
                </a:solidFill>
                <a:sym typeface="Calibri"/>
              </a:rPr>
              <a:t>Metacognition</a:t>
            </a:r>
            <a:r>
              <a:rPr lang="en-US" dirty="0">
                <a:sym typeface="Calibri"/>
              </a:rPr>
              <a:t>: asking questions about your solution process</a:t>
            </a:r>
            <a:r>
              <a:rPr lang="en-US" dirty="0"/>
              <a:t>.</a:t>
            </a:r>
            <a:br>
              <a:rPr lang="en-US" dirty="0"/>
            </a:br>
            <a:endParaRPr lang="en-US" dirty="0"/>
          </a:p>
          <a:p>
            <a:r>
              <a:rPr lang="en-US" dirty="0"/>
              <a:t>Examples:</a:t>
            </a:r>
          </a:p>
          <a:p>
            <a:pPr lvl="1"/>
            <a:r>
              <a:rPr lang="en-US" b="1" dirty="0"/>
              <a:t>While debugging</a:t>
            </a:r>
            <a:r>
              <a:rPr lang="en-US" dirty="0"/>
              <a:t>: explain to yourself why you’re making this change to your program.</a:t>
            </a:r>
          </a:p>
          <a:p>
            <a:pPr lvl="1"/>
            <a:r>
              <a:rPr lang="en-US" b="1" dirty="0"/>
              <a:t>Before running your program</a:t>
            </a:r>
            <a:r>
              <a:rPr lang="en-US" dirty="0"/>
              <a:t>: make an explicit prediction of what you expect to see.</a:t>
            </a:r>
          </a:p>
          <a:p>
            <a:pPr lvl="1"/>
            <a:r>
              <a:rPr lang="en-US" b="1" dirty="0"/>
              <a:t>When coding</a:t>
            </a:r>
            <a:r>
              <a:rPr lang="en-US" dirty="0"/>
              <a:t>: be aware when you’re not making progress, so you can take a break or try a different strategy.</a:t>
            </a:r>
          </a:p>
          <a:p>
            <a:pPr lvl="1"/>
            <a:r>
              <a:rPr lang="en-US" b="1" dirty="0"/>
              <a:t>When designing</a:t>
            </a:r>
            <a:r>
              <a:rPr lang="en-US" dirty="0"/>
              <a:t>:</a:t>
            </a:r>
          </a:p>
          <a:p>
            <a:pPr lvl="2"/>
            <a:r>
              <a:rPr lang="en-US" dirty="0"/>
              <a:t>Explain the tradeoffs with using a different data structure or algorithm.</a:t>
            </a:r>
          </a:p>
          <a:p>
            <a:pPr lvl="2"/>
            <a:r>
              <a:rPr lang="en-US" dirty="0"/>
              <a:t>If one or more requirements change, how would the solution change as a result?</a:t>
            </a:r>
          </a:p>
          <a:p>
            <a:pPr lvl="2"/>
            <a:r>
              <a:rPr lang="en-US" dirty="0"/>
              <a:t>Reflect on how you ruled out alternative ideas along the way to a solution.</a:t>
            </a:r>
          </a:p>
          <a:p>
            <a:pPr lvl="1"/>
            <a:r>
              <a:rPr lang="en-US" b="1" dirty="0"/>
              <a:t>When studying</a:t>
            </a:r>
            <a:r>
              <a:rPr lang="en-US" dirty="0"/>
              <a:t>: what is the relationship of this topic to other ideas in the course?</a:t>
            </a:r>
          </a:p>
          <a:p>
            <a:endParaRPr lang="en-US" dirty="0"/>
          </a:p>
        </p:txBody>
      </p:sp>
    </p:spTree>
    <p:extLst>
      <p:ext uri="{BB962C8B-B14F-4D97-AF65-F5344CB8AC3E}">
        <p14:creationId xmlns:p14="http://schemas.microsoft.com/office/powerpoint/2010/main" val="276180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97C5-8995-2657-BADC-9C137814DFA3}"/>
              </a:ext>
            </a:extLst>
          </p:cNvPr>
          <p:cNvSpPr>
            <a:spLocks noGrp="1"/>
          </p:cNvSpPr>
          <p:nvPr>
            <p:ph type="title"/>
          </p:nvPr>
        </p:nvSpPr>
        <p:spPr/>
        <p:txBody>
          <a:bodyPr/>
          <a:lstStyle/>
          <a:p>
            <a:r>
              <a:rPr lang="en-US" dirty="0"/>
              <a:t>Common Stack &amp; Queue Patterns</a:t>
            </a:r>
          </a:p>
        </p:txBody>
      </p:sp>
      <p:sp>
        <p:nvSpPr>
          <p:cNvPr id="3" name="Content Placeholder 2">
            <a:extLst>
              <a:ext uri="{FF2B5EF4-FFF2-40B4-BE49-F238E27FC236}">
                <a16:creationId xmlns:a16="http://schemas.microsoft.com/office/drawing/2014/main" id="{C9C004FE-01A7-EA34-0A09-B68EC5B5BFF2}"/>
              </a:ext>
            </a:extLst>
          </p:cNvPr>
          <p:cNvSpPr>
            <a:spLocks noGrp="1"/>
          </p:cNvSpPr>
          <p:nvPr>
            <p:ph idx="1"/>
          </p:nvPr>
        </p:nvSpPr>
        <p:spPr/>
        <p:txBody>
          <a:bodyPr/>
          <a:lstStyle/>
          <a:p>
            <a:r>
              <a:rPr lang="en-US" dirty="0"/>
              <a:t>Stack → Queue and Queue → Stack</a:t>
            </a:r>
          </a:p>
          <a:p>
            <a:pPr lvl="1"/>
            <a:r>
              <a:rPr lang="en-US" dirty="0"/>
              <a:t>We give you helper methods for this on problems</a:t>
            </a:r>
          </a:p>
          <a:p>
            <a:r>
              <a:rPr lang="en-US" dirty="0"/>
              <a:t>Reverse a Stack with a S→Q + Q→S </a:t>
            </a:r>
          </a:p>
          <a:p>
            <a:r>
              <a:rPr lang="en-US" dirty="0"/>
              <a:t>“Cycling” a queue: Inspect each element by repeatedly removing and adding to back </a:t>
            </a:r>
            <a:r>
              <a:rPr lang="en-US" dirty="0">
                <a:latin typeface="Consolas" panose="020B0609020204030204" pitchFamily="49" charset="0"/>
                <a:cs typeface="Consolas" panose="020B0609020204030204" pitchFamily="49" charset="0"/>
              </a:rPr>
              <a:t>size</a:t>
            </a:r>
            <a:r>
              <a:rPr lang="en-US" dirty="0"/>
              <a:t> times</a:t>
            </a:r>
          </a:p>
          <a:p>
            <a:pPr lvl="1"/>
            <a:r>
              <a:rPr lang="en-US" dirty="0"/>
              <a:t> Careful: Watch your loop bounds when queue’s size changes</a:t>
            </a:r>
          </a:p>
          <a:p>
            <a:r>
              <a:rPr lang="en-US" dirty="0"/>
              <a:t>A ”splitting” loop that moves some values to the Stack and others to the Queue</a:t>
            </a:r>
          </a:p>
          <a:p>
            <a:endParaRPr lang="en-US" dirty="0"/>
          </a:p>
          <a:p>
            <a:pPr lvl="1"/>
            <a:endParaRPr lang="en-US" dirty="0"/>
          </a:p>
        </p:txBody>
      </p:sp>
    </p:spTree>
    <p:extLst>
      <p:ext uri="{BB962C8B-B14F-4D97-AF65-F5344CB8AC3E}">
        <p14:creationId xmlns:p14="http://schemas.microsoft.com/office/powerpoint/2010/main" val="1751911863"/>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15937</TotalTime>
  <Words>924</Words>
  <Application>Microsoft Office PowerPoint</Application>
  <PresentationFormat>Widescreen</PresentationFormat>
  <Paragraphs>158</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Consolas</vt:lpstr>
      <vt:lpstr>Courier New</vt:lpstr>
      <vt:lpstr>Montserrat</vt:lpstr>
      <vt:lpstr>Montserrat ExtraBold</vt:lpstr>
      <vt:lpstr>Montserrat SemiBold</vt:lpstr>
      <vt:lpstr>System Font Regular</vt:lpstr>
      <vt:lpstr>Tahoma</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copyStack</vt:lpstr>
      <vt:lpstr>Lecture Outline</vt:lpstr>
      <vt:lpstr>Exceptions</vt:lpstr>
      <vt:lpstr>Lecture Outline</vt:lpstr>
      <vt:lpstr>spliceStack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cse-loaner</cp:lastModifiedBy>
  <cp:revision>333</cp:revision>
  <cp:lastPrinted>2022-09-27T21:33:44Z</cp:lastPrinted>
  <dcterms:created xsi:type="dcterms:W3CDTF">2020-06-13T06:27:42Z</dcterms:created>
  <dcterms:modified xsi:type="dcterms:W3CDTF">2024-01-26T04:17:37Z</dcterms:modified>
</cp:coreProperties>
</file>