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25" r:id="rId3"/>
    <p:sldId id="340" r:id="rId4"/>
    <p:sldId id="341" r:id="rId5"/>
    <p:sldId id="345" r:id="rId6"/>
    <p:sldId id="331" r:id="rId7"/>
    <p:sldId id="312" r:id="rId8"/>
    <p:sldId id="344" r:id="rId9"/>
    <p:sldId id="346" r:id="rId10"/>
    <p:sldId id="3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FAFAFA"/>
    <a:srgbClr val="F5F5F5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1" autoAdjust="0"/>
    <p:restoredTop sz="91361"/>
  </p:normalViewPr>
  <p:slideViewPr>
    <p:cSldViewPr snapToGrid="0" snapToObjects="1">
      <p:cViewPr varScale="1">
        <p:scale>
          <a:sx n="96" d="100"/>
          <a:sy n="96" d="100"/>
        </p:scale>
        <p:origin x="66" y="3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r4INo1zOLu530qgrdFO60?si=32f1a45e7e6540d7&amp;pt=ada3c24cefc4f0024d10675cdfbb3ba8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 Applications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67470-5573-40B7-BEE3-EC9A5194E0C7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E018CC-26AF-4751-9A80-C3806355D4F2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DBAC39-5E6F-4810-A45A-47F8B0449B88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9DD805-B913-4503-885B-0871D93867FB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D9394-9742-4EF4-ABE0-B35058CA4987}"/>
              </a:ext>
            </a:extLst>
          </p:cNvPr>
          <p:cNvSpPr txBox="1"/>
          <p:nvPr userDrawn="1"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543185-B7E5-4547-982E-29E7D22F55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42613" y="5685523"/>
            <a:ext cx="1033837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6A15B9-9045-4EB2-AF28-8F62B22CED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2510" y="273611"/>
            <a:ext cx="80909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57EED2-E9CD-4054-97BC-DB704394FD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2510" y="273611"/>
            <a:ext cx="80909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05: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x3XtlrdvqAyAcwx7DFtmjtRMC5bnh9KYA8lrQNqRwk/edit?usp=sharing" TargetMode="External"/><Relationship Id="rId2" Type="http://schemas.openxmlformats.org/officeDocument/2006/relationships/hyperlink" Target="https://courses.cs.washington.edu/courses/cse122/24wi/syllabus/#course-grade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b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weekend plans?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5D79AAD-B271-3517-6EED-561F18E5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858" y="5582479"/>
            <a:ext cx="1289507" cy="12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C7928-D6F6-C008-392E-20A0BB1957C0}"/>
              </a:ext>
            </a:extLst>
          </p:cNvPr>
          <p:cNvSpPr txBox="1"/>
          <p:nvPr/>
        </p:nvSpPr>
        <p:spPr>
          <a:xfrm rot="20626506">
            <a:off x="3335489" y="2031932"/>
            <a:ext cx="6054421" cy="1661993"/>
          </a:xfrm>
          <a:custGeom>
            <a:avLst/>
            <a:gdLst>
              <a:gd name="connsiteX0" fmla="*/ 0 w 6054421"/>
              <a:gd name="connsiteY0" fmla="*/ 0 h 1661993"/>
              <a:gd name="connsiteX1" fmla="*/ 671490 w 6054421"/>
              <a:gd name="connsiteY1" fmla="*/ 0 h 1661993"/>
              <a:gd name="connsiteX2" fmla="*/ 1342981 w 6054421"/>
              <a:gd name="connsiteY2" fmla="*/ 0 h 1661993"/>
              <a:gd name="connsiteX3" fmla="*/ 1893383 w 6054421"/>
              <a:gd name="connsiteY3" fmla="*/ 0 h 1661993"/>
              <a:gd name="connsiteX4" fmla="*/ 2504329 w 6054421"/>
              <a:gd name="connsiteY4" fmla="*/ 0 h 1661993"/>
              <a:gd name="connsiteX5" fmla="*/ 2994186 w 6054421"/>
              <a:gd name="connsiteY5" fmla="*/ 0 h 1661993"/>
              <a:gd name="connsiteX6" fmla="*/ 3544588 w 6054421"/>
              <a:gd name="connsiteY6" fmla="*/ 0 h 1661993"/>
              <a:gd name="connsiteX7" fmla="*/ 4216079 w 6054421"/>
              <a:gd name="connsiteY7" fmla="*/ 0 h 1661993"/>
              <a:gd name="connsiteX8" fmla="*/ 4645392 w 6054421"/>
              <a:gd name="connsiteY8" fmla="*/ 0 h 1661993"/>
              <a:gd name="connsiteX9" fmla="*/ 5256338 w 6054421"/>
              <a:gd name="connsiteY9" fmla="*/ 0 h 1661993"/>
              <a:gd name="connsiteX10" fmla="*/ 6054421 w 6054421"/>
              <a:gd name="connsiteY10" fmla="*/ 0 h 1661993"/>
              <a:gd name="connsiteX11" fmla="*/ 6054421 w 6054421"/>
              <a:gd name="connsiteY11" fmla="*/ 553998 h 1661993"/>
              <a:gd name="connsiteX12" fmla="*/ 6054421 w 6054421"/>
              <a:gd name="connsiteY12" fmla="*/ 1107995 h 1661993"/>
              <a:gd name="connsiteX13" fmla="*/ 6054421 w 6054421"/>
              <a:gd name="connsiteY13" fmla="*/ 1661993 h 1661993"/>
              <a:gd name="connsiteX14" fmla="*/ 5382931 w 6054421"/>
              <a:gd name="connsiteY14" fmla="*/ 1661993 h 1661993"/>
              <a:gd name="connsiteX15" fmla="*/ 4832529 w 6054421"/>
              <a:gd name="connsiteY15" fmla="*/ 1661993 h 1661993"/>
              <a:gd name="connsiteX16" fmla="*/ 4282127 w 6054421"/>
              <a:gd name="connsiteY16" fmla="*/ 1661993 h 1661993"/>
              <a:gd name="connsiteX17" fmla="*/ 3731725 w 6054421"/>
              <a:gd name="connsiteY17" fmla="*/ 1661993 h 1661993"/>
              <a:gd name="connsiteX18" fmla="*/ 3181323 w 6054421"/>
              <a:gd name="connsiteY18" fmla="*/ 1661993 h 1661993"/>
              <a:gd name="connsiteX19" fmla="*/ 2691465 w 6054421"/>
              <a:gd name="connsiteY19" fmla="*/ 1661993 h 1661993"/>
              <a:gd name="connsiteX20" fmla="*/ 2080519 w 6054421"/>
              <a:gd name="connsiteY20" fmla="*/ 1661993 h 1661993"/>
              <a:gd name="connsiteX21" fmla="*/ 1530117 w 6054421"/>
              <a:gd name="connsiteY21" fmla="*/ 1661993 h 1661993"/>
              <a:gd name="connsiteX22" fmla="*/ 858627 w 6054421"/>
              <a:gd name="connsiteY22" fmla="*/ 1661993 h 1661993"/>
              <a:gd name="connsiteX23" fmla="*/ 0 w 6054421"/>
              <a:gd name="connsiteY23" fmla="*/ 1661993 h 1661993"/>
              <a:gd name="connsiteX24" fmla="*/ 0 w 6054421"/>
              <a:gd name="connsiteY24" fmla="*/ 1091375 h 1661993"/>
              <a:gd name="connsiteX25" fmla="*/ 0 w 6054421"/>
              <a:gd name="connsiteY25" fmla="*/ 537378 h 1661993"/>
              <a:gd name="connsiteX26" fmla="*/ 0 w 6054421"/>
              <a:gd name="connsiteY26" fmla="*/ 0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4421" h="1661993" fill="none" extrusionOk="0">
                <a:moveTo>
                  <a:pt x="0" y="0"/>
                </a:moveTo>
                <a:cubicBezTo>
                  <a:pt x="173667" y="-25757"/>
                  <a:pt x="404457" y="27741"/>
                  <a:pt x="671490" y="0"/>
                </a:cubicBezTo>
                <a:cubicBezTo>
                  <a:pt x="938523" y="-27741"/>
                  <a:pt x="1200578" y="9283"/>
                  <a:pt x="1342981" y="0"/>
                </a:cubicBezTo>
                <a:cubicBezTo>
                  <a:pt x="1485384" y="-9283"/>
                  <a:pt x="1758315" y="61518"/>
                  <a:pt x="1893383" y="0"/>
                </a:cubicBezTo>
                <a:cubicBezTo>
                  <a:pt x="2028451" y="-61518"/>
                  <a:pt x="2275661" y="9629"/>
                  <a:pt x="2504329" y="0"/>
                </a:cubicBezTo>
                <a:cubicBezTo>
                  <a:pt x="2732997" y="-9629"/>
                  <a:pt x="2837340" y="14061"/>
                  <a:pt x="2994186" y="0"/>
                </a:cubicBezTo>
                <a:cubicBezTo>
                  <a:pt x="3151032" y="-14061"/>
                  <a:pt x="3343705" y="62449"/>
                  <a:pt x="3544588" y="0"/>
                </a:cubicBezTo>
                <a:cubicBezTo>
                  <a:pt x="3745471" y="-62449"/>
                  <a:pt x="3996133" y="45785"/>
                  <a:pt x="4216079" y="0"/>
                </a:cubicBezTo>
                <a:cubicBezTo>
                  <a:pt x="4436025" y="-45785"/>
                  <a:pt x="4449426" y="38826"/>
                  <a:pt x="4645392" y="0"/>
                </a:cubicBezTo>
                <a:cubicBezTo>
                  <a:pt x="4841358" y="-38826"/>
                  <a:pt x="4991642" y="53020"/>
                  <a:pt x="5256338" y="0"/>
                </a:cubicBezTo>
                <a:cubicBezTo>
                  <a:pt x="5521034" y="-53020"/>
                  <a:pt x="5823840" y="21956"/>
                  <a:pt x="6054421" y="0"/>
                </a:cubicBezTo>
                <a:cubicBezTo>
                  <a:pt x="6068870" y="258220"/>
                  <a:pt x="5998793" y="368861"/>
                  <a:pt x="6054421" y="553998"/>
                </a:cubicBezTo>
                <a:cubicBezTo>
                  <a:pt x="6110049" y="739135"/>
                  <a:pt x="6046161" y="922162"/>
                  <a:pt x="6054421" y="1107995"/>
                </a:cubicBezTo>
                <a:cubicBezTo>
                  <a:pt x="6062681" y="1293828"/>
                  <a:pt x="6004203" y="1415414"/>
                  <a:pt x="6054421" y="1661993"/>
                </a:cubicBezTo>
                <a:cubicBezTo>
                  <a:pt x="5843564" y="1682195"/>
                  <a:pt x="5701113" y="1633767"/>
                  <a:pt x="5382931" y="1661993"/>
                </a:cubicBezTo>
                <a:cubicBezTo>
                  <a:pt x="5064749" y="1690219"/>
                  <a:pt x="4978165" y="1640019"/>
                  <a:pt x="4832529" y="1661993"/>
                </a:cubicBezTo>
                <a:cubicBezTo>
                  <a:pt x="4686893" y="1683967"/>
                  <a:pt x="4511386" y="1614610"/>
                  <a:pt x="4282127" y="1661993"/>
                </a:cubicBezTo>
                <a:cubicBezTo>
                  <a:pt x="4052868" y="1709376"/>
                  <a:pt x="3888110" y="1608065"/>
                  <a:pt x="3731725" y="1661993"/>
                </a:cubicBezTo>
                <a:cubicBezTo>
                  <a:pt x="3575340" y="1715921"/>
                  <a:pt x="3401097" y="1602819"/>
                  <a:pt x="3181323" y="1661993"/>
                </a:cubicBezTo>
                <a:cubicBezTo>
                  <a:pt x="2961549" y="1721167"/>
                  <a:pt x="2807233" y="1625026"/>
                  <a:pt x="2691465" y="1661993"/>
                </a:cubicBezTo>
                <a:cubicBezTo>
                  <a:pt x="2575697" y="1698960"/>
                  <a:pt x="2345976" y="1660935"/>
                  <a:pt x="2080519" y="1661993"/>
                </a:cubicBezTo>
                <a:cubicBezTo>
                  <a:pt x="1815062" y="1663051"/>
                  <a:pt x="1674723" y="1618593"/>
                  <a:pt x="1530117" y="1661993"/>
                </a:cubicBezTo>
                <a:cubicBezTo>
                  <a:pt x="1385511" y="1705393"/>
                  <a:pt x="1022423" y="1591641"/>
                  <a:pt x="858627" y="1661993"/>
                </a:cubicBezTo>
                <a:cubicBezTo>
                  <a:pt x="694831" y="1732345"/>
                  <a:pt x="385106" y="1661474"/>
                  <a:pt x="0" y="1661993"/>
                </a:cubicBezTo>
                <a:cubicBezTo>
                  <a:pt x="-42975" y="1541882"/>
                  <a:pt x="45668" y="1224952"/>
                  <a:pt x="0" y="1091375"/>
                </a:cubicBezTo>
                <a:cubicBezTo>
                  <a:pt x="-45668" y="957798"/>
                  <a:pt x="4420" y="664068"/>
                  <a:pt x="0" y="537378"/>
                </a:cubicBezTo>
                <a:cubicBezTo>
                  <a:pt x="-4420" y="410688"/>
                  <a:pt x="60933" y="208606"/>
                  <a:pt x="0" y="0"/>
                </a:cubicBezTo>
                <a:close/>
              </a:path>
              <a:path w="6054421" h="1661993" stroke="0" extrusionOk="0">
                <a:moveTo>
                  <a:pt x="0" y="0"/>
                </a:moveTo>
                <a:cubicBezTo>
                  <a:pt x="169801" y="-51304"/>
                  <a:pt x="285040" y="8178"/>
                  <a:pt x="489858" y="0"/>
                </a:cubicBezTo>
                <a:cubicBezTo>
                  <a:pt x="694676" y="-8178"/>
                  <a:pt x="741441" y="17821"/>
                  <a:pt x="858627" y="0"/>
                </a:cubicBezTo>
                <a:cubicBezTo>
                  <a:pt x="975813" y="-17821"/>
                  <a:pt x="1307868" y="14419"/>
                  <a:pt x="1530117" y="0"/>
                </a:cubicBezTo>
                <a:cubicBezTo>
                  <a:pt x="1752366" y="-14419"/>
                  <a:pt x="1821437" y="50097"/>
                  <a:pt x="2019975" y="0"/>
                </a:cubicBezTo>
                <a:cubicBezTo>
                  <a:pt x="2218513" y="-50097"/>
                  <a:pt x="2281544" y="46024"/>
                  <a:pt x="2509833" y="0"/>
                </a:cubicBezTo>
                <a:cubicBezTo>
                  <a:pt x="2738122" y="-46024"/>
                  <a:pt x="2887786" y="46808"/>
                  <a:pt x="3181323" y="0"/>
                </a:cubicBezTo>
                <a:cubicBezTo>
                  <a:pt x="3474860" y="-46808"/>
                  <a:pt x="3434368" y="31113"/>
                  <a:pt x="3610637" y="0"/>
                </a:cubicBezTo>
                <a:cubicBezTo>
                  <a:pt x="3786906" y="-31113"/>
                  <a:pt x="3948591" y="50825"/>
                  <a:pt x="4282127" y="0"/>
                </a:cubicBezTo>
                <a:cubicBezTo>
                  <a:pt x="4615663" y="-50825"/>
                  <a:pt x="4707977" y="44613"/>
                  <a:pt x="4953617" y="0"/>
                </a:cubicBezTo>
                <a:cubicBezTo>
                  <a:pt x="5199257" y="-44613"/>
                  <a:pt x="5351230" y="9130"/>
                  <a:pt x="5504019" y="0"/>
                </a:cubicBezTo>
                <a:cubicBezTo>
                  <a:pt x="5656808" y="-9130"/>
                  <a:pt x="5845657" y="17667"/>
                  <a:pt x="6054421" y="0"/>
                </a:cubicBezTo>
                <a:cubicBezTo>
                  <a:pt x="6104484" y="207155"/>
                  <a:pt x="6011558" y="304248"/>
                  <a:pt x="6054421" y="537378"/>
                </a:cubicBezTo>
                <a:cubicBezTo>
                  <a:pt x="6097284" y="770508"/>
                  <a:pt x="6027698" y="815508"/>
                  <a:pt x="6054421" y="1041516"/>
                </a:cubicBezTo>
                <a:cubicBezTo>
                  <a:pt x="6081144" y="1267524"/>
                  <a:pt x="6021735" y="1486384"/>
                  <a:pt x="6054421" y="1661993"/>
                </a:cubicBezTo>
                <a:cubicBezTo>
                  <a:pt x="5902157" y="1674604"/>
                  <a:pt x="5645890" y="1628419"/>
                  <a:pt x="5504019" y="1661993"/>
                </a:cubicBezTo>
                <a:cubicBezTo>
                  <a:pt x="5362148" y="1695567"/>
                  <a:pt x="5227119" y="1603999"/>
                  <a:pt x="4953617" y="1661993"/>
                </a:cubicBezTo>
                <a:cubicBezTo>
                  <a:pt x="4680115" y="1719987"/>
                  <a:pt x="4515900" y="1650842"/>
                  <a:pt x="4282127" y="1661993"/>
                </a:cubicBezTo>
                <a:cubicBezTo>
                  <a:pt x="4048354" y="1673144"/>
                  <a:pt x="3962363" y="1657782"/>
                  <a:pt x="3731725" y="1661993"/>
                </a:cubicBezTo>
                <a:cubicBezTo>
                  <a:pt x="3501087" y="1666204"/>
                  <a:pt x="3508777" y="1643773"/>
                  <a:pt x="3362956" y="1661993"/>
                </a:cubicBezTo>
                <a:cubicBezTo>
                  <a:pt x="3217135" y="1680213"/>
                  <a:pt x="3046629" y="1658381"/>
                  <a:pt x="2933642" y="1661993"/>
                </a:cubicBezTo>
                <a:cubicBezTo>
                  <a:pt x="2820655" y="1665605"/>
                  <a:pt x="2421107" y="1588018"/>
                  <a:pt x="2262152" y="1661993"/>
                </a:cubicBezTo>
                <a:cubicBezTo>
                  <a:pt x="2103197" y="1735968"/>
                  <a:pt x="1871481" y="1602480"/>
                  <a:pt x="1711750" y="1661993"/>
                </a:cubicBezTo>
                <a:cubicBezTo>
                  <a:pt x="1552019" y="1721506"/>
                  <a:pt x="1463878" y="1624929"/>
                  <a:pt x="1282436" y="1661993"/>
                </a:cubicBezTo>
                <a:cubicBezTo>
                  <a:pt x="1100994" y="1699057"/>
                  <a:pt x="891950" y="1651232"/>
                  <a:pt x="732035" y="1661993"/>
                </a:cubicBezTo>
                <a:cubicBezTo>
                  <a:pt x="572120" y="1672754"/>
                  <a:pt x="302942" y="1610050"/>
                  <a:pt x="0" y="1661993"/>
                </a:cubicBezTo>
                <a:cubicBezTo>
                  <a:pt x="-17844" y="1548592"/>
                  <a:pt x="18495" y="1332303"/>
                  <a:pt x="0" y="1157855"/>
                </a:cubicBezTo>
                <a:cubicBezTo>
                  <a:pt x="-18495" y="983407"/>
                  <a:pt x="61553" y="757208"/>
                  <a:pt x="0" y="587238"/>
                </a:cubicBezTo>
                <a:cubicBezTo>
                  <a:pt x="-61553" y="417268"/>
                  <a:pt x="3187" y="28172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ALREADY DONE!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See In-Class 4 </a:t>
            </a:r>
          </a:p>
        </p:txBody>
      </p:sp>
    </p:spTree>
    <p:extLst>
      <p:ext uri="{BB962C8B-B14F-4D97-AF65-F5344CB8AC3E}">
        <p14:creationId xmlns:p14="http://schemas.microsoft.com/office/powerpoint/2010/main" val="27200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70583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C0 grades and R0 out yesterday</a:t>
            </a:r>
          </a:p>
          <a:p>
            <a:pPr lvl="1"/>
            <a:r>
              <a:rPr lang="en-US" dirty="0"/>
              <a:t>Now that you have your first set of grades, review the </a:t>
            </a:r>
            <a:r>
              <a:rPr lang="en-US" dirty="0">
                <a:hlinkClick r:id="rId2"/>
              </a:rPr>
              <a:t>Course Grades</a:t>
            </a:r>
            <a:r>
              <a:rPr lang="en-US" dirty="0"/>
              <a:t> section of the syllabus to understand how they factor into your grade at the end of the quarter! </a:t>
            </a:r>
          </a:p>
          <a:p>
            <a:pPr lvl="1"/>
            <a:r>
              <a:rPr lang="en-US" dirty="0">
                <a:hlinkClick r:id="rId3"/>
              </a:rPr>
              <a:t>Grade Checker spreadsheet</a:t>
            </a:r>
            <a:r>
              <a:rPr lang="en-US" dirty="0"/>
              <a:t> also linked from the syllabus to help track your grades throughout the quarter. </a:t>
            </a:r>
          </a:p>
          <a:p>
            <a:r>
              <a:rPr lang="en-US" dirty="0"/>
              <a:t>Creative Assignment 1 (C1) out later today!</a:t>
            </a:r>
          </a:p>
          <a:p>
            <a:pPr lvl="1"/>
            <a:r>
              <a:rPr lang="en-US" dirty="0"/>
              <a:t>Focused on </a:t>
            </a:r>
            <a:r>
              <a:rPr lang="en-US" dirty="0" err="1"/>
              <a:t>ArrayLists</a:t>
            </a:r>
            <a:endParaRPr lang="en-US" dirty="0"/>
          </a:p>
          <a:p>
            <a:pPr lvl="1"/>
            <a:r>
              <a:rPr lang="en-US" dirty="0"/>
              <a:t>Due next Thursday, January 25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36095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Write a method called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addAll</a:t>
            </a:r>
            <a:r>
              <a:rPr lang="en-US" sz="3600" dirty="0"/>
              <a:t> that accepts two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 dirty="0" err="1"/>
              <a:t>s</a:t>
            </a:r>
            <a:r>
              <a:rPr lang="en-US" sz="3600" dirty="0"/>
              <a:t> of Characters,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3600" dirty="0"/>
              <a:t> and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, and an integer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 as parameters and inserts </a:t>
            </a:r>
            <a:r>
              <a:rPr lang="en-US" sz="3600" b="1" u="sng" dirty="0"/>
              <a:t>all</a:t>
            </a:r>
            <a:r>
              <a:rPr lang="en-US" sz="3600" dirty="0"/>
              <a:t> of the elements from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into </a:t>
            </a:r>
            <a:r>
              <a:rPr lang="en-US" sz="3600" dirty="0">
                <a:latin typeface="Consolas"/>
                <a:sym typeface="Consolas"/>
              </a:rPr>
              <a:t>l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ist1</a:t>
            </a:r>
            <a:r>
              <a:rPr lang="en-US" sz="3600" dirty="0"/>
              <a:t> at the specified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21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Extended Application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722602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70704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We will write a program called </a:t>
            </a:r>
            <a:r>
              <a:rPr lang="en-US" sz="3900" dirty="0" err="1">
                <a:latin typeface="Consolas" panose="020B0609020204030204" pitchFamily="49" charset="0"/>
                <a:cs typeface="Consolas" panose="020B0609020204030204" pitchFamily="49" charset="0"/>
              </a:rPr>
              <a:t>MovieFavorites.java</a:t>
            </a:r>
            <a:r>
              <a:rPr lang="en-US" sz="3900" dirty="0">
                <a:cs typeface="Consolas" panose="020B0609020204030204" pitchFamily="49" charset="0"/>
              </a:rPr>
              <a:t> </a:t>
            </a:r>
            <a:r>
              <a:rPr lang="en-US" sz="3900" dirty="0"/>
              <a:t>that manages a list of favorite movies for a user (using an </a:t>
            </a:r>
            <a:r>
              <a:rPr lang="en-US" sz="3900" dirty="0" err="1"/>
              <a:t>ArrayList</a:t>
            </a:r>
            <a:r>
              <a:rPr lang="en-US" sz="3900" dirty="0"/>
              <a:t>) and allows the user to perform various different operations on their stored list of favorite movies.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Key skills used:</a:t>
            </a:r>
          </a:p>
          <a:p>
            <a:r>
              <a:rPr lang="en-US" sz="3000" dirty="0"/>
              <a:t>User Interaction (UI) loop</a:t>
            </a:r>
          </a:p>
          <a:p>
            <a:r>
              <a:rPr lang="en-US" sz="3000" dirty="0"/>
              <a:t>Iterative development strategies</a:t>
            </a:r>
          </a:p>
          <a:p>
            <a:r>
              <a:rPr lang="en-US" sz="3000" dirty="0"/>
              <a:t>Functional decomposition</a:t>
            </a:r>
          </a:p>
          <a:p>
            <a:r>
              <a:rPr lang="en-US" sz="3000" dirty="0"/>
              <a:t>Practice with </a:t>
            </a:r>
            <a:r>
              <a:rPr lang="en-US" sz="3000" dirty="0" err="1"/>
              <a:t>ArrayList</a:t>
            </a:r>
            <a:r>
              <a:rPr lang="en-US" sz="3000" dirty="0"/>
              <a:t> methods!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Favorites: 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 up the main scaffold code</a:t>
            </a:r>
          </a:p>
          <a:p>
            <a:r>
              <a:rPr lang="en-US" sz="3200" dirty="0"/>
              <a:t>Menu loop</a:t>
            </a:r>
          </a:p>
          <a:p>
            <a:r>
              <a:rPr lang="en-US" sz="3200" dirty="0"/>
              <a:t>Develop each operation, one at a time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You’ll see a similar development strategy in Creative Project 1’s specification — we recommend you follow it! </a:t>
            </a:r>
          </a:p>
        </p:txBody>
      </p:sp>
    </p:spTree>
    <p:extLst>
      <p:ext uri="{BB962C8B-B14F-4D97-AF65-F5344CB8AC3E}">
        <p14:creationId xmlns:p14="http://schemas.microsoft.com/office/powerpoint/2010/main" val="90037164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17291</TotalTime>
  <Words>456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PowerPoint Presentation</vt:lpstr>
      <vt:lpstr>Lecture Outline</vt:lpstr>
      <vt:lpstr>Announcements</vt:lpstr>
      <vt:lpstr>Lecture Outline</vt:lpstr>
      <vt:lpstr>addAll</vt:lpstr>
      <vt:lpstr>Lecture Outline</vt:lpstr>
      <vt:lpstr>Movie Favorites</vt:lpstr>
      <vt:lpstr>Movie Favorites: Operations</vt:lpstr>
      <vt:lpstr>Movie Favorites: Development Strategy</vt:lpstr>
      <vt:lpstr>Movie Favorites: Operations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mnats</cp:lastModifiedBy>
  <cp:revision>258</cp:revision>
  <cp:lastPrinted>2022-09-27T21:33:44Z</cp:lastPrinted>
  <dcterms:created xsi:type="dcterms:W3CDTF">2020-06-13T06:27:42Z</dcterms:created>
  <dcterms:modified xsi:type="dcterms:W3CDTF">2024-01-20T18:34:25Z</dcterms:modified>
  <cp:category/>
</cp:coreProperties>
</file>