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25" r:id="rId3"/>
    <p:sldId id="340" r:id="rId4"/>
    <p:sldId id="345" r:id="rId5"/>
    <p:sldId id="341" r:id="rId6"/>
    <p:sldId id="310" r:id="rId7"/>
    <p:sldId id="326" r:id="rId8"/>
    <p:sldId id="327" r:id="rId9"/>
    <p:sldId id="331" r:id="rId10"/>
    <p:sldId id="302" r:id="rId11"/>
    <p:sldId id="303" r:id="rId12"/>
    <p:sldId id="329" r:id="rId13"/>
    <p:sldId id="312" r:id="rId14"/>
    <p:sldId id="344" r:id="rId15"/>
    <p:sldId id="333" r:id="rId16"/>
    <p:sldId id="334" r:id="rId17"/>
    <p:sldId id="332" r:id="rId18"/>
    <p:sldId id="317" r:id="rId19"/>
    <p:sldId id="335" r:id="rId20"/>
    <p:sldId id="336" r:id="rId21"/>
    <p:sldId id="337" r:id="rId22"/>
    <p:sldId id="339" r:id="rId23"/>
    <p:sldId id="33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5F5F5"/>
    <a:srgbClr val="EF5777"/>
    <a:srgbClr val="0FB9B1"/>
    <a:srgbClr val="54A0FF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1" autoAdjust="0"/>
    <p:restoredTop sz="84986" autoAdjust="0"/>
  </p:normalViewPr>
  <p:slideViewPr>
    <p:cSldViewPr snapToGrid="0" snapToObjects="1">
      <p:cViewPr varScale="1">
        <p:scale>
          <a:sx n="84" d="100"/>
          <a:sy n="84" d="100"/>
        </p:scale>
        <p:origin x="177" y="39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r4INo1zOLu530qgrdFO60?si=32f1a45e7e6540d7&amp;pt=ada3c24cefc4f0024d10675cdfbb3ba8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 err="1">
                <a:solidFill>
                  <a:srgbClr val="F0F0F0"/>
                </a:solidFill>
                <a:latin typeface="Montserrat ExtraBold" pitchFamily="2" charset="77"/>
              </a:rPr>
              <a:t>ArrayList</a:t>
            </a:r>
            <a:endParaRPr lang="en-US" sz="3600" b="1" i="0" spc="100" baseline="0" dirty="0">
              <a:solidFill>
                <a:srgbClr val="F0F0F0"/>
              </a:solidFill>
              <a:latin typeface="Montserrat ExtraBold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475A53-2B8E-4E75-B53B-0A88A0A95D9E}"/>
              </a:ext>
            </a:extLst>
          </p:cNvPr>
          <p:cNvSpPr/>
          <p:nvPr userDrawn="1"/>
        </p:nvSpPr>
        <p:spPr>
          <a:xfrm>
            <a:off x="7360567" y="481941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3A17D43-FA56-4A34-A55C-D90148D92063}"/>
              </a:ext>
            </a:extLst>
          </p:cNvPr>
          <p:cNvSpPr/>
          <p:nvPr userDrawn="1"/>
        </p:nvSpPr>
        <p:spPr>
          <a:xfrm>
            <a:off x="784827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D7620B-2C74-4EA1-BB85-3A6E0929CA87}"/>
              </a:ext>
            </a:extLst>
          </p:cNvPr>
          <p:cNvSpPr txBox="1"/>
          <p:nvPr userDrawn="1"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55B70F-92FA-46B1-B9AD-4EBDFB5EEDE0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E34D05-03C8-4599-BDCF-C23505702E20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17948F-1B85-477E-97FA-7B05876AA0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39670" y="5681871"/>
            <a:ext cx="1039723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122/24wi/resources/testing_tips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 err="1"/>
              <a:t>ArrayList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Coffee or tea? Or something else?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DAD0-8E15-3369-5466-83CFC6E3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Activities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CD5F46-9BDE-40C0-4839-7317955CCD03}"/>
              </a:ext>
            </a:extLst>
          </p:cNvPr>
          <p:cNvSpPr txBox="1">
            <a:spLocks/>
          </p:cNvSpPr>
          <p:nvPr/>
        </p:nvSpPr>
        <p:spPr>
          <a:xfrm>
            <a:off x="838199" y="2150701"/>
            <a:ext cx="10515600" cy="4466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Goal</a:t>
            </a:r>
            <a:r>
              <a:rPr lang="en-US" dirty="0"/>
              <a:t>: Get you actively participating in your learning</a:t>
            </a:r>
            <a:endParaRPr lang="en-US" b="1" dirty="0"/>
          </a:p>
          <a:p>
            <a:pPr fontAlgn="base"/>
            <a:r>
              <a:rPr lang="en-US" dirty="0"/>
              <a:t>Typical Activity</a:t>
            </a:r>
          </a:p>
          <a:p>
            <a:pPr lvl="1" fontAlgn="base"/>
            <a:r>
              <a:rPr lang="en-US" dirty="0"/>
              <a:t>Question is posed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(1 min): Think about the question on your own</a:t>
            </a:r>
            <a:endParaRPr lang="en-US" b="1" dirty="0"/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b="1" dirty="0"/>
              <a:t> </a:t>
            </a:r>
            <a:r>
              <a:rPr lang="en-US" dirty="0"/>
              <a:t>(2 min): Talk with your neighbor to discuss question</a:t>
            </a:r>
            <a:endParaRPr lang="en-US" b="1" dirty="0"/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 at different conclusions, discuss your logic and figure out why you differ!</a:t>
            </a:r>
          </a:p>
          <a:p>
            <a:pPr lvl="2" fontAlgn="base">
              <a:buClr>
                <a:schemeClr val="tx1"/>
              </a:buClr>
            </a:pPr>
            <a:r>
              <a:rPr lang="en-US" dirty="0"/>
              <a:t>If you arrived at the same conclusion, discuss why the other answers might be wrong!</a:t>
            </a:r>
          </a:p>
          <a:p>
            <a:pPr lvl="1" fontAlgn="base">
              <a:buClr>
                <a:schemeClr val="tx1"/>
              </a:buClr>
            </a:pPr>
            <a:r>
              <a:rPr lang="en-US" b="1" dirty="0">
                <a:solidFill>
                  <a:schemeClr val="accent3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(1 min): We discuss the conclusions as a class</a:t>
            </a:r>
            <a:endParaRPr lang="en-US" b="1" dirty="0"/>
          </a:p>
          <a:p>
            <a:pPr fontAlgn="base"/>
            <a:r>
              <a:rPr lang="en-US" dirty="0"/>
              <a:t>During each of the </a:t>
            </a:r>
            <a:r>
              <a:rPr lang="en-US" b="1" dirty="0">
                <a:solidFill>
                  <a:schemeClr val="accent3"/>
                </a:solidFill>
              </a:rPr>
              <a:t>Think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3"/>
                </a:solidFill>
              </a:rPr>
              <a:t>Pair</a:t>
            </a:r>
            <a:r>
              <a:rPr lang="en-US" dirty="0"/>
              <a:t> stages, you will respond to the question via a </a:t>
            </a:r>
            <a:r>
              <a:rPr lang="en-US" dirty="0" err="1"/>
              <a:t>sli.do</a:t>
            </a:r>
            <a:r>
              <a:rPr lang="en-US" dirty="0"/>
              <a:t> poll</a:t>
            </a:r>
          </a:p>
          <a:p>
            <a:pPr lvl="1" fontAlgn="base"/>
            <a:r>
              <a:rPr lang="en-US" dirty="0"/>
              <a:t>Not worth any points, just here to help you learn! 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1BEC0BD-6974-485C-A1B0-0A09B2BB8D00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A3A5F8-29AC-4E24-0CED-255978D2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</p:spTree>
    <p:extLst>
      <p:ext uri="{BB962C8B-B14F-4D97-AF65-F5344CB8AC3E}">
        <p14:creationId xmlns:p14="http://schemas.microsoft.com/office/powerpoint/2010/main" val="55909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06EB41F-E4FA-439A-A48B-133697A1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22572"/>
            <a:ext cx="10515600" cy="762635"/>
          </a:xfrm>
        </p:spPr>
        <p:txBody>
          <a:bodyPr>
            <a:noAutofit/>
          </a:bodyPr>
          <a:lstStyle/>
          <a:p>
            <a:r>
              <a:rPr lang="en-US" sz="4000" dirty="0"/>
              <a:t>What is the best “plain English” description of this method?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A583C-FFEB-AB4A-4926-E33EE1A484C7}"/>
              </a:ext>
            </a:extLst>
          </p:cNvPr>
          <p:cNvSpPr txBox="1"/>
          <p:nvPr/>
        </p:nvSpPr>
        <p:spPr>
          <a:xfrm>
            <a:off x="776377" y="4037162"/>
            <a:ext cx="108980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stuff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back, with elements numbered 0, 1, 2, …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front to back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list from back to front</a:t>
            </a:r>
          </a:p>
          <a:p>
            <a:pPr marL="342900" indent="-342900">
              <a:buAutoNum type="alphaUcParenR"/>
            </a:pPr>
            <a:r>
              <a:rPr lang="en-US" sz="2400" b="1" dirty="0"/>
              <a:t> </a:t>
            </a:r>
            <a:r>
              <a:rPr lang="en-US" sz="2400" dirty="0"/>
              <a:t>Prints out the elements of the list using a for loop that starts at 0 and runs until one less than the size of the list and at each point prints out the element at that index.</a:t>
            </a:r>
          </a:p>
          <a:p>
            <a:pPr marL="342900" indent="-342900">
              <a:buAutoNum type="alphaUcParenR"/>
            </a:pP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9C647-294B-5414-DD04-F7A8A1867125}"/>
              </a:ext>
            </a:extLst>
          </p:cNvPr>
          <p:cNvSpPr txBox="1"/>
          <p:nvPr/>
        </p:nvSpPr>
        <p:spPr>
          <a:xfrm>
            <a:off x="796030" y="2424674"/>
            <a:ext cx="7433571" cy="1488483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95E26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&lt;Double&gt; list)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") 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get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59DC0C3-45EC-C8C0-A8DF-705C2053D5DD}"/>
              </a:ext>
            </a:extLst>
          </p:cNvPr>
          <p:cNvSpPr/>
          <p:nvPr/>
        </p:nvSpPr>
        <p:spPr>
          <a:xfrm>
            <a:off x="8951495" y="2220826"/>
            <a:ext cx="2722920" cy="18961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ln w="0">
                  <a:noFill/>
                </a:ln>
                <a:solidFill>
                  <a:schemeClr val="tx1"/>
                </a:solidFill>
              </a:rPr>
              <a:t>“Plain English” descriptions are what we are generally looking for in your method comments!</a:t>
            </a:r>
          </a:p>
        </p:txBody>
      </p:sp>
    </p:spTree>
    <p:extLst>
      <p:ext uri="{BB962C8B-B14F-4D97-AF65-F5344CB8AC3E}">
        <p14:creationId xmlns:p14="http://schemas.microsoft.com/office/powerpoint/2010/main" val="112704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loadFromFile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loadFromFile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a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as a parameter and returns a new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</a:t>
            </a:r>
            <a:r>
              <a:rPr lang="en-US" dirty="0">
                <a:latin typeface="Consolas" panose="020B0609020204030204" pitchFamily="49" charset="0"/>
              </a:rPr>
              <a:t>String</a:t>
            </a:r>
            <a:r>
              <a:rPr lang="en-US" dirty="0"/>
              <a:t>s where each element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is a line from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, matching the order of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’s contents.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e.g., the first line in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  <a:r>
              <a:rPr lang="en-US" dirty="0"/>
              <a:t> is stored at index 0, the next line is stored at index 1, etc. 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7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D4F2-E660-4AEF-8D5F-C9ABF64824FF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387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79C5185-F873-4CB0-B785-95ED8A51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What </a:t>
            </a:r>
            <a:r>
              <a:rPr lang="en-US" sz="3600" dirty="0" err="1"/>
              <a:t>ArrayList</a:t>
            </a:r>
            <a:r>
              <a:rPr lang="en-US" sz="3600" dirty="0"/>
              <a:t> methods (and in what order) could we use to implement the </a:t>
            </a:r>
            <a:r>
              <a:rPr lang="en-US" sz="3600" dirty="0" err="1">
                <a:latin typeface="Consolas" panose="020B0609020204030204" pitchFamily="49" charset="0"/>
              </a:rPr>
              <a:t>moveRight</a:t>
            </a:r>
            <a:r>
              <a:rPr lang="en-US" sz="3600" dirty="0"/>
              <a:t> method?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1371-6038-45E7-9954-C4F9C2DDEEC1}"/>
              </a:ext>
            </a:extLst>
          </p:cNvPr>
          <p:cNvSpPr txBox="1"/>
          <p:nvPr/>
        </p:nvSpPr>
        <p:spPr>
          <a:xfrm>
            <a:off x="546339" y="2455652"/>
            <a:ext cx="108980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A)</a:t>
            </a:r>
            <a:r>
              <a:rPr lang="en-US" sz="2400" b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  <a:b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pPr marL="342900" indent="-342900">
              <a:buAutoNum type="alphaUcParenR"/>
            </a:pPr>
            <a:endParaRPr lang="en-US" sz="2400" dirty="0"/>
          </a:p>
          <a:p>
            <a:r>
              <a:rPr lang="en-US" sz="2400" b="1" dirty="0">
                <a:latin typeface="Consolas" panose="020B0609020204030204" pitchFamily="49" charset="0"/>
              </a:rPr>
              <a:t>B)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(n, element);</a:t>
            </a:r>
          </a:p>
          <a:p>
            <a:endParaRPr lang="en-US" sz="2400" dirty="0"/>
          </a:p>
          <a:p>
            <a:r>
              <a:rPr lang="pt-BR" sz="2400" b="1" dirty="0">
                <a:latin typeface="Consolas" panose="020B0609020204030204" pitchFamily="49" charset="0"/>
              </a:rPr>
              <a:t>C)</a:t>
            </a:r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pt-BR" sz="2400" dirty="0">
                <a:solidFill>
                  <a:srgbClr val="001080"/>
                </a:solidFill>
                <a:latin typeface="Consolas" panose="020B0609020204030204" pitchFamily="49" charset="0"/>
              </a:rPr>
              <a:t>   list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pt-BR" sz="2400" dirty="0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(n-</a:t>
            </a:r>
            <a:r>
              <a:rPr lang="pt-BR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pt-BR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pt-BR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b="1" dirty="0">
                <a:latin typeface="Consolas" panose="020B0609020204030204" pitchFamily="49" charset="0"/>
              </a:rPr>
              <a:t>D)</a:t>
            </a:r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 int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element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remove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(n);</a:t>
            </a:r>
          </a:p>
          <a:p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   </a:t>
            </a:r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(n+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element);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753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moveRight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/>
              <a:t> that accepts an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and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and moves the element at index </a:t>
            </a:r>
            <a:r>
              <a:rPr lang="en-US" dirty="0">
                <a:latin typeface="Consolas" panose="020B0609020204030204" pitchFamily="49" charset="0"/>
              </a:rPr>
              <a:t>n</a:t>
            </a:r>
            <a:r>
              <a:rPr lang="en-US" dirty="0"/>
              <a:t> one space to the </a:t>
            </a:r>
            <a:r>
              <a:rPr lang="en-US" u="sng" dirty="0"/>
              <a:t>right</a:t>
            </a:r>
            <a:r>
              <a:rPr lang="en-US" dirty="0"/>
              <a:t> in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sz="300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contains </a:t>
            </a:r>
            <a:r>
              <a:rPr lang="en-US" dirty="0">
                <a:latin typeface="Consolas" panose="020B0609020204030204" pitchFamily="49" charset="0"/>
              </a:rPr>
              <a:t>[8, 4, 13, -7]</a:t>
            </a:r>
            <a:r>
              <a:rPr lang="en-US" dirty="0"/>
              <a:t> and our method is called with </a:t>
            </a:r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r>
              <a:rPr lang="en-US" dirty="0"/>
              <a:t>, after the method call 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would contain </a:t>
            </a:r>
            <a:r>
              <a:rPr lang="en-US" dirty="0">
                <a:latin typeface="Consolas" panose="020B0609020204030204" pitchFamily="49" charset="0"/>
              </a:rPr>
              <a:t>[8, 4, -7, 13].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FB0A64-53B2-6DBD-7452-BB890D1320EE}"/>
              </a:ext>
            </a:extLst>
          </p:cNvPr>
          <p:cNvSpPr/>
          <p:nvPr/>
        </p:nvSpPr>
        <p:spPr>
          <a:xfrm>
            <a:off x="6097457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08C4C-8ED5-83CE-1755-F3A717EB090C}"/>
              </a:ext>
            </a:extLst>
          </p:cNvPr>
          <p:cNvSpPr/>
          <p:nvPr/>
        </p:nvSpPr>
        <p:spPr>
          <a:xfrm>
            <a:off x="7788632" y="417979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99EF4-BCE2-2BF8-E363-1ABD7CD28CE0}"/>
              </a:ext>
            </a:extLst>
          </p:cNvPr>
          <p:cNvSpPr/>
          <p:nvPr/>
        </p:nvSpPr>
        <p:spPr>
          <a:xfrm>
            <a:off x="6942316" y="417979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7C5418-9969-5422-59BE-9C70C46A5673}"/>
              </a:ext>
            </a:extLst>
          </p:cNvPr>
          <p:cNvSpPr/>
          <p:nvPr/>
        </p:nvSpPr>
        <p:spPr>
          <a:xfrm>
            <a:off x="8634948" y="417979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A9105-6014-D2D4-5441-F49C936A513F}"/>
              </a:ext>
            </a:extLst>
          </p:cNvPr>
          <p:cNvSpPr/>
          <p:nvPr/>
        </p:nvSpPr>
        <p:spPr>
          <a:xfrm>
            <a:off x="6096000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8C4A34-F007-6F07-FDD5-12DDBEB3C3D6}"/>
              </a:ext>
            </a:extLst>
          </p:cNvPr>
          <p:cNvSpPr/>
          <p:nvPr/>
        </p:nvSpPr>
        <p:spPr>
          <a:xfrm>
            <a:off x="7787175" y="566959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-7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1BC45-A700-5F71-FD4C-A1DEF2121FCE}"/>
              </a:ext>
            </a:extLst>
          </p:cNvPr>
          <p:cNvSpPr/>
          <p:nvPr/>
        </p:nvSpPr>
        <p:spPr>
          <a:xfrm>
            <a:off x="6940859" y="5669593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38605E-62F3-694A-4D29-B8641946DD74}"/>
              </a:ext>
            </a:extLst>
          </p:cNvPr>
          <p:cNvSpPr/>
          <p:nvPr/>
        </p:nvSpPr>
        <p:spPr>
          <a:xfrm>
            <a:off x="8633491" y="56695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81D6AF4-9736-348D-D1C2-2332F1B2C8E6}"/>
              </a:ext>
            </a:extLst>
          </p:cNvPr>
          <p:cNvSpPr/>
          <p:nvPr/>
        </p:nvSpPr>
        <p:spPr>
          <a:xfrm>
            <a:off x="7634716" y="5050257"/>
            <a:ext cx="302004" cy="56790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1DFA6-E5CC-C9F8-8E9E-272A4B0B3D97}"/>
              </a:ext>
            </a:extLst>
          </p:cNvPr>
          <p:cNvSpPr txBox="1"/>
          <p:nvPr/>
        </p:nvSpPr>
        <p:spPr>
          <a:xfrm>
            <a:off x="9553173" y="5157359"/>
            <a:ext cx="248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moveRight</a:t>
            </a:r>
            <a:r>
              <a:rPr lang="en-US" dirty="0">
                <a:latin typeface="Consolas" panose="020B0609020204030204" pitchFamily="49" charset="0"/>
              </a:rPr>
              <a:t>(list, 2)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143B1-1206-17EA-5102-EC109C9F008A}"/>
              </a:ext>
            </a:extLst>
          </p:cNvPr>
          <p:cNvSpPr txBox="1"/>
          <p:nvPr/>
        </p:nvSpPr>
        <p:spPr>
          <a:xfrm>
            <a:off x="6367427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A6256-F177-8A28-AA0A-D30A2DDB75CC}"/>
              </a:ext>
            </a:extLst>
          </p:cNvPr>
          <p:cNvSpPr txBox="1"/>
          <p:nvPr/>
        </p:nvSpPr>
        <p:spPr>
          <a:xfrm>
            <a:off x="7253623" y="4936026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0925D5-E466-1B3C-892E-033FD85A3BD4}"/>
              </a:ext>
            </a:extLst>
          </p:cNvPr>
          <p:cNvSpPr txBox="1"/>
          <p:nvPr/>
        </p:nvSpPr>
        <p:spPr>
          <a:xfrm>
            <a:off x="8098482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B327E3-A2E1-7C25-D539-2F53ED5FB7C3}"/>
              </a:ext>
            </a:extLst>
          </p:cNvPr>
          <p:cNvSpPr txBox="1"/>
          <p:nvPr/>
        </p:nvSpPr>
        <p:spPr>
          <a:xfrm>
            <a:off x="8943058" y="4950455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233098-8D24-7299-B2B9-920B53D569B2}"/>
              </a:ext>
            </a:extLst>
          </p:cNvPr>
          <p:cNvSpPr txBox="1"/>
          <p:nvPr/>
        </p:nvSpPr>
        <p:spPr>
          <a:xfrm>
            <a:off x="6369309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9EE986-1C4C-FCF0-C713-750CE359C593}"/>
              </a:ext>
            </a:extLst>
          </p:cNvPr>
          <p:cNvSpPr txBox="1"/>
          <p:nvPr/>
        </p:nvSpPr>
        <p:spPr>
          <a:xfrm>
            <a:off x="7255505" y="6454669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91E1C6-C413-9BAF-B31A-C9D714B63F99}"/>
              </a:ext>
            </a:extLst>
          </p:cNvPr>
          <p:cNvSpPr txBox="1"/>
          <p:nvPr/>
        </p:nvSpPr>
        <p:spPr>
          <a:xfrm>
            <a:off x="8100364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6BAEAA-E906-C005-12BC-E66769923765}"/>
              </a:ext>
            </a:extLst>
          </p:cNvPr>
          <p:cNvSpPr txBox="1"/>
          <p:nvPr/>
        </p:nvSpPr>
        <p:spPr>
          <a:xfrm>
            <a:off x="8944940" y="6469098"/>
            <a:ext cx="30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BCFC13-2C9E-2BD4-F89B-73B11DC97569}"/>
              </a:ext>
            </a:extLst>
          </p:cNvPr>
          <p:cNvSpPr/>
          <p:nvPr/>
        </p:nvSpPr>
        <p:spPr>
          <a:xfrm>
            <a:off x="10998866" y="5720392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774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26432 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111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927 0.217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-0.19375 -0.005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3" grpId="1" animBg="1"/>
      <p:bldP spid="2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28DC-F311-4D56-BBF2-B1B9B1E0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Edge Cases! (And Testing)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3ACD-65AE-0C5F-2BE3-3FCE66879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When writing a method, especially one that takes input of some kind (e.g., parameters, user input, a Scanner with input) it’s good to think carefully about what assumptions you can make (or cannot make) about this input.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/>
              <a:t>Edge case</a:t>
            </a:r>
            <a:r>
              <a:rPr lang="en-US" dirty="0"/>
              <a:t>: A scenario that is uncommon but possible, especially at the “edge” of a parameter’s valid range.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negative number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❓ What happens if the user passes a number larger than the length of the list to </a:t>
            </a:r>
            <a:r>
              <a:rPr lang="en-US" dirty="0" err="1">
                <a:latin typeface="Consolas" panose="020B0609020204030204" pitchFamily="49" charset="0"/>
              </a:rPr>
              <a:t>moveDown</a:t>
            </a:r>
            <a:r>
              <a:rPr lang="en-US" dirty="0"/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More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testing tips</a:t>
            </a:r>
            <a:r>
              <a:rPr lang="en-US" dirty="0"/>
              <a:t> on the course website’s Resources page! </a:t>
            </a:r>
          </a:p>
        </p:txBody>
      </p:sp>
    </p:spTree>
    <p:extLst>
      <p:ext uri="{BB962C8B-B14F-4D97-AF65-F5344CB8AC3E}">
        <p14:creationId xmlns:p14="http://schemas.microsoft.com/office/powerpoint/2010/main" val="4189944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compareToList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method called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that accepts two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 of integers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as parameters and compares the elements of the two lists, printing out the locations of common elements in each of the </a:t>
            </a:r>
            <a:r>
              <a:rPr lang="en-US" dirty="0" err="1">
                <a:latin typeface="Consolas" panose="020B0609020204030204" pitchFamily="49" charset="0"/>
              </a:rPr>
              <a:t>ArrayList</a:t>
            </a:r>
            <a:r>
              <a:rPr lang="en-US" dirty="0" err="1"/>
              <a:t>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if </a:t>
            </a:r>
            <a:r>
              <a:rPr lang="en-US" dirty="0">
                <a:latin typeface="Consolas" panose="020B0609020204030204" pitchFamily="49" charset="0"/>
              </a:rPr>
              <a:t>list1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[5, 6, 7, 8]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list2</a:t>
            </a:r>
            <a:r>
              <a:rPr lang="en-US" dirty="0"/>
              <a:t> contained </a:t>
            </a:r>
            <a:r>
              <a:rPr lang="en-US" dirty="0">
                <a:latin typeface="Consolas" panose="020B0609020204030204" pitchFamily="49" charset="0"/>
              </a:rPr>
              <a:t>[7, 5, 9, 0, 2], </a:t>
            </a:r>
            <a:r>
              <a:rPr lang="en-US" dirty="0"/>
              <a:t>a call to </a:t>
            </a:r>
            <a:r>
              <a:rPr lang="en-US" dirty="0" err="1">
                <a:latin typeface="Consolas" panose="020B0609020204030204" pitchFamily="49" charset="0"/>
              </a:rPr>
              <a:t>compareToList</a:t>
            </a:r>
            <a:r>
              <a:rPr lang="en-US" dirty="0">
                <a:latin typeface="Consolas" panose="020B0609020204030204" pitchFamily="49" charset="0"/>
              </a:rPr>
              <a:t>(list1, list2) </a:t>
            </a:r>
            <a:r>
              <a:rPr lang="en-US" dirty="0"/>
              <a:t>would produce output such as: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2169C-13CD-4EB2-B96B-3936AFDD8EB3}"/>
              </a:ext>
            </a:extLst>
          </p:cNvPr>
          <p:cNvSpPr txBox="1"/>
          <p:nvPr/>
        </p:nvSpPr>
        <p:spPr>
          <a:xfrm>
            <a:off x="2794959" y="5228607"/>
            <a:ext cx="6602082" cy="95410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152046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40439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C97DB8B-CE89-4FF0-A568-C8A520FF6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0575593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1 min on your own thinking about how you would implement this method!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84605-5F5A-47F1-8AE0-4DEDAC1B1C55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7F449-8192-4369-A3D0-A628BC64115D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054347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8E1CAA-A44D-41D9-9899-E9E48F54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206" y="1416814"/>
            <a:ext cx="11258519" cy="768393"/>
          </a:xfrm>
        </p:spPr>
        <p:txBody>
          <a:bodyPr>
            <a:noAutofit/>
          </a:bodyPr>
          <a:lstStyle/>
          <a:p>
            <a:r>
              <a:rPr lang="en-US" sz="3600" dirty="0"/>
              <a:t>Spend 2 min discussing about how you would implement this method with a neighbor! (focus on </a:t>
            </a:r>
            <a:r>
              <a:rPr lang="en-US" sz="3600" i="1" dirty="0"/>
              <a:t>pseudocode</a:t>
            </a:r>
            <a:r>
              <a:rPr lang="en-US" sz="3600" dirty="0"/>
              <a:t>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CCBCEE-5A6C-44F5-9528-6262AA83D0E8}"/>
              </a:ext>
            </a:extLst>
          </p:cNvPr>
          <p:cNvSpPr txBox="1">
            <a:spLocks/>
          </p:cNvSpPr>
          <p:nvPr/>
        </p:nvSpPr>
        <p:spPr>
          <a:xfrm>
            <a:off x="838200" y="2490158"/>
            <a:ext cx="10646434" cy="36868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Write a method called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/>
              <a:t>that accepts two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 of integers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as parameters and compares the elements of the two lists, printing out the locations of common elements in each of the </a:t>
            </a:r>
            <a:r>
              <a:rPr lang="en-US" sz="2400" dirty="0" err="1">
                <a:latin typeface="Consolas" panose="020B0609020204030204" pitchFamily="49" charset="0"/>
              </a:rPr>
              <a:t>ArrayList</a:t>
            </a:r>
            <a:r>
              <a:rPr lang="en-US" sz="2400" dirty="0" err="1"/>
              <a:t>s</a:t>
            </a:r>
            <a:r>
              <a:rPr lang="en-US" sz="2400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For example, if </a:t>
            </a:r>
            <a:r>
              <a:rPr lang="en-US" sz="2400" dirty="0">
                <a:latin typeface="Consolas" panose="020B0609020204030204" pitchFamily="49" charset="0"/>
              </a:rPr>
              <a:t>list1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[5, 6, 7, 8] </a:t>
            </a:r>
            <a:r>
              <a:rPr lang="en-US" sz="2400" dirty="0"/>
              <a:t>and </a:t>
            </a:r>
            <a:r>
              <a:rPr lang="en-US" sz="2400" dirty="0">
                <a:latin typeface="Consolas" panose="020B0609020204030204" pitchFamily="49" charset="0"/>
              </a:rPr>
              <a:t>list2</a:t>
            </a:r>
            <a:r>
              <a:rPr lang="en-US" sz="2400" dirty="0"/>
              <a:t> contained </a:t>
            </a:r>
            <a:r>
              <a:rPr lang="en-US" sz="2400" dirty="0">
                <a:latin typeface="Consolas" panose="020B0609020204030204" pitchFamily="49" charset="0"/>
              </a:rPr>
              <a:t>[7, 5, 9, 0, 2], </a:t>
            </a:r>
            <a:r>
              <a:rPr lang="en-US" sz="2400" dirty="0"/>
              <a:t>a call to </a:t>
            </a:r>
            <a:r>
              <a:rPr lang="en-US" sz="2400" dirty="0" err="1">
                <a:latin typeface="Consolas" panose="020B0609020204030204" pitchFamily="49" charset="0"/>
              </a:rPr>
              <a:t>compareToList</a:t>
            </a:r>
            <a:r>
              <a:rPr lang="en-US" sz="2400" dirty="0">
                <a:latin typeface="Consolas" panose="020B0609020204030204" pitchFamily="49" charset="0"/>
              </a:rPr>
              <a:t>(list1, list2) </a:t>
            </a:r>
            <a:r>
              <a:rPr lang="en-US" sz="2400" dirty="0"/>
              <a:t>would produce output such as: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99CE9-E67A-4565-9B48-2228C8328B87}"/>
              </a:ext>
            </a:extLst>
          </p:cNvPr>
          <p:cNvSpPr txBox="1"/>
          <p:nvPr/>
        </p:nvSpPr>
        <p:spPr>
          <a:xfrm>
            <a:off x="2794959" y="5450697"/>
            <a:ext cx="6684224" cy="830997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- 5 (list1 at 0, list2 at 1)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- 7 (list1 at 2, list2 at 0)</a:t>
            </a:r>
          </a:p>
        </p:txBody>
      </p:sp>
    </p:spTree>
    <p:extLst>
      <p:ext uri="{BB962C8B-B14F-4D97-AF65-F5344CB8AC3E}">
        <p14:creationId xmlns:p14="http://schemas.microsoft.com/office/powerpoint/2010/main" val="348555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29474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19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Write a method called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/>
              <a:t>that accepts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and an </a:t>
            </a:r>
            <a:r>
              <a:rPr lang="en-US" sz="3200" dirty="0">
                <a:latin typeface="Consolas" panose="020B0609020204030204" pitchFamily="49" charset="0"/>
              </a:rPr>
              <a:t>int</a:t>
            </a:r>
            <a:r>
              <a:rPr lang="en-US" sz="3200" dirty="0"/>
              <a:t> </a:t>
            </a:r>
            <a:r>
              <a:rPr lang="en-US" sz="3200" dirty="0">
                <a:latin typeface="Consolas" panose="020B0609020204030204" pitchFamily="49" charset="0"/>
              </a:rPr>
              <a:t>n</a:t>
            </a:r>
            <a:r>
              <a:rPr lang="en-US" sz="3200" dirty="0"/>
              <a:t> and returns a new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of characters that contains the first n elements of list.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example, if </a:t>
            </a:r>
            <a:r>
              <a:rPr lang="en-US" sz="3200" dirty="0">
                <a:latin typeface="Consolas" panose="020B0609020204030204" pitchFamily="49" charset="0"/>
              </a:rPr>
              <a:t>list</a:t>
            </a:r>
            <a:r>
              <a:rPr lang="en-US" sz="3200" dirty="0"/>
              <a:t> contained </a:t>
            </a:r>
            <a:br>
              <a:rPr lang="en-US" sz="3200" dirty="0"/>
            </a:br>
            <a:r>
              <a:rPr lang="en-US" sz="3200" dirty="0">
                <a:latin typeface="Consolas" panose="020B0609020204030204" pitchFamily="49" charset="0"/>
              </a:rPr>
              <a:t>['m', 'a', 't', '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', 'l', 'd', 'a']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3200" dirty="0"/>
              <a:t>a call to </a:t>
            </a:r>
            <a:r>
              <a:rPr lang="en-US" sz="3200" dirty="0" err="1">
                <a:latin typeface="Consolas" panose="020B0609020204030204" pitchFamily="49" charset="0"/>
              </a:rPr>
              <a:t>topN</a:t>
            </a:r>
            <a:r>
              <a:rPr lang="en-US" sz="3200" dirty="0">
                <a:latin typeface="Consolas" panose="020B0609020204030204" pitchFamily="49" charset="0"/>
              </a:rPr>
              <a:t>(list, 4)</a:t>
            </a:r>
            <a:r>
              <a:rPr lang="en-US" sz="3200" dirty="0"/>
              <a:t> would return an </a:t>
            </a:r>
            <a:r>
              <a:rPr lang="en-US" sz="3200" dirty="0" err="1">
                <a:latin typeface="Consolas" panose="020B0609020204030204" pitchFamily="49" charset="0"/>
              </a:rPr>
              <a:t>ArrayList</a:t>
            </a:r>
            <a:r>
              <a:rPr lang="en-US" sz="3200" dirty="0"/>
              <a:t> containing </a:t>
            </a:r>
            <a:r>
              <a:rPr lang="en-US" sz="3200" dirty="0">
                <a:latin typeface="Consolas" panose="020B0609020204030204" pitchFamily="49" charset="0"/>
              </a:rPr>
              <a:t>[‘m', ‘a', ‘t', ‘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']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4192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Programming Assignment 0 due Thursday, January 18</a:t>
            </a:r>
            <a:r>
              <a:rPr lang="en-US" sz="3200" baseline="30000" dirty="0"/>
              <a:t>th</a:t>
            </a:r>
            <a:r>
              <a:rPr lang="en-US" sz="3200" dirty="0"/>
              <a:t> at 11:59 PM</a:t>
            </a:r>
          </a:p>
          <a:p>
            <a:pPr lvl="1"/>
            <a:r>
              <a:rPr lang="en-US" sz="2800" dirty="0"/>
              <a:t>Reminder: 2 very helpful walkthrough videos were posted over the weekend</a:t>
            </a:r>
          </a:p>
          <a:p>
            <a:pPr marL="457200" lvl="1" indent="0">
              <a:buNone/>
            </a:pPr>
            <a:r>
              <a:rPr lang="en-US" sz="2800" dirty="0"/>
              <a:t>(Thanks </a:t>
            </a:r>
            <a:r>
              <a:rPr lang="en-US" sz="2800" b="1" dirty="0"/>
              <a:t>Joe</a:t>
            </a:r>
            <a:r>
              <a:rPr lang="en-US" sz="2800" dirty="0"/>
              <a:t> and </a:t>
            </a:r>
            <a:r>
              <a:rPr lang="en-US" sz="2800" b="1" dirty="0"/>
              <a:t>Colton</a:t>
            </a:r>
            <a:r>
              <a:rPr lang="en-US" sz="2800" dirty="0"/>
              <a:t>!)</a:t>
            </a:r>
          </a:p>
          <a:p>
            <a:r>
              <a:rPr lang="en-US" sz="3200" dirty="0"/>
              <a:t>Plan to release C0 grades and feedback tomorrow! </a:t>
            </a:r>
          </a:p>
          <a:p>
            <a:pPr lvl="1"/>
            <a:r>
              <a:rPr lang="en-US" sz="2800" dirty="0"/>
              <a:t>General grading turnaround is ~1 week</a:t>
            </a:r>
          </a:p>
          <a:p>
            <a:pPr lvl="1"/>
            <a:r>
              <a:rPr lang="en-US" sz="2800" dirty="0"/>
              <a:t>Resubmission Cycle 0 will also be released tomorrow</a:t>
            </a:r>
          </a:p>
          <a:p>
            <a:pPr lvl="2"/>
            <a:r>
              <a:rPr lang="en-US" sz="2400" dirty="0"/>
              <a:t>Due Tues Jan 23</a:t>
            </a:r>
          </a:p>
          <a:p>
            <a:pPr lvl="2"/>
            <a:r>
              <a:rPr lang="en-US" sz="2400" dirty="0"/>
              <a:t>Eligible assignment(s): C0</a:t>
            </a:r>
          </a:p>
          <a:p>
            <a:r>
              <a:rPr lang="en-US" sz="3200" dirty="0"/>
              <a:t>Quiz 0 is tomorrow! </a:t>
            </a:r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Tips! 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Hit run often! </a:t>
            </a:r>
          </a:p>
          <a:p>
            <a:pPr lvl="1"/>
            <a:r>
              <a:rPr lang="en-US" sz="2800" dirty="0"/>
              <a:t>Run, change, run, … 🔁</a:t>
            </a:r>
          </a:p>
          <a:p>
            <a:r>
              <a:rPr lang="en-US" sz="3200" dirty="0"/>
              <a:t>Quizzes are graded based on tests that you do or don't pass – make sure your submitted code is able to run! </a:t>
            </a:r>
          </a:p>
          <a:p>
            <a:pPr lvl="1"/>
            <a:r>
              <a:rPr lang="en-US" sz="2800" dirty="0"/>
              <a:t>NOTE: You should be testing your own code – we don't provide test results! </a:t>
            </a:r>
          </a:p>
          <a:p>
            <a:r>
              <a:rPr lang="en-US" sz="3200" dirty="0"/>
              <a:t>Quizzes are open-note, open-internet</a:t>
            </a:r>
          </a:p>
          <a:p>
            <a:pPr lvl="1"/>
            <a:r>
              <a:rPr lang="en-US" sz="2800" dirty="0"/>
              <a:t>BUT no generative AI (e.g., </a:t>
            </a:r>
            <a:r>
              <a:rPr lang="en-US" sz="2800" dirty="0" err="1"/>
              <a:t>ChatGPT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Have relevant PCMs, section problems, etc. open in other tabs! </a:t>
            </a:r>
          </a:p>
          <a:p>
            <a:r>
              <a:rPr lang="en-US" sz="3200" dirty="0"/>
              <a:t>Grading rubrics on slides – think strategically! </a:t>
            </a:r>
          </a:p>
          <a:p>
            <a:r>
              <a:rPr lang="en-US" sz="3200" dirty="0"/>
              <a:t>Time budgeting – quizzes are 45 minutes</a:t>
            </a:r>
          </a:p>
        </p:txBody>
      </p:sp>
    </p:spTree>
    <p:extLst>
      <p:ext uri="{BB962C8B-B14F-4D97-AF65-F5344CB8AC3E}">
        <p14:creationId xmlns:p14="http://schemas.microsoft.com/office/powerpoint/2010/main" val="30291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70104" y="21032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CB16C-E1C5-02A8-D197-076B2AEF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ArrayLists</a:t>
            </a:r>
            <a:r>
              <a:rPr lang="en-US" dirty="0"/>
              <a:t> are very similar to arrays</a:t>
            </a:r>
          </a:p>
          <a:p>
            <a:r>
              <a:rPr lang="en-US" dirty="0"/>
              <a:t>Can hold multiple pieces of data (elements)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>
                <a:solidFill>
                  <a:srgbClr val="7030A0"/>
                </a:solidFill>
              </a:rPr>
              <a:t>Elements must all have the </a:t>
            </a:r>
            <a:r>
              <a:rPr lang="en-US" u="sng" dirty="0">
                <a:solidFill>
                  <a:srgbClr val="7030A0"/>
                </a:solidFill>
              </a:rPr>
              <a:t>same</a:t>
            </a:r>
            <a:r>
              <a:rPr lang="en-US" dirty="0">
                <a:solidFill>
                  <a:srgbClr val="7030A0"/>
                </a:solidFill>
              </a:rPr>
              <a:t> type</a:t>
            </a:r>
          </a:p>
          <a:p>
            <a:pPr lvl="1"/>
            <a:r>
              <a:rPr lang="en-US" dirty="0" err="1">
                <a:solidFill>
                  <a:srgbClr val="7030A0"/>
                </a:solidFill>
              </a:rPr>
              <a:t>ArrayLists</a:t>
            </a:r>
            <a:r>
              <a:rPr lang="en-US" dirty="0">
                <a:solidFill>
                  <a:srgbClr val="7030A0"/>
                </a:solidFill>
              </a:rPr>
              <a:t> can </a:t>
            </a:r>
            <a:r>
              <a:rPr lang="en-US" u="sng" dirty="0">
                <a:solidFill>
                  <a:srgbClr val="7030A0"/>
                </a:solidFill>
              </a:rPr>
              <a:t>only</a:t>
            </a:r>
            <a:r>
              <a:rPr lang="en-US" dirty="0">
                <a:solidFill>
                  <a:srgbClr val="7030A0"/>
                </a:solidFill>
              </a:rPr>
              <a:t> hold Objects, so might need to use “wrapper” types: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Integer, Double, Boolean, Character, etc.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3200" b="1" u="sng" dirty="0"/>
              <a:t>But</a:t>
            </a:r>
            <a:r>
              <a:rPr lang="en-US" b="1" dirty="0"/>
              <a:t> </a:t>
            </a:r>
            <a:r>
              <a:rPr lang="en-US" dirty="0" err="1"/>
              <a:t>ArrayLists</a:t>
            </a:r>
            <a:r>
              <a:rPr lang="en-US" dirty="0"/>
              <a:t> have dynamic length (so they can resize!)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1F84D2-2381-48F3-AA19-B9253E8B9F00}"/>
              </a:ext>
            </a:extLst>
          </p:cNvPr>
          <p:cNvSpPr/>
          <p:nvPr/>
        </p:nvSpPr>
        <p:spPr>
          <a:xfrm>
            <a:off x="106585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D2FB9F-3F95-4E7B-B3B8-332570B42345}"/>
              </a:ext>
            </a:extLst>
          </p:cNvPr>
          <p:cNvSpPr/>
          <p:nvPr/>
        </p:nvSpPr>
        <p:spPr>
          <a:xfrm>
            <a:off x="1797760" y="5190448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4A99D3-BF5A-44ED-A9EF-E31736C20AF5}"/>
              </a:ext>
            </a:extLst>
          </p:cNvPr>
          <p:cNvSpPr/>
          <p:nvPr/>
        </p:nvSpPr>
        <p:spPr>
          <a:xfrm>
            <a:off x="951444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BA29A-E4A5-4CD8-85E1-538C6636F733}"/>
              </a:ext>
            </a:extLst>
          </p:cNvPr>
          <p:cNvSpPr/>
          <p:nvPr/>
        </p:nvSpPr>
        <p:spPr>
          <a:xfrm>
            <a:off x="2644076" y="5190446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4868DF-355B-44C7-9E8D-FD38A231FC31}"/>
              </a:ext>
            </a:extLst>
          </p:cNvPr>
          <p:cNvSpPr/>
          <p:nvPr/>
        </p:nvSpPr>
        <p:spPr>
          <a:xfrm>
            <a:off x="3488935" y="5190444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A1C80D-2088-4757-B20D-2DC00894D10E}"/>
              </a:ext>
            </a:extLst>
          </p:cNvPr>
          <p:cNvSpPr/>
          <p:nvPr/>
        </p:nvSpPr>
        <p:spPr>
          <a:xfrm>
            <a:off x="4447065" y="5482151"/>
            <a:ext cx="2463084" cy="34781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E3CEE8-37FF-443F-B6F7-D7DD6740739A}"/>
              </a:ext>
            </a:extLst>
          </p:cNvPr>
          <p:cNvSpPr txBox="1"/>
          <p:nvPr/>
        </p:nvSpPr>
        <p:spPr>
          <a:xfrm>
            <a:off x="4343822" y="5186207"/>
            <a:ext cx="2669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nsolas" panose="020B0609020204030204" pitchFamily="49" charset="0"/>
              </a:rPr>
              <a:t>list.add</a:t>
            </a:r>
            <a:r>
              <a:rPr lang="en-US" sz="2000" dirty="0">
                <a:latin typeface="Consolas" panose="020B0609020204030204" pitchFamily="49" charset="0"/>
              </a:rPr>
              <a:t>(2, 15);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A46E94-ED20-4CFF-BE56-80A4EB60B9CD}"/>
              </a:ext>
            </a:extLst>
          </p:cNvPr>
          <p:cNvSpPr/>
          <p:nvPr/>
        </p:nvSpPr>
        <p:spPr>
          <a:xfrm>
            <a:off x="7013391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D1D66F-CCC1-42EE-BBA4-1029CC29858B}"/>
              </a:ext>
            </a:extLst>
          </p:cNvPr>
          <p:cNvSpPr/>
          <p:nvPr/>
        </p:nvSpPr>
        <p:spPr>
          <a:xfrm>
            <a:off x="8704566" y="5190450"/>
            <a:ext cx="844859" cy="8190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D1FB7-A4BF-4674-A972-3D23868F5A7A}"/>
              </a:ext>
            </a:extLst>
          </p:cNvPr>
          <p:cNvSpPr/>
          <p:nvPr/>
        </p:nvSpPr>
        <p:spPr>
          <a:xfrm>
            <a:off x="7858250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3CB5C8-FFB1-43C5-822A-4681D3663070}"/>
              </a:ext>
            </a:extLst>
          </p:cNvPr>
          <p:cNvSpPr/>
          <p:nvPr/>
        </p:nvSpPr>
        <p:spPr>
          <a:xfrm>
            <a:off x="10375884" y="5190449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21BB00-063F-452E-95C8-1E84A9284CE6}"/>
              </a:ext>
            </a:extLst>
          </p:cNvPr>
          <p:cNvSpPr/>
          <p:nvPr/>
        </p:nvSpPr>
        <p:spPr>
          <a:xfrm>
            <a:off x="11220743" y="5190447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6E738-AC71-4192-9AE5-45DB952B5E72}"/>
              </a:ext>
            </a:extLst>
          </p:cNvPr>
          <p:cNvSpPr/>
          <p:nvPr/>
        </p:nvSpPr>
        <p:spPr>
          <a:xfrm>
            <a:off x="9540225" y="5190450"/>
            <a:ext cx="844859" cy="8190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ABC372-EA18-445E-85A0-2AA4E2203661}"/>
              </a:ext>
            </a:extLst>
          </p:cNvPr>
          <p:cNvSpPr txBox="1"/>
          <p:nvPr/>
        </p:nvSpPr>
        <p:spPr>
          <a:xfrm>
            <a:off x="819366" y="6076038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C297C2-DE1B-4512-87CE-9E256477D231}"/>
              </a:ext>
            </a:extLst>
          </p:cNvPr>
          <p:cNvSpPr txBox="1"/>
          <p:nvPr/>
        </p:nvSpPr>
        <p:spPr>
          <a:xfrm>
            <a:off x="8205440" y="6144697"/>
            <a:ext cx="26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nsolas" panose="020B0609020204030204" pitchFamily="49" charset="0"/>
              </a:rPr>
              <a:t>list.size</a:t>
            </a:r>
            <a:r>
              <a:rPr lang="en-US" sz="2400" dirty="0">
                <a:latin typeface="Consolas" panose="020B0609020204030204" pitchFamily="49" charset="0"/>
              </a:rPr>
              <a:t>(): </a:t>
            </a:r>
            <a:r>
              <a:rPr lang="en-US" sz="2400" b="1" dirty="0">
                <a:solidFill>
                  <a:schemeClr val="accent6"/>
                </a:solidFill>
                <a:latin typeface="Consolas" panose="020B06090202040302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44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805D724-3C57-4897-B1AF-99EF3B6B31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584268"/>
              </p:ext>
            </p:extLst>
          </p:nvPr>
        </p:nvGraphicFramePr>
        <p:xfrm>
          <a:off x="838200" y="1199070"/>
          <a:ext cx="10515600" cy="495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62284040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624366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1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</a:rPr>
                        <a:t>end</a:t>
                      </a:r>
                      <a:r>
                        <a:rPr lang="en-US" i="0" dirty="0"/>
                        <a:t> of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74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to the specified </a:t>
                      </a:r>
                      <a:r>
                        <a:rPr lang="en-US" b="1" i="1" dirty="0">
                          <a:solidFill>
                            <a:srgbClr val="7030A0"/>
                          </a:solidFill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49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</a:t>
                      </a:r>
                      <a:r>
                        <a:rPr lang="en-US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2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contains(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type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is contained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, 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i="0" dirty="0"/>
                        <a:t> otherwise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3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(int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 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+mj-lt"/>
                        </a:rPr>
                        <a:t> </a:t>
                      </a:r>
                      <a:r>
                        <a:rPr lang="en-US" i="0" dirty="0">
                          <a:latin typeface="+mn-lt"/>
                        </a:rPr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34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/>
                        <a:t> from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 and returns the removed element.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nsolas" panose="020B0609020204030204" pitchFamily="49" charset="0"/>
                        </a:rPr>
                        <a:t>indexOf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(type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index of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i="0" dirty="0"/>
                        <a:t>; returns -1 if the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doesn’t exist in the </a:t>
                      </a:r>
                      <a:r>
                        <a:rPr lang="en-US" i="0" dirty="0" err="1">
                          <a:latin typeface="Consolas" panose="020B0609020204030204" pitchFamily="49" charset="0"/>
                        </a:rPr>
                        <a:t>ArrayList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85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set(int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, type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Consolas" panose="020B0609020204030204" pitchFamily="49" charset="0"/>
                        </a:rPr>
                        <a:t>)</a:t>
                      </a:r>
                      <a:endParaRPr lang="en-US" dirty="0"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Sets the element at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index </a:t>
                      </a:r>
                      <a:r>
                        <a:rPr lang="en-US" i="0" dirty="0">
                          <a:latin typeface="+mn-lt"/>
                        </a:rPr>
                        <a:t>to the given </a:t>
                      </a:r>
                      <a:r>
                        <a:rPr lang="en-US" i="1" dirty="0">
                          <a:latin typeface="Consolas" panose="020B0609020204030204" pitchFamily="49" charset="0"/>
                        </a:rPr>
                        <a:t>element</a:t>
                      </a:r>
                      <a:r>
                        <a:rPr lang="en-US" i="0" dirty="0">
                          <a:latin typeface="+mn-lt"/>
                        </a:rPr>
                        <a:t> and returns the old value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341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41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F6E64-B983-40A4-2550-A1222EC7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ArrayList</a:t>
            </a:r>
            <a:r>
              <a:rPr lang="en-US" dirty="0"/>
              <a:t>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22049-992C-4AAA-ADCF-1DC397AE7E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371600"/>
            <a:ext cx="1051560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Whenever referring to “the </a:t>
            </a:r>
            <a:r>
              <a:rPr lang="en-US" dirty="0" err="1"/>
              <a:t>ArrayList</a:t>
            </a:r>
            <a:r>
              <a:rPr lang="en-US" dirty="0"/>
              <a:t>”, we are referring to the </a:t>
            </a:r>
            <a:r>
              <a:rPr lang="en-US" dirty="0" err="1"/>
              <a:t>ArrayList</a:t>
            </a:r>
            <a:r>
              <a:rPr lang="en-US" dirty="0"/>
              <a:t> we’re calling the method </a:t>
            </a:r>
            <a:r>
              <a:rPr lang="en-US" i="1" dirty="0"/>
              <a:t>on</a:t>
            </a:r>
            <a:r>
              <a:rPr lang="en-US" dirty="0"/>
              <a:t>!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8B923-E3E6-44BA-83A8-9AC7A5ABAF51}"/>
              </a:ext>
            </a:extLst>
          </p:cNvPr>
          <p:cNvSpPr/>
          <p:nvPr/>
        </p:nvSpPr>
        <p:spPr>
          <a:xfrm>
            <a:off x="1004157" y="2690336"/>
            <a:ext cx="107035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2800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267F99"/>
                </a:solidFill>
                <a:latin typeface="Consolas" panose="020B0609020204030204" pitchFamily="49" charset="0"/>
              </a:rPr>
              <a:t>ArrayList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add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8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2800" dirty="0" err="1">
                <a:solidFill>
                  <a:srgbClr val="795E26"/>
                </a:solidFill>
                <a:latin typeface="Consolas" panose="020B0609020204030204" pitchFamily="49" charset="0"/>
              </a:rPr>
              <a:t>indexOf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what is the output?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A3081-95E1-D31C-10DB-B40D7601A256}"/>
              </a:ext>
            </a:extLst>
          </p:cNvPr>
          <p:cNvSpPr/>
          <p:nvPr/>
        </p:nvSpPr>
        <p:spPr>
          <a:xfrm>
            <a:off x="1004156" y="5009346"/>
            <a:ext cx="1070352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267F99"/>
                </a:solidFill>
                <a:latin typeface="Consolas" panose="020B0609020204030204" pitchFamily="49" charset="0"/>
              </a:rPr>
              <a:t>String[] list = new String[2];</a:t>
            </a:r>
            <a:endParaRPr lang="en-US" sz="2000" i="1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"world"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list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2000" i="1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]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2000" i="1" dirty="0">
                <a:solidFill>
                  <a:srgbClr val="001080"/>
                </a:solidFill>
                <a:latin typeface="Consolas" panose="020B0609020204030204" pitchFamily="49" charset="0"/>
              </a:rPr>
              <a:t> </a:t>
            </a:r>
            <a:r>
              <a:rPr lang="en-US" sz="2000" i="1" dirty="0">
                <a:solidFill>
                  <a:srgbClr val="A31515"/>
                </a:solidFill>
                <a:latin typeface="Consolas" panose="020B0609020204030204" pitchFamily="49" charset="0"/>
              </a:rPr>
              <a:t>"hello"</a:t>
            </a:r>
            <a:r>
              <a:rPr lang="en-US" sz="2000" i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//... </a:t>
            </a:r>
            <a:r>
              <a:rPr lang="en-US" sz="2000" i="1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indexOf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?</a:t>
            </a:r>
            <a:endParaRPr lang="en-US" sz="2800" i="1" dirty="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7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ArrayList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ArrayList</a:t>
            </a:r>
            <a:r>
              <a:rPr lang="en-US" b="1" dirty="0">
                <a:solidFill>
                  <a:schemeClr val="accent5"/>
                </a:solidFill>
              </a:rPr>
              <a:t>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024433" y="277034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928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14855</TotalTime>
  <Words>2134</Words>
  <Application>Microsoft Office PowerPoint</Application>
  <PresentationFormat>Widescreen</PresentationFormat>
  <Paragraphs>240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ArrayList</vt:lpstr>
      <vt:lpstr>Lecture Outline</vt:lpstr>
      <vt:lpstr>Announcements</vt:lpstr>
      <vt:lpstr>Quiz Tips! 💡</vt:lpstr>
      <vt:lpstr>Lecture Outline</vt:lpstr>
      <vt:lpstr>ArrayList</vt:lpstr>
      <vt:lpstr>ArrayList Methods</vt:lpstr>
      <vt:lpstr>ArrayList Methods</vt:lpstr>
      <vt:lpstr>Lecture Outline</vt:lpstr>
      <vt:lpstr>In-Class Activities</vt:lpstr>
      <vt:lpstr>What is the best “plain English” description of this method? </vt:lpstr>
      <vt:lpstr>What is the best “plain English” description of this method? </vt:lpstr>
      <vt:lpstr>loadFromFile</vt:lpstr>
      <vt:lpstr>moveRight</vt:lpstr>
      <vt:lpstr>What ArrayList methods (and in what order) could we use to implement the moveRight method?</vt:lpstr>
      <vt:lpstr>What ArrayList methods (and in what order) could we use to implement the moveRight method?</vt:lpstr>
      <vt:lpstr>moveRight</vt:lpstr>
      <vt:lpstr>Edge Cases! (And Testing)</vt:lpstr>
      <vt:lpstr>compareToList</vt:lpstr>
      <vt:lpstr>Spend 1 min on your own thinking about how you would implement this method! (focus on pseudocode)</vt:lpstr>
      <vt:lpstr>Spend 2 min discussing about how you would implement this method with a neighbor! (focus on pseudocode)</vt:lpstr>
      <vt:lpstr>ArrayList Methods</vt:lpstr>
      <vt:lpstr>topN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247</cp:revision>
  <cp:lastPrinted>2022-09-27T21:33:44Z</cp:lastPrinted>
  <dcterms:created xsi:type="dcterms:W3CDTF">2020-06-13T06:27:42Z</dcterms:created>
  <dcterms:modified xsi:type="dcterms:W3CDTF">2024-01-17T18:46:53Z</dcterms:modified>
</cp:coreProperties>
</file>