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329" r:id="rId3"/>
    <p:sldId id="325" r:id="rId4"/>
    <p:sldId id="348" r:id="rId5"/>
    <p:sldId id="294" r:id="rId6"/>
    <p:sldId id="347" r:id="rId7"/>
    <p:sldId id="346" r:id="rId8"/>
    <p:sldId id="349" r:id="rId9"/>
    <p:sldId id="345" r:id="rId10"/>
    <p:sldId id="355" r:id="rId11"/>
    <p:sldId id="356" r:id="rId12"/>
    <p:sldId id="357" r:id="rId13"/>
    <p:sldId id="358" r:id="rId14"/>
    <p:sldId id="359" r:id="rId15"/>
    <p:sldId id="350" r:id="rId16"/>
    <p:sldId id="289" r:id="rId17"/>
    <p:sldId id="360" r:id="rId18"/>
    <p:sldId id="344" r:id="rId19"/>
    <p:sldId id="330" r:id="rId20"/>
    <p:sldId id="352" r:id="rId21"/>
    <p:sldId id="353" r:id="rId22"/>
    <p:sldId id="354" r:id="rId23"/>
    <p:sldId id="351" r:id="rId24"/>
    <p:sldId id="29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FAFAFA"/>
    <a:srgbClr val="F5F5F5"/>
    <a:srgbClr val="EF5777"/>
    <a:srgbClr val="0FB9B1"/>
    <a:srgbClr val="54A0FF"/>
    <a:srgbClr val="F7B7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37" autoAdjust="0"/>
    <p:restoredTop sz="91429"/>
  </p:normalViewPr>
  <p:slideViewPr>
    <p:cSldViewPr snapToGrid="0" snapToObjects="1">
      <p:cViewPr varScale="1">
        <p:scale>
          <a:sx n="61" d="100"/>
          <a:sy n="61" d="100"/>
        </p:scale>
        <p:origin x="57" y="402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61" d="100"/>
          <a:sy n="61" d="100"/>
        </p:scale>
        <p:origin x="2058" y="2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86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34112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78498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531661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96903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 class Temperatures {</a:t>
            </a:r>
          </a:p>
          <a:p>
            <a:r>
              <a:rPr lang="en-US" dirty="0"/>
              <a:t>    public static void main(String[] </a:t>
            </a:r>
            <a:r>
              <a:rPr lang="en-US" dirty="0" err="1"/>
              <a:t>args</a:t>
            </a:r>
            <a:r>
              <a:rPr lang="en-US" dirty="0"/>
              <a:t>) {</a:t>
            </a:r>
          </a:p>
          <a:p>
            <a:r>
              <a:rPr lang="en-US" dirty="0"/>
              <a:t>        int[] </a:t>
            </a:r>
            <a:r>
              <a:rPr lang="en-US" dirty="0" err="1"/>
              <a:t>nums</a:t>
            </a:r>
            <a:r>
              <a:rPr lang="en-US" dirty="0"/>
              <a:t> = {1, 4, 4, 8, 13};</a:t>
            </a:r>
          </a:p>
          <a:p>
            <a:r>
              <a:rPr lang="en-US" dirty="0"/>
              <a:t>        int </a:t>
            </a:r>
            <a:r>
              <a:rPr lang="en-US" dirty="0" err="1"/>
              <a:t>totalDiff</a:t>
            </a:r>
            <a:r>
              <a:rPr lang="en-US" dirty="0"/>
              <a:t> = 0;</a:t>
            </a:r>
          </a:p>
          <a:p>
            <a:r>
              <a:rPr lang="en-US" dirty="0"/>
              <a:t>        for (int </a:t>
            </a:r>
            <a:r>
              <a:rPr lang="en-US" dirty="0" err="1"/>
              <a:t>i</a:t>
            </a:r>
            <a:r>
              <a:rPr lang="en-US" dirty="0"/>
              <a:t> = 1; </a:t>
            </a:r>
            <a:r>
              <a:rPr lang="en-US" dirty="0" err="1"/>
              <a:t>i</a:t>
            </a:r>
            <a:r>
              <a:rPr lang="en-US" dirty="0"/>
              <a:t> &lt;= nums.length-1;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            </a:t>
            </a:r>
            <a:r>
              <a:rPr lang="en-US" dirty="0" err="1"/>
              <a:t>totalDiff</a:t>
            </a:r>
            <a:r>
              <a:rPr lang="en-US" dirty="0"/>
              <a:t> += (</a:t>
            </a:r>
            <a:r>
              <a:rPr lang="en-US" dirty="0" err="1"/>
              <a:t>nums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 - </a:t>
            </a:r>
            <a:r>
              <a:rPr lang="en-US" dirty="0" err="1"/>
              <a:t>nums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 - 1]);</a:t>
            </a:r>
          </a:p>
          <a:p>
            <a:r>
              <a:rPr lang="en-US" dirty="0"/>
              <a:t>        }</a:t>
            </a:r>
          </a:p>
          <a:p>
            <a:r>
              <a:rPr lang="en-US" dirty="0"/>
              <a:t>        </a:t>
            </a:r>
            <a:r>
              <a:rPr lang="en-US" dirty="0" err="1"/>
              <a:t>System.out.println</a:t>
            </a:r>
            <a:r>
              <a:rPr lang="en-US" dirty="0"/>
              <a:t>("Total Diff = " + </a:t>
            </a:r>
            <a:r>
              <a:rPr lang="en-US" dirty="0" err="1"/>
              <a:t>totalDiff</a:t>
            </a:r>
            <a:r>
              <a:rPr lang="en-US" dirty="0"/>
              <a:t>);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831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 class Temperatures {</a:t>
            </a:r>
          </a:p>
          <a:p>
            <a:r>
              <a:rPr lang="en-US" dirty="0"/>
              <a:t>    public static void main(String[] </a:t>
            </a:r>
            <a:r>
              <a:rPr lang="en-US" dirty="0" err="1"/>
              <a:t>args</a:t>
            </a:r>
            <a:r>
              <a:rPr lang="en-US" dirty="0"/>
              <a:t>) {</a:t>
            </a:r>
          </a:p>
          <a:p>
            <a:r>
              <a:rPr lang="en-US" dirty="0"/>
              <a:t>        int[] </a:t>
            </a:r>
            <a:r>
              <a:rPr lang="en-US" dirty="0" err="1"/>
              <a:t>nums</a:t>
            </a:r>
            <a:r>
              <a:rPr lang="en-US" dirty="0"/>
              <a:t> = {1, 4, 4, 8, 13};</a:t>
            </a:r>
          </a:p>
          <a:p>
            <a:r>
              <a:rPr lang="en-US" dirty="0"/>
              <a:t>        int </a:t>
            </a:r>
            <a:r>
              <a:rPr lang="en-US" dirty="0" err="1"/>
              <a:t>totalDiff</a:t>
            </a:r>
            <a:r>
              <a:rPr lang="en-US" dirty="0"/>
              <a:t> = 0;</a:t>
            </a:r>
          </a:p>
          <a:p>
            <a:r>
              <a:rPr lang="en-US" dirty="0"/>
              <a:t>        for (int </a:t>
            </a:r>
            <a:r>
              <a:rPr lang="en-US" dirty="0" err="1"/>
              <a:t>i</a:t>
            </a:r>
            <a:r>
              <a:rPr lang="en-US" dirty="0"/>
              <a:t> = 1; </a:t>
            </a:r>
            <a:r>
              <a:rPr lang="en-US" dirty="0" err="1"/>
              <a:t>i</a:t>
            </a:r>
            <a:r>
              <a:rPr lang="en-US" dirty="0"/>
              <a:t> &lt;= nums.length-1;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            </a:t>
            </a:r>
            <a:r>
              <a:rPr lang="en-US" dirty="0" err="1"/>
              <a:t>totalDiff</a:t>
            </a:r>
            <a:r>
              <a:rPr lang="en-US" dirty="0"/>
              <a:t> += (</a:t>
            </a:r>
            <a:r>
              <a:rPr lang="en-US" dirty="0" err="1"/>
              <a:t>nums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 - </a:t>
            </a:r>
            <a:r>
              <a:rPr lang="en-US" dirty="0" err="1"/>
              <a:t>nums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 - 1]);</a:t>
            </a:r>
          </a:p>
          <a:p>
            <a:r>
              <a:rPr lang="en-US" dirty="0"/>
              <a:t>        }</a:t>
            </a:r>
          </a:p>
          <a:p>
            <a:r>
              <a:rPr lang="en-US" dirty="0"/>
              <a:t>        </a:t>
            </a:r>
            <a:r>
              <a:rPr lang="en-US" dirty="0" err="1"/>
              <a:t>System.out.println</a:t>
            </a:r>
            <a:r>
              <a:rPr lang="en-US" dirty="0"/>
              <a:t>("Total Diff = " + </a:t>
            </a:r>
            <a:r>
              <a:rPr lang="en-US" dirty="0" err="1"/>
              <a:t>totalDiff</a:t>
            </a:r>
            <a:r>
              <a:rPr lang="en-US" dirty="0"/>
              <a:t>);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98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 class Temperatures {</a:t>
            </a:r>
          </a:p>
          <a:p>
            <a:r>
              <a:rPr lang="en-US" dirty="0"/>
              <a:t>    public static void main(String[] </a:t>
            </a:r>
            <a:r>
              <a:rPr lang="en-US" dirty="0" err="1"/>
              <a:t>args</a:t>
            </a:r>
            <a:r>
              <a:rPr lang="en-US" dirty="0"/>
              <a:t>) {</a:t>
            </a:r>
          </a:p>
          <a:p>
            <a:r>
              <a:rPr lang="en-US" dirty="0"/>
              <a:t>        int[] </a:t>
            </a:r>
            <a:r>
              <a:rPr lang="en-US" dirty="0" err="1"/>
              <a:t>nums</a:t>
            </a:r>
            <a:r>
              <a:rPr lang="en-US" dirty="0"/>
              <a:t> = {1, 4, 4, 8, 13};</a:t>
            </a:r>
          </a:p>
          <a:p>
            <a:r>
              <a:rPr lang="en-US" dirty="0"/>
              <a:t>        int </a:t>
            </a:r>
            <a:r>
              <a:rPr lang="en-US" dirty="0" err="1"/>
              <a:t>totalDiff</a:t>
            </a:r>
            <a:r>
              <a:rPr lang="en-US" dirty="0"/>
              <a:t> = 0;</a:t>
            </a:r>
          </a:p>
          <a:p>
            <a:r>
              <a:rPr lang="en-US" dirty="0"/>
              <a:t>        for (int </a:t>
            </a:r>
            <a:r>
              <a:rPr lang="en-US" dirty="0" err="1"/>
              <a:t>i</a:t>
            </a:r>
            <a:r>
              <a:rPr lang="en-US" dirty="0"/>
              <a:t> = 1; </a:t>
            </a:r>
            <a:r>
              <a:rPr lang="en-US" dirty="0" err="1"/>
              <a:t>i</a:t>
            </a:r>
            <a:r>
              <a:rPr lang="en-US" dirty="0"/>
              <a:t> &lt;= nums.length-1;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            </a:t>
            </a:r>
            <a:r>
              <a:rPr lang="en-US" dirty="0" err="1"/>
              <a:t>totalDiff</a:t>
            </a:r>
            <a:r>
              <a:rPr lang="en-US" dirty="0"/>
              <a:t> += (</a:t>
            </a:r>
            <a:r>
              <a:rPr lang="en-US" dirty="0" err="1"/>
              <a:t>nums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 - </a:t>
            </a:r>
            <a:r>
              <a:rPr lang="en-US" dirty="0" err="1"/>
              <a:t>nums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 - 1]);</a:t>
            </a:r>
          </a:p>
          <a:p>
            <a:r>
              <a:rPr lang="en-US" dirty="0"/>
              <a:t>        }</a:t>
            </a:r>
          </a:p>
          <a:p>
            <a:r>
              <a:rPr lang="en-US" dirty="0"/>
              <a:t>        </a:t>
            </a:r>
            <a:r>
              <a:rPr lang="en-US" dirty="0" err="1"/>
              <a:t>System.out.println</a:t>
            </a:r>
            <a:r>
              <a:rPr lang="en-US" dirty="0"/>
              <a:t>("Total Diff = " + </a:t>
            </a:r>
            <a:r>
              <a:rPr lang="en-US" dirty="0" err="1"/>
              <a:t>totalDiff</a:t>
            </a:r>
            <a:r>
              <a:rPr lang="en-US" dirty="0"/>
              <a:t>);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80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 class Temperatures {</a:t>
            </a:r>
          </a:p>
          <a:p>
            <a:r>
              <a:rPr lang="en-US" dirty="0"/>
              <a:t>    public static void main(String[] </a:t>
            </a:r>
            <a:r>
              <a:rPr lang="en-US" dirty="0" err="1"/>
              <a:t>args</a:t>
            </a:r>
            <a:r>
              <a:rPr lang="en-US" dirty="0"/>
              <a:t>) {</a:t>
            </a:r>
          </a:p>
          <a:p>
            <a:r>
              <a:rPr lang="en-US" dirty="0"/>
              <a:t>        int[] </a:t>
            </a:r>
            <a:r>
              <a:rPr lang="en-US" dirty="0" err="1"/>
              <a:t>nums</a:t>
            </a:r>
            <a:r>
              <a:rPr lang="en-US" dirty="0"/>
              <a:t> = {1, 4, 4, 8, 13};</a:t>
            </a:r>
          </a:p>
          <a:p>
            <a:r>
              <a:rPr lang="en-US" dirty="0"/>
              <a:t>        int </a:t>
            </a:r>
            <a:r>
              <a:rPr lang="en-US" dirty="0" err="1"/>
              <a:t>totalDiff</a:t>
            </a:r>
            <a:r>
              <a:rPr lang="en-US" dirty="0"/>
              <a:t> = 0;</a:t>
            </a:r>
          </a:p>
          <a:p>
            <a:r>
              <a:rPr lang="en-US" dirty="0"/>
              <a:t>        for (int </a:t>
            </a:r>
            <a:r>
              <a:rPr lang="en-US" dirty="0" err="1"/>
              <a:t>i</a:t>
            </a:r>
            <a:r>
              <a:rPr lang="en-US" dirty="0"/>
              <a:t> = 1; </a:t>
            </a:r>
            <a:r>
              <a:rPr lang="en-US" dirty="0" err="1"/>
              <a:t>i</a:t>
            </a:r>
            <a:r>
              <a:rPr lang="en-US" dirty="0"/>
              <a:t> &lt;= nums.length-1;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            </a:t>
            </a:r>
            <a:r>
              <a:rPr lang="en-US" dirty="0" err="1"/>
              <a:t>totalDiff</a:t>
            </a:r>
            <a:r>
              <a:rPr lang="en-US" dirty="0"/>
              <a:t> += (</a:t>
            </a:r>
            <a:r>
              <a:rPr lang="en-US" dirty="0" err="1"/>
              <a:t>nums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 - </a:t>
            </a:r>
            <a:r>
              <a:rPr lang="en-US" dirty="0" err="1"/>
              <a:t>nums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 - 1]);</a:t>
            </a:r>
          </a:p>
          <a:p>
            <a:r>
              <a:rPr lang="en-US" dirty="0"/>
              <a:t>        }</a:t>
            </a:r>
          </a:p>
          <a:p>
            <a:r>
              <a:rPr lang="en-US" dirty="0"/>
              <a:t>        </a:t>
            </a:r>
            <a:r>
              <a:rPr lang="en-US" dirty="0" err="1"/>
              <a:t>System.out.println</a:t>
            </a:r>
            <a:r>
              <a:rPr lang="en-US" dirty="0"/>
              <a:t>("Total Diff = " + </a:t>
            </a:r>
            <a:r>
              <a:rPr lang="en-US" dirty="0" err="1"/>
              <a:t>totalDiff</a:t>
            </a:r>
            <a:r>
              <a:rPr lang="en-US" dirty="0"/>
              <a:t>);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139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98908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17097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15888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85002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39443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87235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63374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74446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16235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03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3CCF12-48D1-48D7-472E-29F6FD3935BD}"/>
              </a:ext>
            </a:extLst>
          </p:cNvPr>
          <p:cNvSpPr/>
          <p:nvPr userDrawn="1"/>
        </p:nvSpPr>
        <p:spPr>
          <a:xfrm>
            <a:off x="8267254" y="4819413"/>
            <a:ext cx="27574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Miya </a:t>
            </a:r>
            <a:r>
              <a:rPr lang="en-US" sz="12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Natsuhara</a:t>
            </a:r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 and Joe </a:t>
            </a:r>
            <a:r>
              <a:rPr lang="en-US" sz="12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Spaniac</a:t>
            </a:r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A8AF7D-EB6E-06F0-A11F-5352E3BDA6C8}"/>
              </a:ext>
            </a:extLst>
          </p:cNvPr>
          <p:cNvSpPr/>
          <p:nvPr userDrawn="1"/>
        </p:nvSpPr>
        <p:spPr>
          <a:xfrm>
            <a:off x="7199333" y="4819413"/>
            <a:ext cx="10679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Instructors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2F9617-4B9F-19A5-D41B-387416ABD311}"/>
              </a:ext>
            </a:extLst>
          </p:cNvPr>
          <p:cNvSpPr/>
          <p:nvPr userDrawn="1"/>
        </p:nvSpPr>
        <p:spPr>
          <a:xfrm>
            <a:off x="7768795" y="5075655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TAs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426661-206C-4A16-972C-B0A4565FE520}"/>
              </a:ext>
            </a:extLst>
          </p:cNvPr>
          <p:cNvSpPr txBox="1"/>
          <p:nvPr userDrawn="1"/>
        </p:nvSpPr>
        <p:spPr>
          <a:xfrm>
            <a:off x="8267254" y="5106162"/>
            <a:ext cx="3852682" cy="1133830"/>
          </a:xfrm>
          <a:prstGeom prst="rect">
            <a:avLst/>
          </a:prstGeom>
          <a:noFill/>
        </p:spPr>
        <p:txBody>
          <a:bodyPr wrap="square" numCol="5" rtlCol="0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Ailsa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Alexander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Ambika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Andy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Arkita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Atharva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Autumn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Ayush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sz="1000" b="0" dirty="0">
                <a:effectLst/>
              </a:rPr>
            </a:b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Chaafen</a:t>
            </a: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Chloe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Claire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Colin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Colton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Connor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Elizabeth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Hannah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br>
              <a:rPr lang="en-US" sz="1000" b="0" dirty="0">
                <a:effectLst/>
              </a:rPr>
            </a:b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Helena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Jessie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Katharine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Kavya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Ken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Kyle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Logan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Marcus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br>
              <a:rPr lang="en-US" sz="1000" dirty="0"/>
            </a:b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Megana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Mia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Minh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Nicolas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Poojitha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Rohini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Ronald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Rucha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Sahej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Shivani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Smriti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Steven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Vinay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Zane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br>
              <a:rPr lang="en-US" sz="1000" dirty="0"/>
            </a:b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br>
              <a:rPr lang="en-US" sz="1000" dirty="0"/>
            </a:b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59364B3-42EC-465D-B754-03A44554DA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0867" y="5694700"/>
            <a:ext cx="1037329" cy="103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011B41-714D-485C-AF8C-E9A8AB744E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62151" y="300371"/>
            <a:ext cx="749808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33D61BD-7888-4EC9-AC33-29721E2AEF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62151" y="300371"/>
            <a:ext cx="749808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14 - Spring 2023</a:t>
            </a:r>
            <a:endParaRPr dirty="0"/>
          </a:p>
        </p:txBody>
      </p:sp>
      <p:sp>
        <p:nvSpPr>
          <p:cNvPr id="28" name="Google Shape;2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0054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Winter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03: File I/O – Hybrid Processing and Printing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  <p:sldLayoutId id="214748365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2r4INo1zOLu530qgrdFO60?si=32f1a45e7e6540d7&amp;pt=ada3c24cefc4f0024d10675cdfbb3ba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193941" cy="1954786"/>
          </a:xfrm>
        </p:spPr>
        <p:txBody>
          <a:bodyPr/>
          <a:lstStyle/>
          <a:p>
            <a:r>
              <a:rPr lang="en-US" sz="3600" dirty="0"/>
              <a:t>File I/O – Hybrid processing and Printing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98025" y="2517463"/>
            <a:ext cx="44768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9DA592-1FCD-40B6-970D-BE472D51DD5E}"/>
              </a:ext>
            </a:extLst>
          </p:cNvPr>
          <p:cNvSpPr txBox="1"/>
          <p:nvPr/>
        </p:nvSpPr>
        <p:spPr>
          <a:xfrm>
            <a:off x="7630732" y="4125093"/>
            <a:ext cx="42113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Music: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122 24wi Lecture Tunes ❄️ 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BFB015-FF4C-2845-BA63-4C35130F15D3}"/>
              </a:ext>
            </a:extLst>
          </p:cNvPr>
          <p:cNvSpPr txBox="1"/>
          <p:nvPr/>
        </p:nvSpPr>
        <p:spPr>
          <a:xfrm>
            <a:off x="7813253" y="2884720"/>
            <a:ext cx="3928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Any weekend plans? </a:t>
            </a: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Scanner</a:t>
            </a:r>
            <a:r>
              <a:rPr lang="en-US" b="1" dirty="0">
                <a:solidFill>
                  <a:schemeClr val="tx1"/>
                </a:solidFill>
              </a:rPr>
              <a:t>s with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String</a:t>
            </a:r>
            <a:r>
              <a:rPr lang="en-US" b="1" dirty="0">
                <a:solidFill>
                  <a:schemeClr val="tx1"/>
                </a:solidFill>
              </a:rPr>
              <a:t>s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10</a:t>
            </a:fld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E434B1-2881-46CC-B57C-24930A14467F}"/>
              </a:ext>
            </a:extLst>
          </p:cNvPr>
          <p:cNvSpPr txBox="1"/>
          <p:nvPr/>
        </p:nvSpPr>
        <p:spPr>
          <a:xfrm>
            <a:off x="921988" y="1825998"/>
            <a:ext cx="103480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31515"/>
                </a:solidFill>
                <a:latin typeface="Consolas" panose="020B0609020204030204" pitchFamily="49" charset="0"/>
              </a:rPr>
              <a:t>"A quick,  brown fox"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endParaRPr lang="en-US" sz="32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32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32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    </a:t>
            </a:r>
            <a:r>
              <a:rPr lang="en-US" sz="3200" dirty="0" err="1">
                <a:solidFill>
                  <a:srgbClr val="AF00DB"/>
                </a:solidFill>
                <a:latin typeface="Consolas" panose="020B0609020204030204" pitchFamily="49" charset="0"/>
              </a:rPr>
              <a:t>System.out.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670538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Scanner</a:t>
            </a:r>
            <a:r>
              <a:rPr lang="en-US" b="1" dirty="0">
                <a:solidFill>
                  <a:schemeClr val="tx1"/>
                </a:solidFill>
              </a:rPr>
              <a:t>s with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String</a:t>
            </a:r>
            <a:r>
              <a:rPr lang="en-US" b="1" dirty="0">
                <a:solidFill>
                  <a:schemeClr val="tx1"/>
                </a:solidFill>
              </a:rPr>
              <a:t>s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11</a:t>
            </a:fld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E434B1-2881-46CC-B57C-24930A14467F}"/>
              </a:ext>
            </a:extLst>
          </p:cNvPr>
          <p:cNvSpPr txBox="1"/>
          <p:nvPr/>
        </p:nvSpPr>
        <p:spPr>
          <a:xfrm>
            <a:off x="921988" y="1825998"/>
            <a:ext cx="103480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3200" dirty="0">
                <a:solidFill>
                  <a:srgbClr val="A31515"/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A</a:t>
            </a:r>
            <a:r>
              <a:rPr lang="en-US" sz="3200" dirty="0">
                <a:solidFill>
                  <a:srgbClr val="A31515"/>
                </a:solidFill>
                <a:latin typeface="Consolas" panose="020B0609020204030204" pitchFamily="49" charset="0"/>
              </a:rPr>
              <a:t> quick,  brown fox"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endParaRPr lang="en-US" sz="32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32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32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    </a:t>
            </a:r>
            <a:r>
              <a:rPr lang="en-US" sz="3200" dirty="0" err="1">
                <a:solidFill>
                  <a:srgbClr val="AF00DB"/>
                </a:solidFill>
                <a:latin typeface="Consolas" panose="020B0609020204030204" pitchFamily="49" charset="0"/>
              </a:rPr>
              <a:t>System.out.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107A3D-20FE-4CE8-98B8-A078D970A7B6}"/>
              </a:ext>
            </a:extLst>
          </p:cNvPr>
          <p:cNvSpPr txBox="1"/>
          <p:nvPr/>
        </p:nvSpPr>
        <p:spPr>
          <a:xfrm>
            <a:off x="4320072" y="5430916"/>
            <a:ext cx="35518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Consolas" panose="020B0609020204030204" pitchFamily="49" charset="0"/>
              </a:rPr>
              <a:t>A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655712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Scanner</a:t>
            </a:r>
            <a:r>
              <a:rPr lang="en-US" b="1" dirty="0">
                <a:solidFill>
                  <a:schemeClr val="tx1"/>
                </a:solidFill>
              </a:rPr>
              <a:t>s with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String</a:t>
            </a:r>
            <a:r>
              <a:rPr lang="en-US" b="1" dirty="0">
                <a:solidFill>
                  <a:schemeClr val="tx1"/>
                </a:solidFill>
              </a:rPr>
              <a:t>s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12</a:t>
            </a:fld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E434B1-2881-46CC-B57C-24930A14467F}"/>
              </a:ext>
            </a:extLst>
          </p:cNvPr>
          <p:cNvSpPr txBox="1"/>
          <p:nvPr/>
        </p:nvSpPr>
        <p:spPr>
          <a:xfrm>
            <a:off x="921988" y="1825998"/>
            <a:ext cx="103480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31515"/>
                </a:solidFill>
                <a:latin typeface="Consolas" panose="020B0609020204030204" pitchFamily="49" charset="0"/>
              </a:rPr>
              <a:t>"A </a:t>
            </a:r>
            <a:r>
              <a:rPr lang="en-US" sz="3200" dirty="0">
                <a:solidFill>
                  <a:srgbClr val="A31515"/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quick,</a:t>
            </a:r>
            <a:r>
              <a:rPr lang="en-US" sz="3200" dirty="0">
                <a:solidFill>
                  <a:srgbClr val="A31515"/>
                </a:solidFill>
                <a:latin typeface="Consolas" panose="020B0609020204030204" pitchFamily="49" charset="0"/>
              </a:rPr>
              <a:t>  brown fox"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endParaRPr lang="en-US" sz="32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32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32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    </a:t>
            </a:r>
            <a:r>
              <a:rPr lang="en-US" sz="3200" dirty="0" err="1">
                <a:solidFill>
                  <a:srgbClr val="AF00DB"/>
                </a:solidFill>
                <a:latin typeface="Consolas" panose="020B0609020204030204" pitchFamily="49" charset="0"/>
              </a:rPr>
              <a:t>System.out.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93ABD4-42D6-46F0-B59D-FE9DEF983616}"/>
              </a:ext>
            </a:extLst>
          </p:cNvPr>
          <p:cNvSpPr txBox="1"/>
          <p:nvPr/>
        </p:nvSpPr>
        <p:spPr>
          <a:xfrm>
            <a:off x="4320072" y="5430916"/>
            <a:ext cx="35518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quick,</a:t>
            </a:r>
          </a:p>
        </p:txBody>
      </p:sp>
    </p:spTree>
    <p:extLst>
      <p:ext uri="{BB962C8B-B14F-4D97-AF65-F5344CB8AC3E}">
        <p14:creationId xmlns:p14="http://schemas.microsoft.com/office/powerpoint/2010/main" val="1644174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Scanner</a:t>
            </a:r>
            <a:r>
              <a:rPr lang="en-US" b="1" dirty="0">
                <a:solidFill>
                  <a:schemeClr val="tx1"/>
                </a:solidFill>
              </a:rPr>
              <a:t>s with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String</a:t>
            </a:r>
            <a:r>
              <a:rPr lang="en-US" b="1" dirty="0">
                <a:solidFill>
                  <a:schemeClr val="tx1"/>
                </a:solidFill>
              </a:rPr>
              <a:t>s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14 - Spring 2023</a:t>
            </a:r>
            <a:endParaRPr dirty="0"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13</a:t>
            </a:fld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E434B1-2881-46CC-B57C-24930A14467F}"/>
              </a:ext>
            </a:extLst>
          </p:cNvPr>
          <p:cNvSpPr txBox="1"/>
          <p:nvPr/>
        </p:nvSpPr>
        <p:spPr>
          <a:xfrm>
            <a:off x="921988" y="1825998"/>
            <a:ext cx="103480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31515"/>
                </a:solidFill>
                <a:latin typeface="Consolas" panose="020B0609020204030204" pitchFamily="49" charset="0"/>
              </a:rPr>
              <a:t>"A quick,  </a:t>
            </a:r>
            <a:r>
              <a:rPr lang="en-US" sz="3200" dirty="0">
                <a:solidFill>
                  <a:srgbClr val="A31515"/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brown</a:t>
            </a:r>
            <a:r>
              <a:rPr lang="en-US" sz="3200" dirty="0">
                <a:solidFill>
                  <a:srgbClr val="A31515"/>
                </a:solidFill>
                <a:latin typeface="Consolas" panose="020B0609020204030204" pitchFamily="49" charset="0"/>
              </a:rPr>
              <a:t> fox"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endParaRPr lang="en-US" sz="32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32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32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    </a:t>
            </a:r>
            <a:r>
              <a:rPr lang="en-US" sz="3200" dirty="0" err="1">
                <a:solidFill>
                  <a:srgbClr val="AF00DB"/>
                </a:solidFill>
                <a:latin typeface="Consolas" panose="020B0609020204030204" pitchFamily="49" charset="0"/>
              </a:rPr>
              <a:t>System.out.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4DC881-4D7B-488B-AD8E-0EE50560ED0B}"/>
              </a:ext>
            </a:extLst>
          </p:cNvPr>
          <p:cNvSpPr txBox="1"/>
          <p:nvPr/>
        </p:nvSpPr>
        <p:spPr>
          <a:xfrm>
            <a:off x="4320072" y="5430916"/>
            <a:ext cx="35518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Consolas" panose="020B0609020204030204" pitchFamily="49" charset="0"/>
              </a:rPr>
              <a:t>brown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20504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Scanner</a:t>
            </a:r>
            <a:r>
              <a:rPr lang="en-US" b="1" dirty="0">
                <a:solidFill>
                  <a:schemeClr val="tx1"/>
                </a:solidFill>
              </a:rPr>
              <a:t>s with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String</a:t>
            </a:r>
            <a:r>
              <a:rPr lang="en-US" b="1" dirty="0">
                <a:solidFill>
                  <a:schemeClr val="tx1"/>
                </a:solidFill>
              </a:rPr>
              <a:t>s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14</a:t>
            </a:fld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E434B1-2881-46CC-B57C-24930A14467F}"/>
              </a:ext>
            </a:extLst>
          </p:cNvPr>
          <p:cNvSpPr txBox="1"/>
          <p:nvPr/>
        </p:nvSpPr>
        <p:spPr>
          <a:xfrm>
            <a:off x="921988" y="1825998"/>
            <a:ext cx="103480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31515"/>
                </a:solidFill>
                <a:latin typeface="Consolas" panose="020B0609020204030204" pitchFamily="49" charset="0"/>
              </a:rPr>
              <a:t>"A quick,  brown </a:t>
            </a:r>
            <a:r>
              <a:rPr lang="en-US" sz="3200" dirty="0">
                <a:solidFill>
                  <a:srgbClr val="A31515"/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fox</a:t>
            </a:r>
            <a:r>
              <a:rPr lang="en-US" sz="32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endParaRPr lang="en-US" sz="32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32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32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    </a:t>
            </a:r>
            <a:r>
              <a:rPr lang="en-US" sz="3200" dirty="0" err="1">
                <a:solidFill>
                  <a:srgbClr val="AF00DB"/>
                </a:solidFill>
                <a:latin typeface="Consolas" panose="020B0609020204030204" pitchFamily="49" charset="0"/>
              </a:rPr>
              <a:t>System.out.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DFD74A-0424-414C-AA97-9555F3EFE1EA}"/>
              </a:ext>
            </a:extLst>
          </p:cNvPr>
          <p:cNvSpPr txBox="1"/>
          <p:nvPr/>
        </p:nvSpPr>
        <p:spPr>
          <a:xfrm>
            <a:off x="4320072" y="5430916"/>
            <a:ext cx="35518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Consolas" panose="020B0609020204030204" pitchFamily="49" charset="0"/>
              </a:rPr>
              <a:t>fox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963226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Announcements/Reminders</a:t>
            </a:r>
          </a:p>
          <a:p>
            <a:pPr>
              <a:spcAft>
                <a:spcPts val="1200"/>
              </a:spcAft>
            </a:pPr>
            <a:r>
              <a:rPr lang="en-US" dirty="0"/>
              <a:t>Refresh Last Time</a:t>
            </a:r>
          </a:p>
          <a:p>
            <a:pPr>
              <a:spcAft>
                <a:spcPts val="1200"/>
              </a:spcAft>
            </a:pPr>
            <a:r>
              <a:rPr lang="en-US" dirty="0"/>
              <a:t>Scanners with Strings</a:t>
            </a:r>
          </a:p>
          <a:p>
            <a:pPr lvl="1"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Hybrid Approach &amp; Files</a:t>
            </a:r>
          </a:p>
          <a:p>
            <a:pPr>
              <a:spcAft>
                <a:spcPts val="1200"/>
              </a:spcAft>
            </a:pPr>
            <a:r>
              <a:rPr lang="en-US" dirty="0"/>
              <a:t>Using </a:t>
            </a:r>
            <a:r>
              <a:rPr lang="en-US" dirty="0" err="1"/>
              <a:t>Printstream</a:t>
            </a:r>
            <a:r>
              <a:rPr lang="en-US" dirty="0"/>
              <a:t> for File Output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807309" y="333343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9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Typical Hybrid Pattern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89529D-E11B-42B8-A6FE-280DF8727E08}"/>
              </a:ext>
            </a:extLst>
          </p:cNvPr>
          <p:cNvSpPr txBox="1"/>
          <p:nvPr/>
        </p:nvSpPr>
        <p:spPr>
          <a:xfrm>
            <a:off x="942018" y="1650340"/>
            <a:ext cx="1067042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File 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newFile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</a:rPr>
              <a:t>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File</a:t>
            </a:r>
            <a:r>
              <a:rPr lang="en-US" sz="2800" dirty="0"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"in.txt"</a:t>
            </a:r>
            <a:r>
              <a:rPr lang="en-US" sz="2800" dirty="0">
                <a:latin typeface="Consolas" panose="020B0609020204030204" pitchFamily="49" charset="0"/>
              </a:rPr>
              <a:t>);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endParaRPr lang="en-US" sz="28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Scanner 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fileScan</a:t>
            </a:r>
            <a:r>
              <a:rPr lang="en-US" sz="2800" dirty="0"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2800" dirty="0">
                <a:latin typeface="Consolas" panose="020B0609020204030204" pitchFamily="49" charset="0"/>
              </a:rPr>
              <a:t>(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newFile</a:t>
            </a:r>
            <a:r>
              <a:rPr lang="en-US" sz="2800" dirty="0">
                <a:latin typeface="Consolas" panose="020B0609020204030204" pitchFamily="49" charset="0"/>
              </a:rPr>
              <a:t>);</a:t>
            </a:r>
            <a:endParaRPr lang="en-US" sz="2800" dirty="0">
              <a:solidFill>
                <a:srgbClr val="AF00DB"/>
              </a:solidFill>
              <a:latin typeface="Consolas" panose="020B0609020204030204" pitchFamily="49" charset="0"/>
            </a:endParaRPr>
          </a:p>
          <a:p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2800" dirty="0">
                <a:latin typeface="Consolas" panose="020B0609020204030204" pitchFamily="49" charset="0"/>
              </a:rPr>
              <a:t> (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fileScan</a:t>
            </a:r>
            <a:r>
              <a:rPr lang="en-US" sz="2800" dirty="0" err="1"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hasNextLine</a:t>
            </a:r>
            <a:r>
              <a:rPr lang="en-US" sz="28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    </a:t>
            </a:r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line</a:t>
            </a:r>
            <a:r>
              <a:rPr lang="en-US" sz="2800" dirty="0">
                <a:latin typeface="Consolas" panose="020B0609020204030204" pitchFamily="49" charset="0"/>
              </a:rPr>
              <a:t> = 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fileScan</a:t>
            </a:r>
            <a:r>
              <a:rPr lang="en-US" sz="2800" dirty="0" err="1"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nextLine</a:t>
            </a:r>
            <a:r>
              <a:rPr lang="en-US" sz="28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    </a:t>
            </a:r>
          </a:p>
          <a:p>
            <a:endParaRPr lang="en-US" sz="2800" dirty="0">
              <a:latin typeface="Consolas" panose="020B0609020204030204" pitchFamily="49" charset="0"/>
            </a:endParaRPr>
          </a:p>
          <a:p>
            <a:endParaRPr lang="en-US" sz="2800" dirty="0">
              <a:latin typeface="Consolas" panose="020B0609020204030204" pitchFamily="49" charset="0"/>
            </a:endParaRPr>
          </a:p>
          <a:p>
            <a:endParaRPr lang="en-US" sz="2800" dirty="0">
              <a:latin typeface="Consolas" panose="020B0609020204030204" pitchFamily="49" charset="0"/>
            </a:endParaRPr>
          </a:p>
          <a:p>
            <a:endParaRPr lang="en-US" sz="2800" dirty="0">
              <a:latin typeface="Consolas" panose="020B0609020204030204" pitchFamily="49" charset="0"/>
            </a:endParaRPr>
          </a:p>
          <a:p>
            <a:endParaRPr lang="en-US" sz="2800" dirty="0">
              <a:latin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26BD96-3690-4AA0-BA4A-E2100A3647EF}"/>
              </a:ext>
            </a:extLst>
          </p:cNvPr>
          <p:cNvSpPr txBox="1"/>
          <p:nvPr/>
        </p:nvSpPr>
        <p:spPr>
          <a:xfrm>
            <a:off x="942018" y="3727210"/>
            <a:ext cx="84932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    Scanner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lineScan</a:t>
            </a:r>
            <a:r>
              <a:rPr lang="en-US" sz="2800" dirty="0"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2800" dirty="0"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line</a:t>
            </a:r>
            <a:r>
              <a:rPr lang="en-US" sz="28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   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2800" dirty="0">
                <a:latin typeface="Consolas" panose="020B0609020204030204" pitchFamily="49" charset="0"/>
              </a:rPr>
              <a:t> (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lineScan</a:t>
            </a:r>
            <a:r>
              <a:rPr lang="en-US" sz="2800" dirty="0" err="1"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__</a:t>
            </a:r>
            <a:r>
              <a:rPr lang="en-US" sz="28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        </a:t>
            </a:r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__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2800" dirty="0">
                <a:latin typeface="Consolas" panose="020B0609020204030204" pitchFamily="49" charset="0"/>
              </a:rPr>
              <a:t> = 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lineScan</a:t>
            </a:r>
            <a:r>
              <a:rPr lang="en-US" sz="2800" dirty="0" err="1"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__</a:t>
            </a:r>
            <a:r>
              <a:rPr lang="en-US" sz="28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        </a:t>
            </a:r>
            <a:r>
              <a:rPr lang="en-US" sz="2800" dirty="0">
                <a:solidFill>
                  <a:srgbClr val="008000"/>
                </a:solidFill>
                <a:latin typeface="Consolas" panose="020B0609020204030204" pitchFamily="49" charset="0"/>
              </a:rPr>
              <a:t>// do something with </a:t>
            </a:r>
            <a:r>
              <a:rPr lang="en-US" sz="2800" dirty="0" err="1">
                <a:solidFill>
                  <a:srgbClr val="008000"/>
                </a:solidFill>
                <a:latin typeface="Consolas" panose="020B0609020204030204" pitchFamily="49" charset="0"/>
              </a:rPr>
              <a:t>nextToken</a:t>
            </a:r>
            <a:endParaRPr lang="en-US" sz="2800" dirty="0">
              <a:latin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</a:rPr>
              <a:t>    }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1399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Token vs. Line vs. Hybrid?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3229948" y="629212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14 - Spring 2023</a:t>
            </a:r>
            <a:endParaRPr dirty="0"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17</a:t>
            </a:fld>
            <a:endParaRPr dirty="0"/>
          </a:p>
        </p:txBody>
      </p:sp>
      <p:sp>
        <p:nvSpPr>
          <p:cNvPr id="7" name="Google Shape;67;p19">
            <a:extLst>
              <a:ext uri="{FF2B5EF4-FFF2-40B4-BE49-F238E27FC236}">
                <a16:creationId xmlns:a16="http://schemas.microsoft.com/office/drawing/2014/main" id="{06EAAD86-E312-42B8-9280-CF2BDBA167AC}"/>
              </a:ext>
            </a:extLst>
          </p:cNvPr>
          <p:cNvSpPr txBox="1">
            <a:spLocks/>
          </p:cNvSpPr>
          <p:nvPr/>
        </p:nvSpPr>
        <p:spPr>
          <a:xfrm>
            <a:off x="838200" y="35890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nn-NO" dirty="0">
                <a:solidFill>
                  <a:srgbClr val="008080"/>
                </a:solidFill>
              </a:rPr>
              <a:t>(PCM) </a:t>
            </a:r>
            <a:r>
              <a:rPr lang="nn-NO" dirty="0"/>
              <a:t>Token vs. Line vs. Hybrid?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B9C6459-1145-46AC-B500-336D85CE7369}"/>
              </a:ext>
            </a:extLst>
          </p:cNvPr>
          <p:cNvSpPr txBox="1">
            <a:spLocks/>
          </p:cNvSpPr>
          <p:nvPr/>
        </p:nvSpPr>
        <p:spPr>
          <a:xfrm>
            <a:off x="838201" y="1371600"/>
            <a:ext cx="4474882" cy="516284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406400">
              <a:lnSpc>
                <a:spcPct val="100000"/>
              </a:lnSpc>
              <a:buSzPts val="2800"/>
            </a:pPr>
            <a:r>
              <a:rPr lang="en-US" dirty="0"/>
              <a:t>We now know 3 different ways to use Files!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Although this gives us flexibility – it can sometimes get confusing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/>
              <a:t>Feel free to use the following diagram to help!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1C55757-44FE-4413-8558-7326687F4237}"/>
              </a:ext>
            </a:extLst>
          </p:cNvPr>
          <p:cNvGrpSpPr/>
          <p:nvPr/>
        </p:nvGrpSpPr>
        <p:grpSpPr>
          <a:xfrm>
            <a:off x="5636162" y="1960516"/>
            <a:ext cx="5948876" cy="3997552"/>
            <a:chOff x="2855335" y="2659696"/>
            <a:chExt cx="5948876" cy="399755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64790CB-271F-43F4-BD8B-80F84843014E}"/>
                </a:ext>
              </a:extLst>
            </p:cNvPr>
            <p:cNvSpPr/>
            <p:nvPr/>
          </p:nvSpPr>
          <p:spPr>
            <a:xfrm>
              <a:off x="3853544" y="2659696"/>
              <a:ext cx="2867608" cy="12005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Are separate lines meaningful?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36EEA99-7F84-4187-9F59-F459D00C2EF1}"/>
                </a:ext>
              </a:extLst>
            </p:cNvPr>
            <p:cNvSpPr/>
            <p:nvPr/>
          </p:nvSpPr>
          <p:spPr>
            <a:xfrm>
              <a:off x="5287348" y="4293200"/>
              <a:ext cx="2867608" cy="12005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Do you need individual tokens?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8BC61445-DC12-4E8C-8FD7-C4FD3D67C6CA}"/>
                </a:ext>
              </a:extLst>
            </p:cNvPr>
            <p:cNvSpPr/>
            <p:nvPr/>
          </p:nvSpPr>
          <p:spPr>
            <a:xfrm>
              <a:off x="7505701" y="5992342"/>
              <a:ext cx="1298510" cy="66490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Hybrid!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A137E70-6E6C-47BD-860B-8C0304B7D8FB}"/>
                </a:ext>
              </a:extLst>
            </p:cNvPr>
            <p:cNvSpPr/>
            <p:nvPr/>
          </p:nvSpPr>
          <p:spPr>
            <a:xfrm>
              <a:off x="4438262" y="5953158"/>
              <a:ext cx="1698171" cy="66490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Line-based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A9F03798-0D8E-48DE-BF4B-42A8AB491C98}"/>
                </a:ext>
              </a:extLst>
            </p:cNvPr>
            <p:cNvSpPr/>
            <p:nvPr/>
          </p:nvSpPr>
          <p:spPr>
            <a:xfrm>
              <a:off x="2855335" y="4293200"/>
              <a:ext cx="1996418" cy="66490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Token-based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4D54676-3F46-4B2B-A7A7-B0EAAA10627E}"/>
                </a:ext>
              </a:extLst>
            </p:cNvPr>
            <p:cNvCxnSpPr>
              <a:cxnSpLocks/>
              <a:stCxn id="5" idx="2"/>
              <a:endCxn id="15" idx="0"/>
            </p:cNvCxnSpPr>
            <p:nvPr/>
          </p:nvCxnSpPr>
          <p:spPr>
            <a:xfrm flipH="1">
              <a:off x="3853544" y="3860235"/>
              <a:ext cx="1433804" cy="432965"/>
            </a:xfrm>
            <a:prstGeom prst="straightConnector1">
              <a:avLst/>
            </a:prstGeom>
            <a:ln w="5715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3F76E36-471B-4810-BF6D-3262A8A9FBAB}"/>
                </a:ext>
              </a:extLst>
            </p:cNvPr>
            <p:cNvCxnSpPr>
              <a:cxnSpLocks/>
              <a:stCxn id="5" idx="2"/>
              <a:endCxn id="12" idx="0"/>
            </p:cNvCxnSpPr>
            <p:nvPr/>
          </p:nvCxnSpPr>
          <p:spPr>
            <a:xfrm>
              <a:off x="5287348" y="3860235"/>
              <a:ext cx="1433804" cy="432965"/>
            </a:xfrm>
            <a:prstGeom prst="straightConnector1">
              <a:avLst/>
            </a:prstGeom>
            <a:ln w="5715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53059D7-AB4A-49D5-AD2E-A2F50AB5A552}"/>
                </a:ext>
              </a:extLst>
            </p:cNvPr>
            <p:cNvCxnSpPr>
              <a:cxnSpLocks/>
              <a:stCxn id="12" idx="2"/>
              <a:endCxn id="14" idx="0"/>
            </p:cNvCxnSpPr>
            <p:nvPr/>
          </p:nvCxnSpPr>
          <p:spPr>
            <a:xfrm flipH="1">
              <a:off x="5287348" y="5493739"/>
              <a:ext cx="1433804" cy="459419"/>
            </a:xfrm>
            <a:prstGeom prst="straightConnector1">
              <a:avLst/>
            </a:prstGeom>
            <a:ln w="5715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838A95B-3AC3-4895-A060-0E41C305674A}"/>
                </a:ext>
              </a:extLst>
            </p:cNvPr>
            <p:cNvCxnSpPr>
              <a:cxnSpLocks/>
              <a:stCxn id="12" idx="2"/>
              <a:endCxn id="13" idx="0"/>
            </p:cNvCxnSpPr>
            <p:nvPr/>
          </p:nvCxnSpPr>
          <p:spPr>
            <a:xfrm>
              <a:off x="6721152" y="5493739"/>
              <a:ext cx="1433804" cy="498603"/>
            </a:xfrm>
            <a:prstGeom prst="straightConnector1">
              <a:avLst/>
            </a:prstGeom>
            <a:ln w="5715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9874C9D1-21F0-473E-A507-B39F82A0B178}"/>
              </a:ext>
            </a:extLst>
          </p:cNvPr>
          <p:cNvSpPr txBox="1"/>
          <p:nvPr/>
        </p:nvSpPr>
        <p:spPr>
          <a:xfrm>
            <a:off x="9501979" y="3124176"/>
            <a:ext cx="1189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yes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45189D2-BC0E-4CA2-861A-C18AA6AB88F8}"/>
              </a:ext>
            </a:extLst>
          </p:cNvPr>
          <p:cNvSpPr txBox="1"/>
          <p:nvPr/>
        </p:nvSpPr>
        <p:spPr>
          <a:xfrm>
            <a:off x="5445053" y="3124176"/>
            <a:ext cx="1189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no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E98DBBF-6A60-4378-8662-D3B2F45E5343}"/>
              </a:ext>
            </a:extLst>
          </p:cNvPr>
          <p:cNvSpPr txBox="1"/>
          <p:nvPr/>
        </p:nvSpPr>
        <p:spPr>
          <a:xfrm>
            <a:off x="10935783" y="4823509"/>
            <a:ext cx="1189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yes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D076EA4-592C-48DF-ABE2-9628297CD932}"/>
              </a:ext>
            </a:extLst>
          </p:cNvPr>
          <p:cNvSpPr txBox="1"/>
          <p:nvPr/>
        </p:nvSpPr>
        <p:spPr>
          <a:xfrm>
            <a:off x="6878857" y="4823509"/>
            <a:ext cx="1189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330843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8" name="Google Shape;67;p19">
            <a:extLst>
              <a:ext uri="{FF2B5EF4-FFF2-40B4-BE49-F238E27FC236}">
                <a16:creationId xmlns:a16="http://schemas.microsoft.com/office/drawing/2014/main" id="{49D3D0DF-F5C8-4FC1-81E7-C1A7B83D2F6C}"/>
              </a:ext>
            </a:extLst>
          </p:cNvPr>
          <p:cNvSpPr txBox="1">
            <a:spLocks noGrp="1"/>
          </p:cNvSpPr>
          <p:nvPr/>
        </p:nvSpPr>
        <p:spPr>
          <a:xfrm>
            <a:off x="838200" y="78264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Scanning Numeric Data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25B8F078-CB64-497A-838B-AB9FB11739E2}"/>
              </a:ext>
            </a:extLst>
          </p:cNvPr>
          <p:cNvSpPr>
            <a:spLocks noGrp="1"/>
          </p:cNvSpPr>
          <p:nvPr/>
        </p:nvSpPr>
        <p:spPr>
          <a:xfrm>
            <a:off x="914399" y="1790269"/>
            <a:ext cx="10209829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Wednesday, we primarily used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String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-based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Scanner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methods to read input from a file. Let's work with some numeric data now! </a:t>
            </a: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We're going to make more use of</a:t>
            </a:r>
          </a:p>
          <a:p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hasNextInt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</a:p>
          <a:p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hasNextDouble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</a:p>
          <a:p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nextInt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</a:p>
          <a:p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nextDouble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Assumptions about our file's format! </a:t>
            </a:r>
          </a:p>
        </p:txBody>
      </p:sp>
    </p:spTree>
    <p:extLst>
      <p:ext uri="{BB962C8B-B14F-4D97-AF65-F5344CB8AC3E}">
        <p14:creationId xmlns:p14="http://schemas.microsoft.com/office/powerpoint/2010/main" val="1323387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243E-EE74-FA98-8FF3-AA172138A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7555"/>
            <a:ext cx="10515600" cy="7626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What would the result of running </a:t>
            </a:r>
            <a:r>
              <a:rPr lang="en-US" dirty="0" err="1"/>
              <a:t>FindMaxAndMin</a:t>
            </a:r>
            <a:r>
              <a:rPr lang="en-US" dirty="0"/>
              <a:t> with data2.txt as input?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498EF4D-0477-4250-978C-8F3453170B62}"/>
              </a:ext>
            </a:extLst>
          </p:cNvPr>
          <p:cNvSpPr/>
          <p:nvPr/>
        </p:nvSpPr>
        <p:spPr>
          <a:xfrm>
            <a:off x="422032" y="4049634"/>
            <a:ext cx="5814646" cy="20909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4400" dirty="0"/>
              <a:t>2.3  9.2</a:t>
            </a:r>
          </a:p>
          <a:p>
            <a:pPr algn="l"/>
            <a:r>
              <a:rPr lang="en-US" sz="4400" dirty="0"/>
              <a:t>	17			0.73</a:t>
            </a:r>
          </a:p>
          <a:p>
            <a:pPr algn="l"/>
            <a:r>
              <a:rPr lang="en-US" sz="4400" dirty="0"/>
              <a:t>    3.14    4.83 	-1.5000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3B5DE1C-CB14-46FB-9EEE-13C9C5D7FCD0}"/>
              </a:ext>
            </a:extLst>
          </p:cNvPr>
          <p:cNvSpPr txBox="1">
            <a:spLocks/>
          </p:cNvSpPr>
          <p:nvPr/>
        </p:nvSpPr>
        <p:spPr>
          <a:xfrm>
            <a:off x="6428936" y="2805181"/>
            <a:ext cx="3960055" cy="3891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A) </a:t>
            </a:r>
            <a:r>
              <a:rPr lang="en-US" b="0" dirty="0"/>
              <a:t>Max: 9.2, Min: -1.5</a:t>
            </a:r>
          </a:p>
          <a:p>
            <a:endParaRPr lang="en-US" b="0" dirty="0"/>
          </a:p>
          <a:p>
            <a:r>
              <a:rPr lang="en-US" dirty="0"/>
              <a:t>B) </a:t>
            </a:r>
            <a:r>
              <a:rPr lang="en-US" b="0" dirty="0"/>
              <a:t>Max: 9.2, Min: 2.3</a:t>
            </a:r>
          </a:p>
          <a:p>
            <a:endParaRPr lang="en-US" sz="1800" b="0" dirty="0"/>
          </a:p>
          <a:p>
            <a:r>
              <a:rPr lang="en-US" dirty="0"/>
              <a:t>    </a:t>
            </a:r>
            <a:r>
              <a:rPr lang="en-US" b="0" dirty="0"/>
              <a:t> Max: 17, Min: 0.73</a:t>
            </a:r>
          </a:p>
          <a:p>
            <a:endParaRPr lang="en-US" sz="2100" b="0" dirty="0"/>
          </a:p>
          <a:p>
            <a:r>
              <a:rPr lang="en-US" b="0" dirty="0"/>
              <a:t>     Max: 4.83, Min: -1.5</a:t>
            </a:r>
          </a:p>
          <a:p>
            <a:endParaRPr lang="en-US" b="0" dirty="0"/>
          </a:p>
          <a:p>
            <a:r>
              <a:rPr lang="en-US" dirty="0"/>
              <a:t>C) </a:t>
            </a:r>
            <a:r>
              <a:rPr lang="en-US" b="0" dirty="0"/>
              <a:t>Max: 9.2, Min: 2.3</a:t>
            </a:r>
          </a:p>
          <a:p>
            <a:endParaRPr lang="en-US" sz="2400" b="0" dirty="0"/>
          </a:p>
          <a:p>
            <a:r>
              <a:rPr lang="en-US" dirty="0"/>
              <a:t>    </a:t>
            </a:r>
            <a:r>
              <a:rPr lang="en-US" b="0" dirty="0"/>
              <a:t> Max: 17, Min: 0.0</a:t>
            </a:r>
          </a:p>
          <a:p>
            <a:endParaRPr lang="en-US" sz="2400" b="0" dirty="0"/>
          </a:p>
          <a:p>
            <a:r>
              <a:rPr lang="en-US" b="0" dirty="0"/>
              <a:t>     Max: 4.83, Min: -1.5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FD1DA5-1C4A-49EC-85E8-6BF049872CCE}"/>
              </a:ext>
            </a:extLst>
          </p:cNvPr>
          <p:cNvSpPr txBox="1">
            <a:spLocks/>
          </p:cNvSpPr>
          <p:nvPr/>
        </p:nvSpPr>
        <p:spPr>
          <a:xfrm>
            <a:off x="422032" y="3400864"/>
            <a:ext cx="3960055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4000" dirty="0"/>
              <a:t>data2.txt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760D5E-1C80-4C6F-A15E-0766ABE00E1F}"/>
              </a:ext>
            </a:extLst>
          </p:cNvPr>
          <p:cNvSpPr txBox="1"/>
          <p:nvPr/>
        </p:nvSpPr>
        <p:spPr>
          <a:xfrm>
            <a:off x="10388991" y="5036233"/>
            <a:ext cx="1892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D) </a:t>
            </a:r>
            <a:r>
              <a:rPr lang="en-US" sz="3000" b="0" dirty="0"/>
              <a:t>Error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024166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Announcements/Reminders</a:t>
            </a:r>
          </a:p>
          <a:p>
            <a:pPr>
              <a:spcAft>
                <a:spcPts val="1200"/>
              </a:spcAft>
            </a:pPr>
            <a:r>
              <a:rPr lang="en-US" dirty="0"/>
              <a:t>Refresh Last Time</a:t>
            </a:r>
          </a:p>
          <a:p>
            <a:pPr>
              <a:spcAft>
                <a:spcPts val="1200"/>
              </a:spcAft>
            </a:pPr>
            <a:r>
              <a:rPr lang="en-US" dirty="0"/>
              <a:t>Scanners with Strings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Hybrid Approach &amp; Files</a:t>
            </a:r>
          </a:p>
          <a:p>
            <a:pPr>
              <a:spcAft>
                <a:spcPts val="1200"/>
              </a:spcAft>
            </a:pPr>
            <a:r>
              <a:rPr lang="en-US" dirty="0"/>
              <a:t>Using </a:t>
            </a:r>
            <a:r>
              <a:rPr lang="en-US" dirty="0" err="1"/>
              <a:t>Printstream</a:t>
            </a:r>
            <a:r>
              <a:rPr lang="en-US" dirty="0"/>
              <a:t> for File Output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5468490" y="1427262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3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498EF4D-0477-4250-978C-8F3453170B62}"/>
              </a:ext>
            </a:extLst>
          </p:cNvPr>
          <p:cNvSpPr/>
          <p:nvPr/>
        </p:nvSpPr>
        <p:spPr>
          <a:xfrm>
            <a:off x="422032" y="4049634"/>
            <a:ext cx="5814646" cy="20909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4400" dirty="0"/>
              <a:t>2.3  9.2</a:t>
            </a:r>
          </a:p>
          <a:p>
            <a:pPr algn="l"/>
            <a:r>
              <a:rPr lang="en-US" sz="4400" dirty="0"/>
              <a:t>	17			0.73</a:t>
            </a:r>
          </a:p>
          <a:p>
            <a:pPr algn="l"/>
            <a:r>
              <a:rPr lang="en-US" sz="4400" dirty="0"/>
              <a:t>    3.14    4.83 	-1.5000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3B5DE1C-CB14-46FB-9EEE-13C9C5D7FCD0}"/>
              </a:ext>
            </a:extLst>
          </p:cNvPr>
          <p:cNvSpPr txBox="1">
            <a:spLocks/>
          </p:cNvSpPr>
          <p:nvPr/>
        </p:nvSpPr>
        <p:spPr>
          <a:xfrm>
            <a:off x="6428936" y="2805181"/>
            <a:ext cx="3960055" cy="3891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A) </a:t>
            </a:r>
            <a:r>
              <a:rPr lang="en-US" b="0" dirty="0"/>
              <a:t>Max: 9.2, Min: -1.5</a:t>
            </a:r>
          </a:p>
          <a:p>
            <a:endParaRPr lang="en-US" b="0" dirty="0"/>
          </a:p>
          <a:p>
            <a:r>
              <a:rPr lang="en-US" dirty="0"/>
              <a:t>B) </a:t>
            </a:r>
            <a:r>
              <a:rPr lang="en-US" b="0" dirty="0"/>
              <a:t>Max: 9.2, Min: 2.3</a:t>
            </a:r>
          </a:p>
          <a:p>
            <a:endParaRPr lang="en-US" sz="1800" b="0" dirty="0"/>
          </a:p>
          <a:p>
            <a:r>
              <a:rPr lang="en-US" dirty="0"/>
              <a:t>    </a:t>
            </a:r>
            <a:r>
              <a:rPr lang="en-US" b="0" dirty="0"/>
              <a:t> Max: 17, Min: 0.73</a:t>
            </a:r>
          </a:p>
          <a:p>
            <a:endParaRPr lang="en-US" sz="2100" b="0" dirty="0"/>
          </a:p>
          <a:p>
            <a:r>
              <a:rPr lang="en-US" b="0" dirty="0"/>
              <a:t>     Max: 4.83, Min: -1.5</a:t>
            </a:r>
          </a:p>
          <a:p>
            <a:endParaRPr lang="en-US" b="0" dirty="0"/>
          </a:p>
          <a:p>
            <a:r>
              <a:rPr lang="en-US" dirty="0"/>
              <a:t>C) </a:t>
            </a:r>
            <a:r>
              <a:rPr lang="en-US" b="0" dirty="0"/>
              <a:t>Max: 9.2, Min: 2.3</a:t>
            </a:r>
          </a:p>
          <a:p>
            <a:endParaRPr lang="en-US" sz="2400" b="0" dirty="0"/>
          </a:p>
          <a:p>
            <a:r>
              <a:rPr lang="en-US" dirty="0"/>
              <a:t>    </a:t>
            </a:r>
            <a:r>
              <a:rPr lang="en-US" b="0" dirty="0"/>
              <a:t> Max: 17, Min: 0.0</a:t>
            </a:r>
          </a:p>
          <a:p>
            <a:endParaRPr lang="en-US" sz="2400" b="0" dirty="0"/>
          </a:p>
          <a:p>
            <a:r>
              <a:rPr lang="en-US" b="0" dirty="0"/>
              <a:t>     Max: 4.83, Min: -1.5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FD1DA5-1C4A-49EC-85E8-6BF049872CCE}"/>
              </a:ext>
            </a:extLst>
          </p:cNvPr>
          <p:cNvSpPr txBox="1">
            <a:spLocks/>
          </p:cNvSpPr>
          <p:nvPr/>
        </p:nvSpPr>
        <p:spPr>
          <a:xfrm>
            <a:off x="422032" y="3400864"/>
            <a:ext cx="3960055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4000" dirty="0"/>
              <a:t>data2.txt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760D5E-1C80-4C6F-A15E-0766ABE00E1F}"/>
              </a:ext>
            </a:extLst>
          </p:cNvPr>
          <p:cNvSpPr txBox="1"/>
          <p:nvPr/>
        </p:nvSpPr>
        <p:spPr>
          <a:xfrm>
            <a:off x="10388991" y="5036233"/>
            <a:ext cx="1892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D) </a:t>
            </a:r>
            <a:r>
              <a:rPr lang="en-US" sz="3000" b="0" dirty="0"/>
              <a:t>Error</a:t>
            </a:r>
          </a:p>
          <a:p>
            <a:endParaRPr lang="en-US" sz="30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5CDF2BA-4FC2-4ED1-A242-E3D7092249AA}"/>
              </a:ext>
            </a:extLst>
          </p:cNvPr>
          <p:cNvSpPr txBox="1">
            <a:spLocks/>
          </p:cNvSpPr>
          <p:nvPr/>
        </p:nvSpPr>
        <p:spPr>
          <a:xfrm>
            <a:off x="838200" y="169755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4000" dirty="0"/>
              <a:t>What would the result of running </a:t>
            </a:r>
            <a:r>
              <a:rPr lang="en-US" sz="4000" dirty="0" err="1"/>
              <a:t>FindMaxAndMin</a:t>
            </a:r>
            <a:r>
              <a:rPr lang="en-US" sz="4000" dirty="0"/>
              <a:t> with data2.txt as input?</a:t>
            </a:r>
          </a:p>
        </p:txBody>
      </p:sp>
    </p:spTree>
    <p:extLst>
      <p:ext uri="{BB962C8B-B14F-4D97-AF65-F5344CB8AC3E}">
        <p14:creationId xmlns:p14="http://schemas.microsoft.com/office/powerpoint/2010/main" val="483152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243E-EE74-FA98-8FF3-AA172138A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7555"/>
            <a:ext cx="10515600" cy="7626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What would the result of running </a:t>
            </a:r>
            <a:r>
              <a:rPr lang="en-US" dirty="0" err="1"/>
              <a:t>FindMaxAndMin</a:t>
            </a:r>
            <a:r>
              <a:rPr lang="en-US" dirty="0"/>
              <a:t> with data3.txt as input?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498EF4D-0477-4250-978C-8F3453170B62}"/>
              </a:ext>
            </a:extLst>
          </p:cNvPr>
          <p:cNvSpPr/>
          <p:nvPr/>
        </p:nvSpPr>
        <p:spPr>
          <a:xfrm>
            <a:off x="422032" y="4049634"/>
            <a:ext cx="5814646" cy="16196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4400" dirty="0"/>
              <a:t>2.3  9.2</a:t>
            </a:r>
          </a:p>
          <a:p>
            <a:pPr algn="l"/>
            <a:r>
              <a:rPr lang="en-US" sz="4400" dirty="0"/>
              <a:t>	17			0.73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3B5DE1C-CB14-46FB-9EEE-13C9C5D7FCD0}"/>
              </a:ext>
            </a:extLst>
          </p:cNvPr>
          <p:cNvSpPr txBox="1">
            <a:spLocks/>
          </p:cNvSpPr>
          <p:nvPr/>
        </p:nvSpPr>
        <p:spPr>
          <a:xfrm>
            <a:off x="6428936" y="2805181"/>
            <a:ext cx="3960055" cy="3891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3000" dirty="0"/>
              <a:t>A) </a:t>
            </a:r>
            <a:r>
              <a:rPr lang="en-US" sz="3100" b="0" dirty="0"/>
              <a:t>Max: 9.2, Min: 0.73</a:t>
            </a:r>
          </a:p>
          <a:p>
            <a:endParaRPr lang="en-US" sz="3000" b="0" dirty="0"/>
          </a:p>
          <a:p>
            <a:r>
              <a:rPr lang="en-US" sz="3000" dirty="0"/>
              <a:t>B) </a:t>
            </a:r>
            <a:r>
              <a:rPr lang="en-US" sz="3100" b="0" dirty="0"/>
              <a:t>Max: 9.2, Min: 2.3</a:t>
            </a:r>
          </a:p>
          <a:p>
            <a:endParaRPr lang="en-US" sz="800" b="0" dirty="0"/>
          </a:p>
          <a:p>
            <a:r>
              <a:rPr lang="en-US" sz="3000" dirty="0"/>
              <a:t>    </a:t>
            </a:r>
            <a:r>
              <a:rPr lang="en-US" sz="3000" b="0" dirty="0"/>
              <a:t> </a:t>
            </a:r>
            <a:r>
              <a:rPr lang="en-US" sz="3100" b="0" dirty="0"/>
              <a:t>Max: 17, Min: 0.73</a:t>
            </a:r>
          </a:p>
          <a:p>
            <a:endParaRPr lang="en-US" sz="3000" b="0" dirty="0"/>
          </a:p>
          <a:p>
            <a:r>
              <a:rPr lang="en-US" sz="3000" dirty="0"/>
              <a:t>C) </a:t>
            </a:r>
            <a:r>
              <a:rPr lang="en-US" sz="3100" b="0" dirty="0"/>
              <a:t>Max: 9.2, Min: 2.3</a:t>
            </a:r>
          </a:p>
          <a:p>
            <a:endParaRPr lang="en-US" sz="800" b="0" dirty="0"/>
          </a:p>
          <a:p>
            <a:r>
              <a:rPr lang="en-US" sz="3000" dirty="0"/>
              <a:t>    </a:t>
            </a:r>
            <a:r>
              <a:rPr lang="en-US" sz="3000" b="0" dirty="0"/>
              <a:t> </a:t>
            </a:r>
            <a:r>
              <a:rPr lang="en-US" sz="3100" b="0" dirty="0"/>
              <a:t>Max: 17, Min: 0.0</a:t>
            </a:r>
          </a:p>
          <a:p>
            <a:endParaRPr lang="en-US" sz="3100" b="0" dirty="0"/>
          </a:p>
          <a:p>
            <a:r>
              <a:rPr lang="en-US" sz="3200" b="1" dirty="0"/>
              <a:t>D) </a:t>
            </a:r>
            <a:r>
              <a:rPr lang="en-US" sz="3200" b="0" dirty="0"/>
              <a:t>Error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FD1DA5-1C4A-49EC-85E8-6BF049872CCE}"/>
              </a:ext>
            </a:extLst>
          </p:cNvPr>
          <p:cNvSpPr txBox="1">
            <a:spLocks/>
          </p:cNvSpPr>
          <p:nvPr/>
        </p:nvSpPr>
        <p:spPr>
          <a:xfrm>
            <a:off x="422032" y="3400864"/>
            <a:ext cx="3960055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4000" dirty="0"/>
              <a:t>data3.txt</a:t>
            </a:r>
          </a:p>
        </p:txBody>
      </p:sp>
    </p:spTree>
    <p:extLst>
      <p:ext uri="{BB962C8B-B14F-4D97-AF65-F5344CB8AC3E}">
        <p14:creationId xmlns:p14="http://schemas.microsoft.com/office/powerpoint/2010/main" val="8544051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498EF4D-0477-4250-978C-8F3453170B62}"/>
              </a:ext>
            </a:extLst>
          </p:cNvPr>
          <p:cNvSpPr/>
          <p:nvPr/>
        </p:nvSpPr>
        <p:spPr>
          <a:xfrm>
            <a:off x="422032" y="4049634"/>
            <a:ext cx="5814646" cy="16196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4400" dirty="0"/>
              <a:t>2.3  9.2</a:t>
            </a:r>
          </a:p>
          <a:p>
            <a:pPr algn="l"/>
            <a:r>
              <a:rPr lang="en-US" sz="4400" dirty="0"/>
              <a:t>	17			0.73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3B5DE1C-CB14-46FB-9EEE-13C9C5D7FCD0}"/>
              </a:ext>
            </a:extLst>
          </p:cNvPr>
          <p:cNvSpPr txBox="1">
            <a:spLocks/>
          </p:cNvSpPr>
          <p:nvPr/>
        </p:nvSpPr>
        <p:spPr>
          <a:xfrm>
            <a:off x="6428936" y="2805181"/>
            <a:ext cx="3960055" cy="3891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3000" dirty="0"/>
              <a:t>A) </a:t>
            </a:r>
            <a:r>
              <a:rPr lang="en-US" sz="3100" b="0" dirty="0"/>
              <a:t>Max: 9.2, Min: 0.73</a:t>
            </a:r>
          </a:p>
          <a:p>
            <a:endParaRPr lang="en-US" sz="3000" b="0" dirty="0"/>
          </a:p>
          <a:p>
            <a:r>
              <a:rPr lang="en-US" sz="3000" dirty="0"/>
              <a:t>B) </a:t>
            </a:r>
            <a:r>
              <a:rPr lang="en-US" sz="3100" b="0" dirty="0"/>
              <a:t>Max: 9.2, Min: 2.3</a:t>
            </a:r>
          </a:p>
          <a:p>
            <a:endParaRPr lang="en-US" sz="800" b="0" dirty="0"/>
          </a:p>
          <a:p>
            <a:r>
              <a:rPr lang="en-US" sz="3000" dirty="0"/>
              <a:t>    </a:t>
            </a:r>
            <a:r>
              <a:rPr lang="en-US" sz="3000" b="0" dirty="0"/>
              <a:t> </a:t>
            </a:r>
            <a:r>
              <a:rPr lang="en-US" sz="3100" b="0" dirty="0"/>
              <a:t>Max: 17, Min: 0.73</a:t>
            </a:r>
          </a:p>
          <a:p>
            <a:endParaRPr lang="en-US" sz="3000" b="0" dirty="0"/>
          </a:p>
          <a:p>
            <a:r>
              <a:rPr lang="en-US" sz="3000" dirty="0"/>
              <a:t>C) </a:t>
            </a:r>
            <a:r>
              <a:rPr lang="en-US" sz="3100" b="0" dirty="0"/>
              <a:t>Max: 9.2, Min: 2.3</a:t>
            </a:r>
          </a:p>
          <a:p>
            <a:endParaRPr lang="en-US" sz="800" b="0" dirty="0"/>
          </a:p>
          <a:p>
            <a:r>
              <a:rPr lang="en-US" sz="3000" dirty="0"/>
              <a:t>    </a:t>
            </a:r>
            <a:r>
              <a:rPr lang="en-US" sz="3000" b="0" dirty="0"/>
              <a:t> </a:t>
            </a:r>
            <a:r>
              <a:rPr lang="en-US" sz="3100" b="0" dirty="0"/>
              <a:t>Max: 17, Min: 0.0</a:t>
            </a:r>
          </a:p>
          <a:p>
            <a:endParaRPr lang="en-US" sz="3100" b="0" dirty="0"/>
          </a:p>
          <a:p>
            <a:r>
              <a:rPr lang="en-US" sz="3200" b="1" dirty="0"/>
              <a:t>D) </a:t>
            </a:r>
            <a:r>
              <a:rPr lang="en-US" sz="3200" b="0" dirty="0"/>
              <a:t>Error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FD1DA5-1C4A-49EC-85E8-6BF049872CCE}"/>
              </a:ext>
            </a:extLst>
          </p:cNvPr>
          <p:cNvSpPr txBox="1">
            <a:spLocks/>
          </p:cNvSpPr>
          <p:nvPr/>
        </p:nvSpPr>
        <p:spPr>
          <a:xfrm>
            <a:off x="422032" y="3400864"/>
            <a:ext cx="3960055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4000" dirty="0"/>
              <a:t>data3.txt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4AF3E80-2B9F-464D-8B55-6A9C42730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7555"/>
            <a:ext cx="10515600" cy="7626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What would the result of running </a:t>
            </a:r>
            <a:r>
              <a:rPr lang="en-US" dirty="0" err="1"/>
              <a:t>FindMaxAndMin</a:t>
            </a:r>
            <a:r>
              <a:rPr lang="en-US" dirty="0"/>
              <a:t> with data3.txt as input?</a:t>
            </a:r>
          </a:p>
        </p:txBody>
      </p:sp>
    </p:spTree>
    <p:extLst>
      <p:ext uri="{BB962C8B-B14F-4D97-AF65-F5344CB8AC3E}">
        <p14:creationId xmlns:p14="http://schemas.microsoft.com/office/powerpoint/2010/main" val="30050985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Announcements/Reminders</a:t>
            </a:r>
          </a:p>
          <a:p>
            <a:pPr>
              <a:spcAft>
                <a:spcPts val="1200"/>
              </a:spcAft>
            </a:pPr>
            <a:r>
              <a:rPr lang="en-US" dirty="0"/>
              <a:t>Refresh Last Time</a:t>
            </a:r>
          </a:p>
          <a:p>
            <a:pPr>
              <a:spcAft>
                <a:spcPts val="1200"/>
              </a:spcAft>
            </a:pPr>
            <a:r>
              <a:rPr lang="en-US" dirty="0"/>
              <a:t>Scanners with Strings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Hybrid Approach &amp; Files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Using </a:t>
            </a:r>
            <a:r>
              <a:rPr lang="en-US" b="1" dirty="0" err="1">
                <a:solidFill>
                  <a:srgbClr val="FA8231"/>
                </a:solidFill>
              </a:rPr>
              <a:t>Printstream</a:t>
            </a:r>
            <a:r>
              <a:rPr lang="en-US" b="1" dirty="0">
                <a:solidFill>
                  <a:srgbClr val="FA8231"/>
                </a:solidFill>
              </a:rPr>
              <a:t> for File Output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6228146" y="3959446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75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 err="1">
                <a:solidFill>
                  <a:schemeClr val="tx1"/>
                </a:solidFill>
                <a:latin typeface="Consolas" panose="020B0609020204030204" pitchFamily="49" charset="0"/>
              </a:rPr>
              <a:t>PrintStreams</a:t>
            </a:r>
            <a:r>
              <a:rPr lang="en-US" b="1" dirty="0">
                <a:solidFill>
                  <a:schemeClr val="tx1"/>
                </a:solidFill>
              </a:rPr>
              <a:t> for output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15 - </a:t>
            </a:r>
            <a:r>
              <a:rPr lang="en-US" b="1" dirty="0"/>
              <a:t>Spring</a:t>
            </a:r>
            <a:r>
              <a:rPr lang="en-US" dirty="0"/>
              <a:t> 202</a:t>
            </a:r>
            <a:endParaRPr dirty="0"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6621544" y="59912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4F4F1FD-E92B-4504-95F9-16149A4F6E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265826"/>
              </p:ext>
            </p:extLst>
          </p:nvPr>
        </p:nvGraphicFramePr>
        <p:xfrm>
          <a:off x="490204" y="2667684"/>
          <a:ext cx="11211592" cy="1952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1029">
                  <a:extLst>
                    <a:ext uri="{9D8B030D-6E8A-4147-A177-3AD203B41FA5}">
                      <a16:colId xmlns:a16="http://schemas.microsoft.com/office/drawing/2014/main" val="3917706969"/>
                    </a:ext>
                  </a:extLst>
                </a:gridCol>
                <a:gridCol w="6640563">
                  <a:extLst>
                    <a:ext uri="{9D8B030D-6E8A-4147-A177-3AD203B41FA5}">
                      <a16:colId xmlns:a16="http://schemas.microsoft.com/office/drawing/2014/main" val="1121208282"/>
                    </a:ext>
                  </a:extLst>
                </a:gridCol>
              </a:tblGrid>
              <a:tr h="70895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PrintStream</a:t>
                      </a:r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050094"/>
                  </a:ext>
                </a:extLst>
              </a:tr>
              <a:tr h="54214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print(…)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Prints the given value to the set output location.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72606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println</a:t>
                      </a:r>
                      <a:r>
                        <a:rPr lang="en-US" sz="20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(…)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Prints the given value to the set output location, and then terminates the line.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63204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612CB29-3239-4F89-B965-82A884306890}"/>
              </a:ext>
            </a:extLst>
          </p:cNvPr>
          <p:cNvSpPr txBox="1"/>
          <p:nvPr/>
        </p:nvSpPr>
        <p:spPr>
          <a:xfrm>
            <a:off x="4299111" y="1761935"/>
            <a:ext cx="7168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File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outputFile</a:t>
            </a:r>
            <a:r>
              <a:rPr lang="en-US" sz="2000" dirty="0"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File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067D17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"out.txt"</a:t>
            </a:r>
            <a:r>
              <a:rPr lang="en-US" sz="20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2000" dirty="0" err="1">
                <a:solidFill>
                  <a:srgbClr val="267F99"/>
                </a:solidFill>
                <a:latin typeface="Consolas" panose="020B0609020204030204" pitchFamily="49" charset="0"/>
              </a:rPr>
              <a:t>PrintStream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output</a:t>
            </a:r>
            <a:r>
              <a:rPr lang="en-US" sz="2000" dirty="0"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PrintStream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outputFile</a:t>
            </a:r>
            <a:r>
              <a:rPr lang="en-US" sz="2000" dirty="0"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8F078-CB64-497A-838B-AB9FB1173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3900" y="1372753"/>
            <a:ext cx="2716884" cy="428508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1800" dirty="0" err="1">
                <a:latin typeface="Consolas" panose="020B0609020204030204" pitchFamily="49" charset="0"/>
              </a:rPr>
              <a:t>PrintStream</a:t>
            </a:r>
            <a:r>
              <a:rPr lang="en-US" sz="1800" dirty="0"/>
              <a:t> is defined in the </a:t>
            </a:r>
            <a:r>
              <a:rPr lang="en-US" sz="1800" dirty="0">
                <a:latin typeface="Consolas" panose="020B0609020204030204" pitchFamily="49" charset="0"/>
              </a:rPr>
              <a:t>java.io</a:t>
            </a:r>
            <a:r>
              <a:rPr lang="en-US" sz="1800" dirty="0"/>
              <a:t> package 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66FF"/>
                </a:solidFill>
                <a:latin typeface="Consolas" panose="020B0609020204030204" pitchFamily="49" charset="0"/>
              </a:rPr>
              <a:t>import java.io.*;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4F0646-991B-491B-B66B-1E63D3577A59}"/>
              </a:ext>
            </a:extLst>
          </p:cNvPr>
          <p:cNvSpPr txBox="1"/>
          <p:nvPr/>
        </p:nvSpPr>
        <p:spPr>
          <a:xfrm>
            <a:off x="490204" y="5015547"/>
            <a:ext cx="11211592" cy="147732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print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"Hello, world! 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</a:p>
          <a:p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"#1 Bee Movie fan!"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  <a:endParaRPr lang="en-US" sz="18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endParaRPr lang="en-US" sz="18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endParaRPr lang="en-US" sz="1800" dirty="0">
              <a:solidFill>
                <a:srgbClr val="001080"/>
              </a:solidFill>
              <a:latin typeface="Consolas" panose="020B0609020204030204" pitchFamily="49" charset="0"/>
            </a:endParaRPr>
          </a:p>
          <a:p>
            <a:endParaRPr lang="en-US" sz="1800" dirty="0">
              <a:solidFill>
                <a:srgbClr val="001080"/>
              </a:solidFill>
              <a:latin typeface="Consolas" panose="020B0609020204030204" pitchFamily="49" charset="0"/>
            </a:endParaRPr>
          </a:p>
          <a:p>
            <a:r>
              <a:rPr lang="en-US" sz="1800" dirty="0" err="1">
                <a:solidFill>
                  <a:srgbClr val="001080"/>
                </a:solidFill>
                <a:latin typeface="Consolas" panose="020B0609020204030204" pitchFamily="49" charset="0"/>
              </a:rPr>
              <a:t>output</a:t>
            </a:r>
            <a:r>
              <a:rPr lang="en-US" dirty="0" err="1"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print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"Hello, world! "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output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"#1 Bee </a:t>
            </a:r>
            <a:r>
              <a:rPr lang="en-US" dirty="0">
                <a:solidFill>
                  <a:srgbClr val="067D17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Mo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vie fan!"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</a:p>
          <a:p>
            <a:endParaRPr lang="en-US" sz="1800" dirty="0">
              <a:latin typeface="Consolas" panose="020B060902020403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3F11E7-3814-42B8-9640-9B2D0E4DA813}"/>
              </a:ext>
            </a:extLst>
          </p:cNvPr>
          <p:cNvSpPr txBox="1"/>
          <p:nvPr/>
        </p:nvSpPr>
        <p:spPr>
          <a:xfrm>
            <a:off x="3183924" y="5927695"/>
            <a:ext cx="5824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onsolas" panose="020B0609020204030204" pitchFamily="49" charset="0"/>
              </a:rPr>
              <a:t>Hello, world! #1 Bee Movie fan!</a:t>
            </a:r>
          </a:p>
        </p:txBody>
      </p:sp>
    </p:spTree>
    <p:extLst>
      <p:ext uri="{BB962C8B-B14F-4D97-AF65-F5344CB8AC3E}">
        <p14:creationId xmlns:p14="http://schemas.microsoft.com/office/powerpoint/2010/main" val="211394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8DF6D-D585-4D00-AEEE-A7BCCB0F5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162843"/>
          </a:xfrm>
        </p:spPr>
        <p:txBody>
          <a:bodyPr>
            <a:norm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Quiz 0 is next Thursday, January 18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!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Topics: Java Review, Functional Decomposition, File I/O Part 1 (Scanners, Files, token/line-based processing)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Taken in your </a:t>
            </a:r>
            <a:r>
              <a:rPr lang="en-US" i="1" dirty="0">
                <a:solidFill>
                  <a:schemeClr val="tx1"/>
                </a:solidFill>
              </a:rPr>
              <a:t>registered</a:t>
            </a:r>
            <a:r>
              <a:rPr lang="en-US" dirty="0">
                <a:solidFill>
                  <a:schemeClr val="tx1"/>
                </a:solidFill>
              </a:rPr>
              <a:t> quiz section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More details on quiz logistics in Ed announcement posted soon!</a:t>
            </a:r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Programming Assignment 0 (P0) out later today!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Due next Thursday, January 18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! (Note: same day as quiz, plan accordingly)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/>
              <a:t>Creative Project 0 (C0) was due last night. How’d it go?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E</a:t>
            </a:r>
            <a:r>
              <a:rPr lang="en-US" dirty="0">
                <a:solidFill>
                  <a:schemeClr val="tx1"/>
                </a:solidFill>
              </a:rPr>
              <a:t>xpe</a:t>
            </a:r>
            <a:r>
              <a:rPr lang="en-US" dirty="0"/>
              <a:t>ct grades back a week after the assignment was due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Joined class late? Use Resubmission Cycle 0 to submit it!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/>
              <a:t>Monday Holiday means IPL closed January 15</a:t>
            </a:r>
            <a:r>
              <a:rPr lang="en-US" baseline="30000" dirty="0"/>
              <a:t>th</a:t>
            </a:r>
            <a:r>
              <a:rPr lang="en-US" dirty="0"/>
              <a:t>!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18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Announcements/Reminders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Refresh Last Time</a:t>
            </a:r>
          </a:p>
          <a:p>
            <a:pPr>
              <a:spcAft>
                <a:spcPts val="1200"/>
              </a:spcAft>
            </a:pPr>
            <a:r>
              <a:rPr lang="en-US" dirty="0"/>
              <a:t>Scanners with Strings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Hybrid Approach &amp; Files</a:t>
            </a:r>
          </a:p>
          <a:p>
            <a:pPr>
              <a:spcAft>
                <a:spcPts val="1200"/>
              </a:spcAft>
            </a:pPr>
            <a:r>
              <a:rPr lang="en-US" dirty="0"/>
              <a:t>Using </a:t>
            </a:r>
            <a:r>
              <a:rPr lang="en-US" dirty="0" err="1"/>
              <a:t>Printstream</a:t>
            </a:r>
            <a:r>
              <a:rPr lang="en-US" dirty="0"/>
              <a:t> for File Output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956213" y="2116579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91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(Last Time)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Scanner/File</a:t>
            </a:r>
            <a:r>
              <a:rPr lang="en-US" b="1" dirty="0">
                <a:solidFill>
                  <a:schemeClr val="tx1"/>
                </a:solidFill>
              </a:rPr>
              <a:t> for input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4F4F1FD-E92B-4504-95F9-16149A4F6EEB}"/>
              </a:ext>
            </a:extLst>
          </p:cNvPr>
          <p:cNvGraphicFramePr>
            <a:graphicFrameLocks noGrp="1"/>
          </p:cNvGraphicFramePr>
          <p:nvPr/>
        </p:nvGraphicFramePr>
        <p:xfrm>
          <a:off x="490204" y="2641623"/>
          <a:ext cx="11211592" cy="3470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7179">
                  <a:extLst>
                    <a:ext uri="{9D8B030D-6E8A-4147-A177-3AD203B41FA5}">
                      <a16:colId xmlns:a16="http://schemas.microsoft.com/office/drawing/2014/main" val="3917706969"/>
                    </a:ext>
                  </a:extLst>
                </a:gridCol>
                <a:gridCol w="7374413">
                  <a:extLst>
                    <a:ext uri="{9D8B030D-6E8A-4147-A177-3AD203B41FA5}">
                      <a16:colId xmlns:a16="http://schemas.microsoft.com/office/drawing/2014/main" val="1121208282"/>
                    </a:ext>
                  </a:extLst>
                </a:gridCol>
              </a:tblGrid>
              <a:tr h="35647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Scanner</a:t>
                      </a:r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050094"/>
                  </a:ext>
                </a:extLst>
              </a:tr>
              <a:tr h="35647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nextInt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Reads the next token from the user as an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int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72606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nextDouble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Reads the next token from the user as a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double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632044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Reads the next token from the user as a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String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996893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nextLine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Reads an </a:t>
                      </a:r>
                      <a:r>
                        <a:rPr lang="en-US" sz="16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entire line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from the user as a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String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73530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hasNextInt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 next token can be read as an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int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922307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hasNextDouble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 next token can be read as a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double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31831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hasNext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there is another token of input to be read in,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61191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hasNextLine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there is another line of input to be read in,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905931"/>
                  </a:ext>
                </a:extLst>
              </a:tr>
            </a:tbl>
          </a:graphicData>
        </a:graphic>
      </p:graphicFrame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E494FE8-A0A7-4938-9979-34B0F6C962AD}"/>
              </a:ext>
            </a:extLst>
          </p:cNvPr>
          <p:cNvSpPr txBox="1">
            <a:spLocks/>
          </p:cNvSpPr>
          <p:nvPr/>
        </p:nvSpPr>
        <p:spPr>
          <a:xfrm>
            <a:off x="302485" y="1434003"/>
            <a:ext cx="3468077" cy="428508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1800" dirty="0"/>
              <a:t>Scanner is defined in the </a:t>
            </a:r>
            <a:r>
              <a:rPr lang="en-US" sz="1800" dirty="0" err="1">
                <a:latin typeface="Consolas" panose="020B0609020204030204" pitchFamily="49" charset="0"/>
              </a:rPr>
              <a:t>java.util</a:t>
            </a:r>
            <a:r>
              <a:rPr lang="en-US" sz="1800" dirty="0"/>
              <a:t> package </a:t>
            </a:r>
          </a:p>
          <a:p>
            <a:pPr marL="11430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0066FF"/>
                </a:solidFill>
                <a:latin typeface="Consolas" panose="020B0609020204030204" pitchFamily="49" charset="0"/>
              </a:rPr>
              <a:t>import </a:t>
            </a:r>
            <a:r>
              <a:rPr lang="en-US" sz="1800" dirty="0" err="1">
                <a:solidFill>
                  <a:srgbClr val="0066FF"/>
                </a:solidFill>
                <a:latin typeface="Consolas" panose="020B0609020204030204" pitchFamily="49" charset="0"/>
              </a:rPr>
              <a:t>java.util</a:t>
            </a:r>
            <a:r>
              <a:rPr lang="en-US" sz="1800" dirty="0">
                <a:solidFill>
                  <a:srgbClr val="0066FF"/>
                </a:solidFill>
                <a:latin typeface="Consolas" panose="020B0609020204030204" pitchFamily="49" charset="0"/>
              </a:rPr>
              <a:t>.*;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F7DDE4-9CA1-4447-89FF-3B1B385354B4}"/>
              </a:ext>
            </a:extLst>
          </p:cNvPr>
          <p:cNvSpPr txBox="1"/>
          <p:nvPr/>
        </p:nvSpPr>
        <p:spPr>
          <a:xfrm>
            <a:off x="6388312" y="1412103"/>
            <a:ext cx="719601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console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dirty="0">
                <a:latin typeface="Consolas" panose="020B0609020204030204" pitchFamily="49" charset="0"/>
              </a:rPr>
              <a:t>(System.in);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File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newFile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</a:rPr>
              <a:t>File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A31515"/>
                </a:solidFill>
                <a:latin typeface="Consolas" panose="020B0609020204030204" pitchFamily="49" charset="0"/>
              </a:rPr>
              <a:t>"example.txt"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fileScan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newFile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242CDB2-E575-4F6E-80C6-17A0B805F775}"/>
              </a:ext>
            </a:extLst>
          </p:cNvPr>
          <p:cNvSpPr txBox="1">
            <a:spLocks/>
          </p:cNvSpPr>
          <p:nvPr/>
        </p:nvSpPr>
        <p:spPr>
          <a:xfrm>
            <a:off x="3582842" y="1463648"/>
            <a:ext cx="2630273" cy="428508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1800" dirty="0"/>
              <a:t>File is defined in the </a:t>
            </a:r>
            <a:r>
              <a:rPr lang="en-US" sz="1800" dirty="0">
                <a:latin typeface="Consolas" panose="020B0609020204030204" pitchFamily="49" charset="0"/>
              </a:rPr>
              <a:t>java.io</a:t>
            </a:r>
            <a:r>
              <a:rPr lang="en-US" sz="1800" dirty="0"/>
              <a:t> package </a:t>
            </a:r>
          </a:p>
          <a:p>
            <a:pPr marL="11430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0066FF"/>
                </a:solidFill>
                <a:latin typeface="Consolas" panose="020B0609020204030204" pitchFamily="49" charset="0"/>
              </a:rPr>
              <a:t>import java.io`.*;</a:t>
            </a:r>
          </a:p>
        </p:txBody>
      </p:sp>
    </p:spTree>
    <p:extLst>
      <p:ext uri="{BB962C8B-B14F-4D97-AF65-F5344CB8AC3E}">
        <p14:creationId xmlns:p14="http://schemas.microsoft.com/office/powerpoint/2010/main" val="3638143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1074654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(Last Time) </a:t>
            </a:r>
            <a:r>
              <a:rPr lang="en-US" b="1" dirty="0">
                <a:solidFill>
                  <a:schemeClr val="tx1"/>
                </a:solidFill>
              </a:rPr>
              <a:t>Typical </a:t>
            </a:r>
            <a:r>
              <a:rPr lang="en-US" b="1" u="sng" dirty="0">
                <a:solidFill>
                  <a:schemeClr val="tx1"/>
                </a:solidFill>
              </a:rPr>
              <a:t>Token</a:t>
            </a:r>
            <a:r>
              <a:rPr lang="en-US" b="1" dirty="0">
                <a:solidFill>
                  <a:schemeClr val="tx1"/>
                </a:solidFill>
              </a:rPr>
              <a:t>-Processing Patterns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DF14E1-C055-48D9-AD77-DAF2C711E5CE}"/>
              </a:ext>
            </a:extLst>
          </p:cNvPr>
          <p:cNvSpPr txBox="1"/>
          <p:nvPr/>
        </p:nvSpPr>
        <p:spPr>
          <a:xfrm>
            <a:off x="238691" y="1916731"/>
            <a:ext cx="11953309" cy="2923877"/>
          </a:xfrm>
          <a:prstGeom prst="rect">
            <a:avLst/>
          </a:prstGeom>
          <a:noFill/>
        </p:spPr>
        <p:txBody>
          <a:bodyPr wrap="square" numCol="2" spcCol="274320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Console Input:</a:t>
            </a:r>
          </a:p>
          <a:p>
            <a:endParaRPr lang="en-US" sz="8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endParaRPr lang="en-US" sz="20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console</a:t>
            </a:r>
            <a:r>
              <a:rPr lang="en-US" sz="2000" dirty="0"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2000" dirty="0">
                <a:latin typeface="Consolas" panose="020B0609020204030204" pitchFamily="49" charset="0"/>
              </a:rPr>
              <a:t>(System.in);</a:t>
            </a:r>
          </a:p>
          <a:p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2000" dirty="0">
                <a:latin typeface="Consolas" panose="020B0609020204030204" pitchFamily="49" charset="0"/>
              </a:rPr>
              <a:t> (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console</a:t>
            </a:r>
            <a:r>
              <a:rPr lang="en-US" sz="2000" dirty="0" err="1"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__</a:t>
            </a:r>
            <a:r>
              <a:rPr lang="en-US" sz="20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__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2000" dirty="0">
                <a:latin typeface="Consolas" panose="020B0609020204030204" pitchFamily="49" charset="0"/>
              </a:rPr>
              <a:t> =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console</a:t>
            </a:r>
            <a:r>
              <a:rPr lang="en-US" sz="2000" dirty="0" err="1"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__</a:t>
            </a:r>
            <a:r>
              <a:rPr lang="en-US" sz="20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008000"/>
                </a:solidFill>
                <a:latin typeface="Consolas" panose="020B0609020204030204" pitchFamily="49" charset="0"/>
              </a:rPr>
              <a:t>// do something with </a:t>
            </a:r>
            <a:r>
              <a:rPr lang="en-US" sz="2000" dirty="0" err="1">
                <a:solidFill>
                  <a:srgbClr val="008000"/>
                </a:solidFill>
                <a:latin typeface="Consolas" panose="020B0609020204030204" pitchFamily="49" charset="0"/>
              </a:rPr>
              <a:t>nextToken</a:t>
            </a:r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</a:rPr>
              <a:t>}</a:t>
            </a:r>
          </a:p>
          <a:p>
            <a:r>
              <a:rPr lang="en-US" sz="3600" dirty="0">
                <a:solidFill>
                  <a:schemeClr val="tx1"/>
                </a:solidFill>
              </a:rPr>
              <a:t>File Input:</a:t>
            </a:r>
          </a:p>
          <a:p>
            <a:endParaRPr lang="en-US" sz="8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File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newFile</a:t>
            </a:r>
            <a:r>
              <a:rPr lang="en-US" sz="2000" dirty="0"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File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"newFile.txt"</a:t>
            </a:r>
            <a:r>
              <a:rPr lang="en-US" sz="20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fileScan</a:t>
            </a:r>
            <a:r>
              <a:rPr lang="en-US" sz="2000" dirty="0"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newFile</a:t>
            </a:r>
            <a:r>
              <a:rPr lang="en-US" sz="20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2000" dirty="0">
                <a:latin typeface="Consolas" panose="020B0609020204030204" pitchFamily="49" charset="0"/>
              </a:rPr>
              <a:t> (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fileScan</a:t>
            </a:r>
            <a:r>
              <a:rPr lang="en-US" sz="2000" dirty="0" err="1"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__</a:t>
            </a:r>
            <a:r>
              <a:rPr lang="en-US" sz="20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__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2000" dirty="0">
                <a:latin typeface="Consolas" panose="020B0609020204030204" pitchFamily="49" charset="0"/>
              </a:rPr>
              <a:t> =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fileScan</a:t>
            </a:r>
            <a:r>
              <a:rPr lang="en-US" sz="2000" dirty="0" err="1"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__</a:t>
            </a:r>
            <a:r>
              <a:rPr lang="en-US" sz="20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008000"/>
                </a:solidFill>
                <a:latin typeface="Consolas" panose="020B0609020204030204" pitchFamily="49" charset="0"/>
              </a:rPr>
              <a:t>// do something with </a:t>
            </a:r>
            <a:r>
              <a:rPr lang="en-US" sz="2000" dirty="0" err="1">
                <a:solidFill>
                  <a:srgbClr val="008000"/>
                </a:solidFill>
                <a:latin typeface="Consolas" panose="020B0609020204030204" pitchFamily="49" charset="0"/>
              </a:rPr>
              <a:t>nextToken</a:t>
            </a:r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</a:rPr>
              <a:t>}</a:t>
            </a:r>
          </a:p>
          <a:p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D63D200-220A-4825-ABD1-A6D0D41079D5}"/>
              </a:ext>
            </a:extLst>
          </p:cNvPr>
          <p:cNvSpPr txBox="1">
            <a:spLocks/>
          </p:cNvSpPr>
          <p:nvPr/>
        </p:nvSpPr>
        <p:spPr>
          <a:xfrm>
            <a:off x="838200" y="4729194"/>
            <a:ext cx="10515600" cy="67491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4572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i="1" dirty="0"/>
              <a:t>Notice any similarities between the two?</a:t>
            </a:r>
          </a:p>
        </p:txBody>
      </p:sp>
    </p:spTree>
    <p:extLst>
      <p:ext uri="{BB962C8B-B14F-4D97-AF65-F5344CB8AC3E}">
        <p14:creationId xmlns:p14="http://schemas.microsoft.com/office/powerpoint/2010/main" val="1837806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(Last Time) </a:t>
            </a:r>
            <a:r>
              <a:rPr lang="en-US" b="1" dirty="0">
                <a:solidFill>
                  <a:schemeClr val="tx1"/>
                </a:solidFill>
              </a:rPr>
              <a:t>Typical </a:t>
            </a:r>
            <a:r>
              <a:rPr lang="en-US" b="1" u="sng" dirty="0">
                <a:solidFill>
                  <a:schemeClr val="tx1"/>
                </a:solidFill>
              </a:rPr>
              <a:t>Line</a:t>
            </a:r>
            <a:r>
              <a:rPr lang="en-US" b="1" dirty="0">
                <a:solidFill>
                  <a:schemeClr val="tx1"/>
                </a:solidFill>
              </a:rPr>
              <a:t>-Processing Patterns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DF14E1-C055-48D9-AD77-DAF2C711E5CE}"/>
              </a:ext>
            </a:extLst>
          </p:cNvPr>
          <p:cNvSpPr txBox="1"/>
          <p:nvPr/>
        </p:nvSpPr>
        <p:spPr>
          <a:xfrm>
            <a:off x="238691" y="1916731"/>
            <a:ext cx="11953309" cy="2923877"/>
          </a:xfrm>
          <a:prstGeom prst="rect">
            <a:avLst/>
          </a:prstGeom>
          <a:noFill/>
        </p:spPr>
        <p:txBody>
          <a:bodyPr wrap="square" numCol="2" spcCol="274320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Console Input:</a:t>
            </a:r>
          </a:p>
          <a:p>
            <a:endParaRPr lang="en-US" sz="8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endParaRPr lang="en-US" sz="20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console</a:t>
            </a:r>
            <a:r>
              <a:rPr lang="en-US" sz="2000" dirty="0"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2000" dirty="0">
                <a:latin typeface="Consolas" panose="020B0609020204030204" pitchFamily="49" charset="0"/>
              </a:rPr>
              <a:t>(System.in);</a:t>
            </a:r>
          </a:p>
          <a:p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2000" dirty="0">
                <a:latin typeface="Consolas" panose="020B0609020204030204" pitchFamily="49" charset="0"/>
              </a:rPr>
              <a:t> (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console</a:t>
            </a:r>
            <a:r>
              <a:rPr lang="en-US" sz="2000" dirty="0" err="1"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hasNextLine</a:t>
            </a:r>
            <a:r>
              <a:rPr lang="en-US" sz="20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line</a:t>
            </a:r>
            <a:r>
              <a:rPr lang="en-US" sz="2000" dirty="0">
                <a:latin typeface="Consolas" panose="020B0609020204030204" pitchFamily="49" charset="0"/>
              </a:rPr>
              <a:t> =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console</a:t>
            </a:r>
            <a:r>
              <a:rPr lang="en-US" sz="2000" dirty="0" err="1"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nextLine</a:t>
            </a:r>
            <a:r>
              <a:rPr lang="en-US" sz="20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008000"/>
                </a:solidFill>
                <a:latin typeface="Consolas" panose="020B0609020204030204" pitchFamily="49" charset="0"/>
              </a:rPr>
              <a:t>// do something with line</a:t>
            </a:r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</a:rPr>
              <a:t>}</a:t>
            </a:r>
          </a:p>
          <a:p>
            <a:r>
              <a:rPr lang="en-US" sz="3600" dirty="0">
                <a:solidFill>
                  <a:schemeClr val="tx1"/>
                </a:solidFill>
              </a:rPr>
              <a:t>File Input:</a:t>
            </a:r>
          </a:p>
          <a:p>
            <a:endParaRPr lang="en-US" sz="8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File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newFile</a:t>
            </a:r>
            <a:r>
              <a:rPr lang="en-US" sz="2000" dirty="0"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File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"newFile.txt"</a:t>
            </a:r>
            <a:r>
              <a:rPr lang="en-US" sz="20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fileScan</a:t>
            </a:r>
            <a:r>
              <a:rPr lang="en-US" sz="2000" dirty="0"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newFile</a:t>
            </a:r>
            <a:r>
              <a:rPr lang="en-US" sz="20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2000" dirty="0">
                <a:latin typeface="Consolas" panose="020B0609020204030204" pitchFamily="49" charset="0"/>
              </a:rPr>
              <a:t> (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fileScan</a:t>
            </a:r>
            <a:r>
              <a:rPr lang="en-US" sz="2000" dirty="0" err="1"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hasNextLine</a:t>
            </a:r>
            <a:r>
              <a:rPr lang="en-US" sz="20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line</a:t>
            </a:r>
            <a:r>
              <a:rPr lang="en-US" sz="2000" dirty="0">
                <a:latin typeface="Consolas" panose="020B0609020204030204" pitchFamily="49" charset="0"/>
              </a:rPr>
              <a:t> =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fileScan</a:t>
            </a:r>
            <a:r>
              <a:rPr lang="en-US" sz="2000" dirty="0" err="1"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nextLine</a:t>
            </a:r>
            <a:r>
              <a:rPr lang="en-US" sz="20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008000"/>
                </a:solidFill>
                <a:latin typeface="Consolas" panose="020B0609020204030204" pitchFamily="49" charset="0"/>
              </a:rPr>
              <a:t>// do something with line</a:t>
            </a:r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</a:rPr>
              <a:t>}</a:t>
            </a:r>
          </a:p>
          <a:p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D63D200-220A-4825-ABD1-A6D0D41079D5}"/>
              </a:ext>
            </a:extLst>
          </p:cNvPr>
          <p:cNvSpPr txBox="1">
            <a:spLocks/>
          </p:cNvSpPr>
          <p:nvPr/>
        </p:nvSpPr>
        <p:spPr>
          <a:xfrm>
            <a:off x="838200" y="4729194"/>
            <a:ext cx="10515600" cy="67491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4572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i="1" dirty="0"/>
              <a:t>Notice any similarities between the two?</a:t>
            </a:r>
          </a:p>
        </p:txBody>
      </p:sp>
    </p:spTree>
    <p:extLst>
      <p:ext uri="{BB962C8B-B14F-4D97-AF65-F5344CB8AC3E}">
        <p14:creationId xmlns:p14="http://schemas.microsoft.com/office/powerpoint/2010/main" val="1759471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Announcements/Reminders</a:t>
            </a:r>
          </a:p>
          <a:p>
            <a:pPr>
              <a:spcAft>
                <a:spcPts val="1200"/>
              </a:spcAft>
            </a:pPr>
            <a:r>
              <a:rPr lang="en-US" dirty="0"/>
              <a:t>Refresh Last Time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Scanners with Strings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Hybrid Approach &amp; Files</a:t>
            </a:r>
          </a:p>
          <a:p>
            <a:pPr>
              <a:spcAft>
                <a:spcPts val="1200"/>
              </a:spcAft>
            </a:pPr>
            <a:r>
              <a:rPr lang="en-US" dirty="0"/>
              <a:t>Using </a:t>
            </a:r>
            <a:r>
              <a:rPr lang="en-US" dirty="0" err="1"/>
              <a:t>Printstream</a:t>
            </a:r>
            <a:r>
              <a:rPr lang="en-US" dirty="0"/>
              <a:t> for File Output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476718" y="277776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972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Scanner</a:t>
            </a:r>
            <a:r>
              <a:rPr lang="en-US" b="1" dirty="0">
                <a:solidFill>
                  <a:schemeClr val="tx1"/>
                </a:solidFill>
              </a:rPr>
              <a:t>s with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String</a:t>
            </a:r>
            <a:r>
              <a:rPr lang="en-US" b="1" dirty="0">
                <a:solidFill>
                  <a:schemeClr val="tx1"/>
                </a:solidFill>
              </a:rPr>
              <a:t>s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</a:t>
            </a:fld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E434B1-2881-46CC-B57C-24930A14467F}"/>
              </a:ext>
            </a:extLst>
          </p:cNvPr>
          <p:cNvSpPr txBox="1"/>
          <p:nvPr/>
        </p:nvSpPr>
        <p:spPr>
          <a:xfrm>
            <a:off x="921988" y="1825998"/>
            <a:ext cx="103480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31515"/>
                </a:solidFill>
                <a:latin typeface="Consolas" panose="020B0609020204030204" pitchFamily="49" charset="0"/>
              </a:rPr>
              <a:t>"A quick,  brown fox"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endParaRPr lang="en-US" sz="32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__</a:t>
            </a:r>
            <a:r>
              <a:rPr lang="en-US" sz="32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__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__</a:t>
            </a:r>
            <a:r>
              <a:rPr lang="en-US" sz="32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008000"/>
                </a:solidFill>
                <a:latin typeface="Consolas" panose="020B0609020204030204" pitchFamily="49" charset="0"/>
              </a:rPr>
              <a:t>// do something with </a:t>
            </a:r>
            <a:r>
              <a:rPr lang="en-US" sz="3200" dirty="0" err="1">
                <a:solidFill>
                  <a:srgbClr val="008000"/>
                </a:solidFill>
                <a:latin typeface="Consolas" panose="020B0609020204030204" pitchFamily="49" charset="0"/>
              </a:rPr>
              <a:t>nextToken</a:t>
            </a:r>
            <a:endParaRPr lang="en-US" sz="3200" dirty="0">
              <a:latin typeface="Consolas" panose="020B0609020204030204" pitchFamily="49" charset="0"/>
            </a:endParaRP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37888541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l">
          <a:defRPr sz="24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16558</TotalTime>
  <Words>2088</Words>
  <Application>Microsoft Office PowerPoint</Application>
  <PresentationFormat>Widescreen</PresentationFormat>
  <Paragraphs>359</Paragraphs>
  <Slides>24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File I/O – Hybrid processing and Printing</vt:lpstr>
      <vt:lpstr>Lecture Outline</vt:lpstr>
      <vt:lpstr>Announcements</vt:lpstr>
      <vt:lpstr>Lecture Outline</vt:lpstr>
      <vt:lpstr>(Last Time) Scanner/File for input</vt:lpstr>
      <vt:lpstr>(Last Time) Typical Token-Processing Patterns</vt:lpstr>
      <vt:lpstr>(Last Time) Typical Line-Processing Patterns</vt:lpstr>
      <vt:lpstr>Lecture Outline</vt:lpstr>
      <vt:lpstr>(PCM) Scanners with Strings</vt:lpstr>
      <vt:lpstr>(PCM) Scanners with Strings</vt:lpstr>
      <vt:lpstr>(PCM) Scanners with Strings</vt:lpstr>
      <vt:lpstr>(PCM) Scanners with Strings</vt:lpstr>
      <vt:lpstr>(PCM) Scanners with Strings</vt:lpstr>
      <vt:lpstr>(PCM) Scanners with Strings</vt:lpstr>
      <vt:lpstr>Lecture Outline</vt:lpstr>
      <vt:lpstr>(PCM) Typical Hybrid Pattern</vt:lpstr>
      <vt:lpstr>(PCM) Token vs. Line vs. Hybrid?</vt:lpstr>
      <vt:lpstr>PowerPoint Presentation</vt:lpstr>
      <vt:lpstr>What would the result of running FindMaxAndMin with data2.txt as input?</vt:lpstr>
      <vt:lpstr>PowerPoint Presentation</vt:lpstr>
      <vt:lpstr>What would the result of running FindMaxAndMin with data3.txt as input?</vt:lpstr>
      <vt:lpstr>What would the result of running FindMaxAndMin with data3.txt as input?</vt:lpstr>
      <vt:lpstr>Lecture Outline</vt:lpstr>
      <vt:lpstr>(PCM) PrintStreams for output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cse-loaner</cp:lastModifiedBy>
  <cp:revision>274</cp:revision>
  <cp:lastPrinted>2022-09-27T21:33:44Z</cp:lastPrinted>
  <dcterms:created xsi:type="dcterms:W3CDTF">2020-06-13T06:27:42Z</dcterms:created>
  <dcterms:modified xsi:type="dcterms:W3CDTF">2024-01-12T18:09:53Z</dcterms:modified>
</cp:coreProperties>
</file>