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85" r:id="rId3"/>
    <p:sldId id="324" r:id="rId4"/>
    <p:sldId id="822" r:id="rId5"/>
    <p:sldId id="413" r:id="rId6"/>
    <p:sldId id="827" r:id="rId7"/>
    <p:sldId id="809" r:id="rId8"/>
    <p:sldId id="823" r:id="rId9"/>
    <p:sldId id="826" r:id="rId10"/>
    <p:sldId id="816" r:id="rId11"/>
    <p:sldId id="831" r:id="rId12"/>
    <p:sldId id="828" r:id="rId13"/>
    <p:sldId id="832" r:id="rId14"/>
    <p:sldId id="829" r:id="rId15"/>
    <p:sldId id="833" r:id="rId16"/>
    <p:sldId id="830" r:id="rId17"/>
    <p:sldId id="834" r:id="rId18"/>
    <p:sldId id="817" r:id="rId19"/>
    <p:sldId id="835" r:id="rId20"/>
    <p:sldId id="818" r:id="rId21"/>
    <p:sldId id="824" r:id="rId22"/>
    <p:sldId id="837" r:id="rId23"/>
    <p:sldId id="838" r:id="rId24"/>
    <p:sldId id="836" r:id="rId25"/>
    <p:sldId id="839" r:id="rId26"/>
    <p:sldId id="819" r:id="rId27"/>
    <p:sldId id="825" r:id="rId28"/>
    <p:sldId id="82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285"/>
            <p14:sldId id="324"/>
            <p14:sldId id="822"/>
            <p14:sldId id="413"/>
            <p14:sldId id="827"/>
            <p14:sldId id="809"/>
            <p14:sldId id="823"/>
            <p14:sldId id="826"/>
            <p14:sldId id="816"/>
            <p14:sldId id="831"/>
            <p14:sldId id="828"/>
            <p14:sldId id="832"/>
            <p14:sldId id="829"/>
            <p14:sldId id="833"/>
            <p14:sldId id="830"/>
            <p14:sldId id="834"/>
            <p14:sldId id="817"/>
            <p14:sldId id="835"/>
            <p14:sldId id="818"/>
            <p14:sldId id="824"/>
            <p14:sldId id="837"/>
            <p14:sldId id="838"/>
            <p14:sldId id="836"/>
            <p14:sldId id="839"/>
            <p14:sldId id="819"/>
            <p14:sldId id="825"/>
            <p14:sldId id="8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accent2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54A0FF"/>
    <a:srgbClr val="0FB9B1"/>
    <a:srgbClr val="FAFAFA"/>
    <a:srgbClr val="F5F5F5"/>
    <a:srgbClr val="EF5777"/>
    <a:srgbClr val="F7B7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A82013-2A0D-9247-8E38-041E389BE01C}" v="1" dt="2023-11-22T18:53:34.5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80" autoAdjust="0"/>
    <p:restoredTop sz="96327"/>
  </p:normalViewPr>
  <p:slideViewPr>
    <p:cSldViewPr snapToGrid="0" snapToObjects="1">
      <p:cViewPr varScale="1">
        <p:scale>
          <a:sx n="75" d="100"/>
          <a:sy n="75" d="100"/>
        </p:scale>
        <p:origin x="-51" y="507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B1053BC-48E9-B332-863E-201839F36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36757"/>
            <a:ext cx="12314278" cy="7067325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16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#cse122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58FB79-17F2-442E-8BC1-B6325EF7B8A9}"/>
              </a:ext>
            </a:extLst>
          </p:cNvPr>
          <p:cNvSpPr/>
          <p:nvPr userDrawn="1"/>
        </p:nvSpPr>
        <p:spPr>
          <a:xfrm>
            <a:off x="8267254" y="4819413"/>
            <a:ext cx="27574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Miya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Natsuhara</a:t>
            </a:r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and Joe </a:t>
            </a:r>
            <a:r>
              <a:rPr lang="en-US" sz="1200" b="1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Spaniac</a:t>
            </a:r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8F1233-F50D-46D7-9475-0FF9B9BB4628}"/>
              </a:ext>
            </a:extLst>
          </p:cNvPr>
          <p:cNvSpPr/>
          <p:nvPr userDrawn="1"/>
        </p:nvSpPr>
        <p:spPr>
          <a:xfrm>
            <a:off x="7199333" y="4819413"/>
            <a:ext cx="10679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Instructors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42681B8-D9AA-460B-A197-9D20C15F6998}"/>
              </a:ext>
            </a:extLst>
          </p:cNvPr>
          <p:cNvSpPr/>
          <p:nvPr userDrawn="1"/>
        </p:nvSpPr>
        <p:spPr>
          <a:xfrm>
            <a:off x="7768795" y="5075655"/>
            <a:ext cx="4796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TAs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A6C706-2341-45AC-958C-2DAF81F8024C}"/>
              </a:ext>
            </a:extLst>
          </p:cNvPr>
          <p:cNvSpPr txBox="1"/>
          <p:nvPr userDrawn="1"/>
        </p:nvSpPr>
        <p:spPr>
          <a:xfrm>
            <a:off x="8267254" y="5106162"/>
            <a:ext cx="3852682" cy="1133830"/>
          </a:xfrm>
          <a:prstGeom prst="rect">
            <a:avLst/>
          </a:prstGeom>
          <a:noFill/>
        </p:spPr>
        <p:txBody>
          <a:bodyPr wrap="square" numCol="5" rtlCol="0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Ailsa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Alexander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Ambika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Andy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Arkita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Atharva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Autumn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Ayush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en-US" sz="1000" b="0" dirty="0">
                <a:effectLst/>
              </a:rPr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Chaafen</a:t>
            </a: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Chloe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Claire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Colin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Colton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Connor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Elizabeth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Hannah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b="0" dirty="0">
                <a:effectLst/>
              </a:rPr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Helena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Jessie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Katharine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Kavya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Kyle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Logan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Marcus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Megana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Minh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Nicolas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Poojitha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Rohini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Ronald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Rucha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sz="800" b="1" i="0" u="none" strike="noStrike" dirty="0">
              <a:solidFill>
                <a:srgbClr val="535353"/>
              </a:solidFill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 err="1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Sahej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Shivani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Smriti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Steven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Vinay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800" b="1" i="0" u="none" strike="noStrike" dirty="0">
                <a:solidFill>
                  <a:srgbClr val="535353"/>
                </a:solidFill>
                <a:effectLst/>
                <a:latin typeface="Montserrat SemiBold" panose="00000700000000000000" pitchFamily="2" charset="0"/>
              </a:rPr>
              <a:t>Zane</a:t>
            </a: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0" dirty="0">
              <a:effectLst/>
              <a:latin typeface="Montserrat SemiBold" panose="00000700000000000000" pitchFamily="2" charset="0"/>
            </a:endParaRPr>
          </a:p>
          <a:p>
            <a:br>
              <a:rPr lang="en-US" sz="1000" dirty="0"/>
            </a:br>
            <a:endParaRPr lang="en-US" sz="8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BC18F9-1F78-4920-93E8-5C3A70921E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58517" y="5733602"/>
            <a:ext cx="100203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FB052E-CC6A-401B-AD13-48241862DE3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9907" y="283130"/>
            <a:ext cx="774296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8BF208-5D14-4C00-A7D9-9EE9A4F01A8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49907" y="283130"/>
            <a:ext cx="774296" cy="7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Winter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16: JUnit Testing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2r4INo1zOLu530qgrdFO60?si=32f1a45e7e6540d7&amp;pt=ada3c24cefc4f0024d10675cdfbb3ba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dstem.org/us/courses/50191/discussion/4439520" TargetMode="External"/><Relationship Id="rId2" Type="http://schemas.openxmlformats.org/officeDocument/2006/relationships/hyperlink" Target="https://edstem.org/us/courses/50191/discussion/4116253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ackaday.com/2015/10/26/killed-by-a-machine-the-therac-25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theguardian.com/business/2023/sep/18/post-office-horizon-scandal-victims-compensation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your favorite thing to cook? If you don’t cook, what’s your favorite thing to eat :P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7" name="Picture 6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90D81A0C-1639-90C1-D83F-326946B49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5689600"/>
            <a:ext cx="1056279" cy="1041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A91AC5A-4F0E-49EA-9416-CFDE717A0E14}"/>
              </a:ext>
            </a:extLst>
          </p:cNvPr>
          <p:cNvSpPr txBox="1"/>
          <p:nvPr/>
        </p:nvSpPr>
        <p:spPr>
          <a:xfrm>
            <a:off x="7630732" y="4125093"/>
            <a:ext cx="4211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Music: </a:t>
            </a: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122 24wi Lecture Tunes ❄️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Joe </a:t>
            </a:r>
            <a:r>
              <a:rPr lang="en-US" sz="1600" dirty="0" err="1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"Joe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54973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"Joe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"Joe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// TRUE!!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41455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Joe </a:t>
            </a:r>
            <a:r>
              <a:rPr lang="en-US" sz="1600" dirty="0" err="1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Joe </a:t>
            </a:r>
            <a:r>
              <a:rPr lang="en-US" sz="1600" dirty="0" err="1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		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02716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Joe </a:t>
            </a:r>
            <a:r>
              <a:rPr lang="en-US" sz="1600" dirty="0" err="1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Joe </a:t>
            </a:r>
            <a:r>
              <a:rPr lang="en-US" sz="1600" dirty="0" err="1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		// FALSE!!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97916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Joe </a:t>
            </a:r>
            <a:r>
              <a:rPr lang="en-US" sz="1600" dirty="0" err="1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Joe </a:t>
            </a:r>
            <a:r>
              <a:rPr lang="en-US" sz="1600" dirty="0" err="1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		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752287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403187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Joe </a:t>
            </a:r>
            <a:r>
              <a:rPr lang="en-US" sz="1600" dirty="0" err="1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"Joe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		// TRUE!!!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177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Joe </a:t>
            </a:r>
            <a:r>
              <a:rPr lang="en-US" sz="1600" dirty="0" err="1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Joe </a:t>
            </a:r>
            <a:r>
              <a:rPr lang="en-US" sz="1600" dirty="0" err="1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assertTrue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.size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== 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48518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DAD1-364B-4654-916E-ADFC0A62A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Testing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14BDF-7BA5-9AFF-504A-0058DF17B3AC}"/>
              </a:ext>
            </a:extLst>
          </p:cNvPr>
          <p:cNvSpPr txBox="1"/>
          <p:nvPr/>
        </p:nvSpPr>
        <p:spPr>
          <a:xfrm>
            <a:off x="838200" y="1361440"/>
            <a:ext cx="10246360" cy="45243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 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static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org.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junit.jupiter.api.Assertions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.*;</a:t>
            </a:r>
          </a:p>
          <a:p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import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java.util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*;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ArrayListTest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@Test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 void </a:t>
            </a:r>
            <a:r>
              <a:rPr lang="en-US" sz="1600" dirty="0" err="1">
                <a:solidFill>
                  <a:srgbClr val="00627A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testAddAndGet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{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&gt; </a:t>
            </a:r>
            <a:r>
              <a:rPr lang="en-US" sz="1600" dirty="0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>
                <a:solidFill>
                  <a:srgbClr val="0033B3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&lt;&gt;();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Joe </a:t>
            </a:r>
            <a:r>
              <a:rPr lang="en-US" sz="1600" dirty="0" err="1">
                <a:solidFill>
                  <a:srgbClr val="067D17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"Miya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Natsuhara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.add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"Joe </a:t>
            </a:r>
            <a:r>
              <a:rPr lang="en-US" sz="1600" dirty="0" err="1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Spaniac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     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assertEquals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067D17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"CSE 122"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.get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assertTrue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list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.size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 == </a:t>
            </a:r>
            <a:r>
              <a:rPr lang="en-US" sz="1600" dirty="0">
                <a:solidFill>
                  <a:srgbClr val="1750EB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);		// TRUE!!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b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7204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973E3-4936-A420-30C5-350C62AA6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8D45B-1499-8F0F-665F-82A05E3EF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200" dirty="0"/>
              <a:t>Write a test method for individual methods </a:t>
            </a:r>
            <a:r>
              <a:rPr lang="en-US" sz="3200" i="1" dirty="0"/>
              <a:t>and </a:t>
            </a:r>
            <a:r>
              <a:rPr lang="en-US" sz="3200" dirty="0"/>
              <a:t>test methods that combine different method calls in different combinations!</a:t>
            </a:r>
          </a:p>
          <a:p>
            <a:r>
              <a:rPr lang="en-US" sz="3200" dirty="0"/>
              <a:t>Write a test method per distinct case (i.e., empty case, one element, even, odd, some edge case, …)</a:t>
            </a:r>
            <a:endParaRPr lang="en-US" sz="2800" dirty="0"/>
          </a:p>
          <a:p>
            <a:r>
              <a:rPr lang="en-US" sz="3200" dirty="0"/>
              <a:t>Use </a:t>
            </a:r>
            <a:r>
              <a:rPr lang="en-US" sz="3200" dirty="0" err="1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assertEquals</a:t>
            </a:r>
            <a:r>
              <a:rPr lang="en-US" sz="3200" dirty="0">
                <a:latin typeface="Consolas" panose="020B060902020403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(expected, actual, message)</a:t>
            </a:r>
            <a:r>
              <a:rPr lang="en-US" sz="3200" dirty="0"/>
              <a:t> to provide a description of what case that line is testing  </a:t>
            </a:r>
          </a:p>
          <a:p>
            <a:r>
              <a:rPr lang="en-US" sz="3200" dirty="0"/>
              <a:t>Testing code is just code. Use good coding practices (e.g., helper methods to reduce redundancy) to help you write code.</a:t>
            </a:r>
          </a:p>
          <a:p>
            <a:pPr lvl="1"/>
            <a:r>
              <a:rPr lang="en-US" sz="2800" dirty="0"/>
              <a:t>It can take time, but if you do it well, developing your solution can be a breeze!</a:t>
            </a:r>
          </a:p>
        </p:txBody>
      </p:sp>
    </p:spTree>
    <p:extLst>
      <p:ext uri="{BB962C8B-B14F-4D97-AF65-F5344CB8AC3E}">
        <p14:creationId xmlns:p14="http://schemas.microsoft.com/office/powerpoint/2010/main" val="212691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3563-3ECC-C02D-36D7-38C5C302B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In-Class: Remix – Courses Taught</a:t>
            </a:r>
          </a:p>
        </p:txBody>
      </p:sp>
    </p:spTree>
    <p:extLst>
      <p:ext uri="{BB962C8B-B14F-4D97-AF65-F5344CB8AC3E}">
        <p14:creationId xmlns:p14="http://schemas.microsoft.com/office/powerpoint/2010/main" val="340099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Importance of Testing</a:t>
            </a:r>
          </a:p>
          <a:p>
            <a:pPr>
              <a:spcAft>
                <a:spcPts val="1200"/>
              </a:spcAft>
            </a:pPr>
            <a:r>
              <a:rPr lang="en-US" dirty="0"/>
              <a:t>JUnit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How Much Testing is Enough?	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Example: Brainstorm Test Cases (Card &amp; </a:t>
            </a:r>
            <a:r>
              <a:rPr lang="en-US" dirty="0" err="1"/>
              <a:t>BattleManager</a:t>
            </a:r>
            <a:r>
              <a:rPr lang="en-US" dirty="0"/>
              <a:t>)</a:t>
            </a:r>
          </a:p>
          <a:p>
            <a:pPr>
              <a:spcAft>
                <a:spcPts val="1200"/>
              </a:spcAft>
            </a:pPr>
            <a:r>
              <a:rPr lang="en-US" dirty="0"/>
              <a:t>Challenge: Floating Point Precision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52A45-2129-8938-F40C-906B50A7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Test Cases Is Enough?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34745-CCC1-C724-49DE-6815CC693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more </a:t>
            </a:r>
            <a:r>
              <a:rPr lang="en-US" i="1" dirty="0"/>
              <a:t>diverse </a:t>
            </a:r>
            <a:r>
              <a:rPr lang="en-US" dirty="0"/>
              <a:t>tests –&gt; more confidence!</a:t>
            </a:r>
          </a:p>
          <a:p>
            <a:r>
              <a:rPr lang="en-US" dirty="0"/>
              <a:t>Try to think </a:t>
            </a:r>
            <a:r>
              <a:rPr lang="en-US" dirty="0" err="1"/>
              <a:t>adversarially</a:t>
            </a:r>
            <a:r>
              <a:rPr lang="en-US" dirty="0"/>
              <a:t> and try to break your own code with tests</a:t>
            </a:r>
          </a:p>
          <a:p>
            <a:r>
              <a:rPr lang="en-US" b="1" dirty="0">
                <a:solidFill>
                  <a:srgbClr val="54A0FF"/>
                </a:solidFill>
              </a:rPr>
              <a:t>Specification Testing</a:t>
            </a:r>
            <a:r>
              <a:rPr lang="en-US" dirty="0"/>
              <a:t> (based on the spec) vs. </a:t>
            </a:r>
            <a:r>
              <a:rPr lang="en-US" b="1" dirty="0">
                <a:solidFill>
                  <a:srgbClr val="FA8231"/>
                </a:solidFill>
              </a:rPr>
              <a:t>Clear-box Testing </a:t>
            </a:r>
            <a:r>
              <a:rPr lang="en-US" dirty="0"/>
              <a:t>(based on how you know your implementation works)</a:t>
            </a:r>
          </a:p>
          <a:p>
            <a:pPr lvl="1"/>
            <a:r>
              <a:rPr lang="en-US" b="1" dirty="0">
                <a:solidFill>
                  <a:srgbClr val="54A0FF"/>
                </a:solidFill>
              </a:rPr>
              <a:t>Specification Testing </a:t>
            </a:r>
            <a:r>
              <a:rPr lang="en-US" dirty="0"/>
              <a:t>you can do </a:t>
            </a:r>
            <a:r>
              <a:rPr lang="en-US" i="1" dirty="0"/>
              <a:t>before </a:t>
            </a:r>
            <a:r>
              <a:rPr lang="en-US" dirty="0"/>
              <a:t>writing your solution! </a:t>
            </a:r>
          </a:p>
          <a:p>
            <a:pPr lvl="1"/>
            <a:r>
              <a:rPr lang="en-US" b="1" dirty="0">
                <a:solidFill>
                  <a:srgbClr val="FA8231"/>
                </a:solidFill>
              </a:rPr>
              <a:t>Clear-box Testing </a:t>
            </a:r>
            <a:r>
              <a:rPr lang="en-US" dirty="0"/>
              <a:t>you do </a:t>
            </a:r>
            <a:r>
              <a:rPr lang="en-US" i="1" dirty="0"/>
              <a:t>after</a:t>
            </a:r>
            <a:r>
              <a:rPr lang="en-US" dirty="0"/>
              <a:t> you've written your solution.</a:t>
            </a:r>
          </a:p>
          <a:p>
            <a:r>
              <a:rPr lang="en-US" dirty="0"/>
              <a:t>Test a wide variety of different cases </a:t>
            </a:r>
          </a:p>
          <a:p>
            <a:pPr lvl="1"/>
            <a:r>
              <a:rPr lang="en-US" dirty="0"/>
              <a:t>Think about </a:t>
            </a:r>
            <a:r>
              <a:rPr lang="en-US" b="1" dirty="0"/>
              <a:t>boundary or "edge" cases </a:t>
            </a:r>
            <a:r>
              <a:rPr lang="en-US" dirty="0"/>
              <a:t>in particular, </a:t>
            </a:r>
            <a:br>
              <a:rPr lang="en-US" dirty="0"/>
            </a:br>
            <a:r>
              <a:rPr lang="en-US" dirty="0"/>
              <a:t>where the behavior should change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0F31D4-FF5C-04A2-A003-8356CEC50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0" y="4000500"/>
            <a:ext cx="3911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4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Importance of Testing</a:t>
            </a:r>
          </a:p>
          <a:p>
            <a:pPr>
              <a:spcAft>
                <a:spcPts val="1200"/>
              </a:spcAft>
            </a:pPr>
            <a:r>
              <a:rPr lang="en-US" dirty="0"/>
              <a:t>JUnit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How Much Testing is Enough?	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Example: Brainstorm Test Cases (Card &amp; </a:t>
            </a:r>
            <a:r>
              <a:rPr lang="en-US" b="1" dirty="0" err="1">
                <a:solidFill>
                  <a:schemeClr val="accent5"/>
                </a:solidFill>
              </a:rPr>
              <a:t>BattleManager</a:t>
            </a:r>
            <a:r>
              <a:rPr lang="en-US" b="1" dirty="0">
                <a:solidFill>
                  <a:schemeClr val="accent5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dirty="0"/>
              <a:t>Challenge: Floating Point Precision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9488890" y="3982812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470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7ED2-8DA8-4B28-8696-DB4C604E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84817-B173-448E-8475-668B8BFAE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289664" cy="4805363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Each card has a suit (♠️♣️♦️❤️) and a value (e.g., 2, 3, 10, J, Q, K)</a:t>
            </a:r>
          </a:p>
          <a:p>
            <a:pPr lvl="1"/>
            <a:r>
              <a:rPr lang="en-US" sz="3600" dirty="0"/>
              <a:t>Note: value represented as an </a:t>
            </a:r>
            <a:r>
              <a:rPr lang="en-US" sz="3600" dirty="0">
                <a:latin typeface="Consolas" panose="020B0609020204030204" pitchFamily="49" charset="0"/>
              </a:rPr>
              <a:t>int</a:t>
            </a:r>
          </a:p>
          <a:p>
            <a:pPr marL="457200" lvl="1" indent="0">
              <a:buNone/>
            </a:pPr>
            <a:endParaRPr lang="en-US" sz="3200" dirty="0"/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For example, for the Queen of Hearts card </a:t>
            </a:r>
          </a:p>
          <a:p>
            <a:pPr lvl="2"/>
            <a:r>
              <a:rPr lang="en-US" sz="3200" dirty="0"/>
              <a:t>The suit is hearts ❤️</a:t>
            </a:r>
          </a:p>
          <a:p>
            <a:pPr lvl="2"/>
            <a:r>
              <a:rPr lang="en-US" sz="3200" dirty="0"/>
              <a:t>The value is Queen (represented as 12)</a:t>
            </a:r>
          </a:p>
        </p:txBody>
      </p:sp>
      <p:pic>
        <p:nvPicPr>
          <p:cNvPr id="1026" name="Picture 2" descr="Icon of playing cards ">
            <a:extLst>
              <a:ext uri="{FF2B5EF4-FFF2-40B4-BE49-F238E27FC236}">
                <a16:creationId xmlns:a16="http://schemas.microsoft.com/office/drawing/2014/main" id="{1D2EDA56-9A17-4C36-AD9A-A71E13F5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910" y="515607"/>
            <a:ext cx="2338892" cy="23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playing card that is the queen of hearts">
            <a:extLst>
              <a:ext uri="{FF2B5EF4-FFF2-40B4-BE49-F238E27FC236}">
                <a16:creationId xmlns:a16="http://schemas.microsoft.com/office/drawing/2014/main" id="{635F39C0-2A6B-4F46-9614-73DEB90A4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513" y="4245909"/>
            <a:ext cx="1605747" cy="248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D9FEED-C851-42E8-A64C-069375D10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15803"/>
              </p:ext>
            </p:extLst>
          </p:nvPr>
        </p:nvGraphicFramePr>
        <p:xfrm>
          <a:off x="290454" y="3043242"/>
          <a:ext cx="11209471" cy="7416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862267">
                  <a:extLst>
                    <a:ext uri="{9D8B030D-6E8A-4147-A177-3AD203B41FA5}">
                      <a16:colId xmlns:a16="http://schemas.microsoft.com/office/drawing/2014/main" val="1823812511"/>
                    </a:ext>
                  </a:extLst>
                </a:gridCol>
                <a:gridCol w="862267">
                  <a:extLst>
                    <a:ext uri="{9D8B030D-6E8A-4147-A177-3AD203B41FA5}">
                      <a16:colId xmlns:a16="http://schemas.microsoft.com/office/drawing/2014/main" val="604746635"/>
                    </a:ext>
                  </a:extLst>
                </a:gridCol>
                <a:gridCol w="862267">
                  <a:extLst>
                    <a:ext uri="{9D8B030D-6E8A-4147-A177-3AD203B41FA5}">
                      <a16:colId xmlns:a16="http://schemas.microsoft.com/office/drawing/2014/main" val="719342384"/>
                    </a:ext>
                  </a:extLst>
                </a:gridCol>
                <a:gridCol w="862267">
                  <a:extLst>
                    <a:ext uri="{9D8B030D-6E8A-4147-A177-3AD203B41FA5}">
                      <a16:colId xmlns:a16="http://schemas.microsoft.com/office/drawing/2014/main" val="1885550980"/>
                    </a:ext>
                  </a:extLst>
                </a:gridCol>
                <a:gridCol w="862267">
                  <a:extLst>
                    <a:ext uri="{9D8B030D-6E8A-4147-A177-3AD203B41FA5}">
                      <a16:colId xmlns:a16="http://schemas.microsoft.com/office/drawing/2014/main" val="1468740077"/>
                    </a:ext>
                  </a:extLst>
                </a:gridCol>
                <a:gridCol w="862267">
                  <a:extLst>
                    <a:ext uri="{9D8B030D-6E8A-4147-A177-3AD203B41FA5}">
                      <a16:colId xmlns:a16="http://schemas.microsoft.com/office/drawing/2014/main" val="1796338545"/>
                    </a:ext>
                  </a:extLst>
                </a:gridCol>
                <a:gridCol w="862267">
                  <a:extLst>
                    <a:ext uri="{9D8B030D-6E8A-4147-A177-3AD203B41FA5}">
                      <a16:colId xmlns:a16="http://schemas.microsoft.com/office/drawing/2014/main" val="4224566575"/>
                    </a:ext>
                  </a:extLst>
                </a:gridCol>
                <a:gridCol w="862267">
                  <a:extLst>
                    <a:ext uri="{9D8B030D-6E8A-4147-A177-3AD203B41FA5}">
                      <a16:colId xmlns:a16="http://schemas.microsoft.com/office/drawing/2014/main" val="1993017966"/>
                    </a:ext>
                  </a:extLst>
                </a:gridCol>
                <a:gridCol w="862267">
                  <a:extLst>
                    <a:ext uri="{9D8B030D-6E8A-4147-A177-3AD203B41FA5}">
                      <a16:colId xmlns:a16="http://schemas.microsoft.com/office/drawing/2014/main" val="3165225609"/>
                    </a:ext>
                  </a:extLst>
                </a:gridCol>
                <a:gridCol w="862267">
                  <a:extLst>
                    <a:ext uri="{9D8B030D-6E8A-4147-A177-3AD203B41FA5}">
                      <a16:colId xmlns:a16="http://schemas.microsoft.com/office/drawing/2014/main" val="4142276582"/>
                    </a:ext>
                  </a:extLst>
                </a:gridCol>
                <a:gridCol w="862267">
                  <a:extLst>
                    <a:ext uri="{9D8B030D-6E8A-4147-A177-3AD203B41FA5}">
                      <a16:colId xmlns:a16="http://schemas.microsoft.com/office/drawing/2014/main" val="2329810931"/>
                    </a:ext>
                  </a:extLst>
                </a:gridCol>
                <a:gridCol w="862267">
                  <a:extLst>
                    <a:ext uri="{9D8B030D-6E8A-4147-A177-3AD203B41FA5}">
                      <a16:colId xmlns:a16="http://schemas.microsoft.com/office/drawing/2014/main" val="244536002"/>
                    </a:ext>
                  </a:extLst>
                </a:gridCol>
                <a:gridCol w="862267">
                  <a:extLst>
                    <a:ext uri="{9D8B030D-6E8A-4147-A177-3AD203B41FA5}">
                      <a16:colId xmlns:a16="http://schemas.microsoft.com/office/drawing/2014/main" val="3878432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Queen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King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49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6897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38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7ED2-8DA8-4B28-8696-DB4C604E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Card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84817-B173-448E-8475-668B8BFAE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289664" cy="48053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Consolas" panose="020B0609020204030204" pitchFamily="49" charset="0"/>
              </a:rPr>
              <a:t>public Card(int value, String suit)</a:t>
            </a:r>
          </a:p>
          <a:p>
            <a:pPr lvl="1"/>
            <a:r>
              <a:rPr lang="en-US" sz="2800" dirty="0"/>
              <a:t>Throws an </a:t>
            </a:r>
            <a:r>
              <a:rPr lang="en-US" sz="2800" dirty="0" err="1">
                <a:latin typeface="Consolas" panose="020B0609020204030204" pitchFamily="49" charset="0"/>
              </a:rPr>
              <a:t>IllegalArgumentException</a:t>
            </a:r>
            <a:r>
              <a:rPr lang="en-US" sz="2800" dirty="0"/>
              <a:t> if </a:t>
            </a:r>
            <a:r>
              <a:rPr lang="en-US" sz="2800" dirty="0">
                <a:latin typeface="Consolas" panose="020B0609020204030204" pitchFamily="49" charset="0"/>
              </a:rPr>
              <a:t>value</a:t>
            </a:r>
            <a:r>
              <a:rPr lang="en-US" sz="2800" dirty="0"/>
              <a:t> or </a:t>
            </a:r>
            <a:r>
              <a:rPr lang="en-US" sz="2800" dirty="0">
                <a:latin typeface="Consolas" panose="020B0609020204030204" pitchFamily="49" charset="0"/>
              </a:rPr>
              <a:t>suit</a:t>
            </a:r>
            <a:r>
              <a:rPr lang="en-US" sz="2800" dirty="0"/>
              <a:t> is invalid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public String </a:t>
            </a:r>
            <a:r>
              <a:rPr lang="en-US" sz="3200" dirty="0" err="1">
                <a:latin typeface="Consolas" panose="020B0609020204030204" pitchFamily="49" charset="0"/>
              </a:rPr>
              <a:t>getSuit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public int </a:t>
            </a:r>
            <a:r>
              <a:rPr lang="en-US" sz="3200" dirty="0" err="1">
                <a:latin typeface="Consolas" panose="020B0609020204030204" pitchFamily="49" charset="0"/>
              </a:rPr>
              <a:t>getValue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public String </a:t>
            </a:r>
            <a:r>
              <a:rPr lang="en-US" sz="3200" dirty="0" err="1">
                <a:latin typeface="Consolas" panose="020B0609020204030204" pitchFamily="49" charset="0"/>
              </a:rPr>
              <a:t>toString</a:t>
            </a:r>
            <a:r>
              <a:rPr lang="en-US" sz="3200" dirty="0">
                <a:latin typeface="Consolas" panose="020B0609020204030204" pitchFamily="49" charset="0"/>
              </a:rPr>
              <a:t>()</a:t>
            </a:r>
          </a:p>
          <a:p>
            <a:r>
              <a:rPr lang="en-US" sz="3200" dirty="0">
                <a:latin typeface="Consolas" panose="020B0609020204030204" pitchFamily="49" charset="0"/>
              </a:rPr>
              <a:t>public </a:t>
            </a:r>
            <a:r>
              <a:rPr lang="en-US" sz="3200" dirty="0" err="1">
                <a:latin typeface="Consolas" panose="020B0609020204030204" pitchFamily="49" charset="0"/>
              </a:rPr>
              <a:t>boolean</a:t>
            </a:r>
            <a:r>
              <a:rPr lang="en-US" sz="3200" dirty="0">
                <a:latin typeface="Consolas" panose="020B0609020204030204" pitchFamily="49" charset="0"/>
              </a:rPr>
              <a:t> equals(Object other)</a:t>
            </a:r>
          </a:p>
        </p:txBody>
      </p:sp>
      <p:pic>
        <p:nvPicPr>
          <p:cNvPr id="1026" name="Picture 2" descr="Icon of playing cards ">
            <a:extLst>
              <a:ext uri="{FF2B5EF4-FFF2-40B4-BE49-F238E27FC236}">
                <a16:creationId xmlns:a16="http://schemas.microsoft.com/office/drawing/2014/main" id="{1D2EDA56-9A17-4C36-AD9A-A71E13F5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9910" y="515607"/>
            <a:ext cx="2338892" cy="23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68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7ED2-8DA8-4B28-8696-DB4C604E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BattleManager</a:t>
            </a:r>
            <a:r>
              <a:rPr lang="en-US" dirty="0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84817-B173-448E-8475-668B8BFAE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763000" cy="5219700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Assumes two players</a:t>
            </a:r>
          </a:p>
          <a:p>
            <a:r>
              <a:rPr lang="en-US" sz="3200" dirty="0"/>
              <a:t>Setup: 52-card deck is split between the two players evenly</a:t>
            </a:r>
          </a:p>
          <a:p>
            <a:r>
              <a:rPr lang="en-US" sz="3200" dirty="0"/>
              <a:t>Each round:</a:t>
            </a:r>
          </a:p>
          <a:p>
            <a:pPr lvl="1"/>
            <a:r>
              <a:rPr lang="en-US" sz="2800" dirty="0"/>
              <a:t>Each player flips their top card</a:t>
            </a:r>
          </a:p>
          <a:p>
            <a:pPr lvl="1"/>
            <a:r>
              <a:rPr lang="en-US" sz="2800" dirty="0"/>
              <a:t>The player with the higher </a:t>
            </a:r>
            <a:r>
              <a:rPr lang="en-US" sz="2800" i="1" dirty="0"/>
              <a:t>value</a:t>
            </a:r>
            <a:r>
              <a:rPr lang="en-US" sz="2800" dirty="0"/>
              <a:t> card takes both cards</a:t>
            </a:r>
          </a:p>
          <a:p>
            <a:pPr lvl="2"/>
            <a:r>
              <a:rPr lang="en-US" sz="2400" dirty="0"/>
              <a:t>Aces are considered "high" – they beat all other values</a:t>
            </a:r>
          </a:p>
          <a:p>
            <a:pPr lvl="1"/>
            <a:r>
              <a:rPr lang="en-US" sz="2800" dirty="0"/>
              <a:t>If the cards have the same value, "battle"</a:t>
            </a:r>
          </a:p>
          <a:p>
            <a:pPr lvl="2"/>
            <a:r>
              <a:rPr lang="en-US" sz="2400" dirty="0"/>
              <a:t>Each player places 3 cards face down, then flips a new card, and the player with the higher value card takes all cards</a:t>
            </a:r>
          </a:p>
          <a:p>
            <a:pPr lvl="3"/>
            <a:r>
              <a:rPr lang="en-US" sz="2200" dirty="0"/>
              <a:t>(If this is another battle, repeat previous process)</a:t>
            </a:r>
          </a:p>
          <a:p>
            <a:r>
              <a:rPr lang="en-US" sz="3200" dirty="0"/>
              <a:t>Goal: one player has all 52 cards </a:t>
            </a:r>
          </a:p>
        </p:txBody>
      </p:sp>
      <p:pic>
        <p:nvPicPr>
          <p:cNvPr id="1026" name="Picture 2" descr="Icon of playing cards ">
            <a:extLst>
              <a:ext uri="{FF2B5EF4-FFF2-40B4-BE49-F238E27FC236}">
                <a16:creationId xmlns:a16="http://schemas.microsoft.com/office/drawing/2014/main" id="{1D2EDA56-9A17-4C36-AD9A-A71E13F5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426" y="736141"/>
            <a:ext cx="2338892" cy="23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672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47ED2-8DA8-4B28-8696-DB4C604EF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BattleManager</a:t>
            </a:r>
            <a:r>
              <a:rPr lang="en-US" dirty="0"/>
              <a:t>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84817-B173-448E-8475-668B8BFAE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8763000" cy="5219700"/>
          </a:xfrm>
        </p:spPr>
        <p:txBody>
          <a:bodyPr>
            <a:norm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public </a:t>
            </a:r>
            <a:r>
              <a:rPr lang="en-US" dirty="0" err="1">
                <a:latin typeface="Consolas" panose="020B0609020204030204" pitchFamily="49" charset="0"/>
              </a:rPr>
              <a:t>BattleManager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latin typeface="Consolas" panose="020B0609020204030204" pitchFamily="49" charset="0"/>
              </a:rPr>
              <a:t>public </a:t>
            </a:r>
            <a:r>
              <a:rPr lang="en-US" dirty="0" err="1">
                <a:latin typeface="Consolas" panose="020B0609020204030204" pitchFamily="49" charset="0"/>
              </a:rPr>
              <a:t>BattleManager</a:t>
            </a:r>
            <a:r>
              <a:rPr lang="en-US" dirty="0">
                <a:latin typeface="Consolas" panose="020B0609020204030204" pitchFamily="49" charset="0"/>
              </a:rPr>
              <a:t>(Queue&lt;Card&gt; deck1,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               Queue&lt;Card&gt; deck2)</a:t>
            </a:r>
          </a:p>
          <a:p>
            <a:r>
              <a:rPr lang="en-US" dirty="0">
                <a:latin typeface="Consolas" panose="020B0609020204030204" pitchFamily="49" charset="0"/>
              </a:rPr>
              <a:t>public void deal()</a:t>
            </a:r>
          </a:p>
          <a:p>
            <a:r>
              <a:rPr lang="en-US" dirty="0">
                <a:latin typeface="Consolas" panose="020B0609020204030204" pitchFamily="49" charset="0"/>
              </a:rPr>
              <a:t>public </a:t>
            </a:r>
            <a:r>
              <a:rPr lang="en-US" dirty="0" err="1">
                <a:latin typeface="Consolas" panose="020B0609020204030204" pitchFamily="49" charset="0"/>
              </a:rPr>
              <a:t>boolean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gameOver</a:t>
            </a:r>
            <a:r>
              <a:rPr lang="en-US" dirty="0">
                <a:latin typeface="Consolas" panose="020B0609020204030204" pitchFamily="49" charset="0"/>
              </a:rPr>
              <a:t>()</a:t>
            </a:r>
          </a:p>
          <a:p>
            <a:r>
              <a:rPr lang="en-US" dirty="0">
                <a:latin typeface="Consolas" panose="020B0609020204030204" pitchFamily="49" charset="0"/>
              </a:rPr>
              <a:t>public int getPlayer1DeckSize()</a:t>
            </a:r>
          </a:p>
          <a:p>
            <a:r>
              <a:rPr lang="en-US" dirty="0">
                <a:latin typeface="Consolas" panose="020B0609020204030204" pitchFamily="49" charset="0"/>
              </a:rPr>
              <a:t>public int getPlayer2DeckSize()</a:t>
            </a:r>
          </a:p>
          <a:p>
            <a:r>
              <a:rPr lang="en-US" dirty="0">
                <a:latin typeface="Consolas" panose="020B0609020204030204" pitchFamily="49" charset="0"/>
              </a:rPr>
              <a:t>public void play()</a:t>
            </a:r>
          </a:p>
        </p:txBody>
      </p:sp>
      <p:pic>
        <p:nvPicPr>
          <p:cNvPr id="1026" name="Picture 2" descr="Icon of playing cards ">
            <a:extLst>
              <a:ext uri="{FF2B5EF4-FFF2-40B4-BE49-F238E27FC236}">
                <a16:creationId xmlns:a16="http://schemas.microsoft.com/office/drawing/2014/main" id="{1D2EDA56-9A17-4C36-AD9A-A71E13F51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426" y="736141"/>
            <a:ext cx="2338892" cy="233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651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76A5F0-1608-89CC-50AD-841839CAD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test cases can you test for the Card class? </a:t>
            </a:r>
            <a:br>
              <a:rPr lang="en-US" sz="3600" dirty="0"/>
            </a:br>
            <a:r>
              <a:rPr lang="en-US" sz="3600" dirty="0"/>
              <a:t>What about the </a:t>
            </a:r>
            <a:r>
              <a:rPr lang="en-US" sz="3600" dirty="0" err="1"/>
              <a:t>BattleManager</a:t>
            </a:r>
            <a:r>
              <a:rPr lang="en-US" sz="3600" dirty="0"/>
              <a:t> class?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F792186-0192-CF4F-DECD-F9C18C2CAC2E}"/>
              </a:ext>
            </a:extLst>
          </p:cNvPr>
          <p:cNvSpPr txBox="1">
            <a:spLocks/>
          </p:cNvSpPr>
          <p:nvPr/>
        </p:nvSpPr>
        <p:spPr>
          <a:xfrm>
            <a:off x="773463" y="2150701"/>
            <a:ext cx="10515600" cy="43633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A2F5355-02AC-3622-059E-00ED3F5B67A3}"/>
              </a:ext>
            </a:extLst>
          </p:cNvPr>
          <p:cNvSpPr txBox="1">
            <a:spLocks/>
          </p:cNvSpPr>
          <p:nvPr/>
        </p:nvSpPr>
        <p:spPr>
          <a:xfrm>
            <a:off x="838199" y="2471360"/>
            <a:ext cx="10515600" cy="41236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700" dirty="0"/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6"/>
                </a:solidFill>
              </a:rPr>
              <a:t>Spend 2 minutes brainstorming </a:t>
            </a:r>
            <a:r>
              <a:rPr lang="en-US" sz="3200" b="1" i="1" u="sng" dirty="0">
                <a:solidFill>
                  <a:schemeClr val="accent6"/>
                </a:solidFill>
              </a:rPr>
              <a:t>specification testing</a:t>
            </a:r>
            <a:endParaRPr lang="en-US" sz="3200" i="1" u="sng" dirty="0">
              <a:solidFill>
                <a:schemeClr val="accent6"/>
              </a:solidFill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chemeClr val="accent6"/>
                </a:solidFill>
              </a:rPr>
              <a:t>Then 2 minutes brainstorming </a:t>
            </a:r>
            <a:r>
              <a:rPr lang="en-US" sz="3200" b="1" i="1" u="sng" dirty="0">
                <a:solidFill>
                  <a:schemeClr val="accent6"/>
                </a:solidFill>
              </a:rPr>
              <a:t>clear-box testing</a:t>
            </a:r>
            <a:endParaRPr lang="en-US" sz="3200" b="1" i="1" dirty="0">
              <a:solidFill>
                <a:schemeClr val="accent6"/>
              </a:solidFill>
            </a:endParaRPr>
          </a:p>
        </p:txBody>
      </p:sp>
      <p:pic>
        <p:nvPicPr>
          <p:cNvPr id="3" name="Picture 2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1D0379D7-E1CF-37C9-1AF8-E8A77E46B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89" y="319649"/>
            <a:ext cx="725365" cy="7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44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Importance of Testing</a:t>
            </a:r>
          </a:p>
          <a:p>
            <a:pPr>
              <a:spcAft>
                <a:spcPts val="1200"/>
              </a:spcAft>
            </a:pPr>
            <a:r>
              <a:rPr lang="en-US" dirty="0"/>
              <a:t>JUnit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How Much Testing is Enough?	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Example: Brainstorm Test Cases (Card &amp; </a:t>
            </a:r>
            <a:r>
              <a:rPr lang="en-US" dirty="0" err="1"/>
              <a:t>BattleManager</a:t>
            </a:r>
            <a:r>
              <a:rPr lang="en-US" dirty="0"/>
              <a:t>)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Challenge: Floating Point Precision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6467894" y="4670635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40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9EA8E-F707-7A8E-217E-584C4FB7C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Challenge: Floating Point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B7DE72-AF1A-3E5F-45A9-3F69A006B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Another name for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double</a:t>
            </a:r>
            <a:r>
              <a:rPr lang="en-US" dirty="0"/>
              <a:t>s are floating point numbers</a:t>
            </a:r>
          </a:p>
          <a:p>
            <a:r>
              <a:rPr lang="en-US" dirty="0"/>
              <a:t>Floating point numbers are nice, but imprecise</a:t>
            </a:r>
          </a:p>
          <a:p>
            <a:pPr lvl="1"/>
            <a:r>
              <a:rPr lang="en-US" dirty="0"/>
              <a:t>Computers can only store a certain amount of precision (can’t store 0.3333333333 repeating forever)</a:t>
            </a:r>
          </a:p>
          <a:p>
            <a:pPr lvl="1"/>
            <a:r>
              <a:rPr lang="en-US" dirty="0"/>
              <a:t>Finite precision can lead to slightly incorrect calculations with floating point numbers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Take-away: Essentially can never rely on == for doubles. Instead, must define some notion of how far away they can be to be tolerated as the same</a:t>
            </a:r>
          </a:p>
          <a:p>
            <a:pPr lvl="1"/>
            <a:r>
              <a:rPr lang="en-US" dirty="0"/>
              <a:t>JUnit: </a:t>
            </a:r>
            <a:r>
              <a:rPr lang="en-US" dirty="0" err="1">
                <a:latin typeface="Consolas" panose="020B0609020204030204" pitchFamily="49" charset="0"/>
              </a:rPr>
              <a:t>assertEquals</a:t>
            </a:r>
            <a:r>
              <a:rPr lang="en-US" dirty="0">
                <a:latin typeface="Consolas" panose="020B0609020204030204" pitchFamily="49" charset="0"/>
              </a:rPr>
              <a:t>(expected, actual, delta)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C0B4A-22A0-18EB-B399-4CC6F951FF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18"/>
          <a:stretch/>
        </p:blipFill>
        <p:spPr>
          <a:xfrm>
            <a:off x="7201911" y="3325827"/>
            <a:ext cx="3652759" cy="110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3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Quiz 2 tomorrow in quiz section (Thurs, Feb 29)</a:t>
            </a:r>
          </a:p>
          <a:p>
            <a:pPr lvl="1"/>
            <a:r>
              <a:rPr lang="en-US" sz="3200" dirty="0"/>
              <a:t>Review </a:t>
            </a:r>
            <a:r>
              <a:rPr lang="en-US" sz="3200" dirty="0">
                <a:hlinkClick r:id="rId2"/>
              </a:rPr>
              <a:t>Quiz Logistics</a:t>
            </a:r>
            <a:r>
              <a:rPr lang="en-US" sz="3200" dirty="0"/>
              <a:t> for rules and policies</a:t>
            </a:r>
          </a:p>
          <a:p>
            <a:r>
              <a:rPr lang="en-US" sz="3600" dirty="0"/>
              <a:t>Programming Assignment 3 (P3) due tomorrow (Thurs, Feb 29)</a:t>
            </a:r>
          </a:p>
          <a:p>
            <a:r>
              <a:rPr lang="en-US" sz="3600" dirty="0"/>
              <a:t>Creative Project 3 (C3) will be released Friday, Mar 1</a:t>
            </a:r>
          </a:p>
          <a:p>
            <a:pPr lvl="1"/>
            <a:r>
              <a:rPr lang="en-US" sz="3200" dirty="0"/>
              <a:t>Last assignment!  </a:t>
            </a:r>
          </a:p>
          <a:p>
            <a:r>
              <a:rPr lang="en-US" sz="3600" dirty="0"/>
              <a:t>Final Exam: </a:t>
            </a:r>
            <a:r>
              <a:rPr lang="en-US" sz="3600" b="1" dirty="0">
                <a:latin typeface="Calibri" panose="020F0502020204030204" pitchFamily="34" charset="0"/>
              </a:rPr>
              <a:t>Wednes</a:t>
            </a:r>
            <a:r>
              <a:rPr lang="en-US" sz="3600" b="1" dirty="0">
                <a:effectLst/>
                <a:latin typeface="Calibri" panose="020F0502020204030204" pitchFamily="34" charset="0"/>
              </a:rPr>
              <a:t>day, March 13th 12:30 – 2:20 PM</a:t>
            </a:r>
          </a:p>
          <a:p>
            <a:pPr lvl="1"/>
            <a:r>
              <a:rPr lang="en-US" sz="2800" dirty="0">
                <a:effectLst/>
                <a:latin typeface="Calibri" panose="020F0502020204030204" pitchFamily="34" charset="0"/>
                <a:hlinkClick r:id="rId3"/>
              </a:rPr>
              <a:t>Left-handed seating request form on </a:t>
            </a:r>
            <a:r>
              <a:rPr lang="en-US" sz="2800" dirty="0" err="1">
                <a:effectLst/>
                <a:latin typeface="Calibri" panose="020F0502020204030204" pitchFamily="34" charset="0"/>
                <a:hlinkClick r:id="rId3"/>
              </a:rPr>
              <a:t>EdStem</a:t>
            </a:r>
            <a:endParaRPr lang="en-US" sz="2800" dirty="0">
              <a:effectLst/>
              <a:latin typeface="Calibri" panose="020F0502020204030204" pitchFamily="34" charset="0"/>
            </a:endParaRPr>
          </a:p>
          <a:p>
            <a:pPr lvl="1"/>
            <a:r>
              <a:rPr lang="en-US" sz="2800" dirty="0">
                <a:latin typeface="Calibri" panose="020F0502020204030204" pitchFamily="34" charset="0"/>
              </a:rPr>
              <a:t>Exam page posted with details (read through and bring questions on Friday)</a:t>
            </a:r>
            <a:endParaRPr lang="en-US" sz="2800" dirty="0">
              <a:effectLst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Importance of Testing</a:t>
            </a:r>
          </a:p>
          <a:p>
            <a:pPr>
              <a:spcAft>
                <a:spcPts val="1200"/>
              </a:spcAft>
            </a:pPr>
            <a:r>
              <a:rPr lang="en-US" dirty="0"/>
              <a:t>JUnit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How Much Testing is Enough?	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Example: Brainstorm Test Cases (Card &amp; </a:t>
            </a:r>
            <a:r>
              <a:rPr lang="en-US" dirty="0" err="1"/>
              <a:t>BattleManager</a:t>
            </a:r>
            <a:r>
              <a:rPr lang="en-US" dirty="0"/>
              <a:t>)</a:t>
            </a:r>
          </a:p>
          <a:p>
            <a:pPr>
              <a:spcAft>
                <a:spcPts val="1200"/>
              </a:spcAft>
            </a:pPr>
            <a:r>
              <a:rPr lang="en-US" dirty="0"/>
              <a:t>Challenge: Floating Point Precision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4493439" y="212973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506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320692" cy="48053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Software, written by people, controls more and more of our day-to-day lives.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Bugs (just like the ones we all write) are just as easy to write in this software.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Stakes can be quite high so bugs</a:t>
            </a:r>
            <a:br>
              <a:rPr lang="en-US" sz="3600" dirty="0"/>
            </a:br>
            <a:r>
              <a:rPr lang="en-US" sz="3600" dirty="0"/>
              <a:t>can have catastrophic effects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05BFB-26C6-70C8-39E1-D28D100372AF}"/>
              </a:ext>
            </a:extLst>
          </p:cNvPr>
          <p:cNvSpPr txBox="1"/>
          <p:nvPr/>
        </p:nvSpPr>
        <p:spPr>
          <a:xfrm>
            <a:off x="7772785" y="6176963"/>
            <a:ext cx="3946465" cy="5001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The Horizon IT System for The UK Post Office </a:t>
            </a:r>
            <a:br>
              <a:rPr lang="en-US" sz="1600" i="1" dirty="0"/>
            </a:br>
            <a:r>
              <a:rPr lang="en-US" sz="1050" i="1" dirty="0"/>
              <a:t>Source: </a:t>
            </a:r>
            <a:r>
              <a:rPr lang="en-US" sz="1050" i="1" dirty="0" err="1"/>
              <a:t>Fujitsu.com</a:t>
            </a:r>
            <a:endParaRPr lang="en-US" sz="1600" i="1" dirty="0"/>
          </a:p>
        </p:txBody>
      </p:sp>
      <p:pic>
        <p:nvPicPr>
          <p:cNvPr id="8" name="Picture 7" descr="A computer monitor and keyboard&#10;&#10;Description automatically generated">
            <a:extLst>
              <a:ext uri="{FF2B5EF4-FFF2-40B4-BE49-F238E27FC236}">
                <a16:creationId xmlns:a16="http://schemas.microsoft.com/office/drawing/2014/main" id="{7A568CDD-FFF8-806E-26F6-C395FFCDD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164" y="3220603"/>
            <a:ext cx="3991086" cy="2956360"/>
          </a:xfrm>
          <a:prstGeom prst="rect">
            <a:avLst/>
          </a:prstGeom>
        </p:spPr>
      </p:pic>
      <p:pic>
        <p:nvPicPr>
          <p:cNvPr id="6" name="Picture 5" descr="therac-machine">
            <a:extLst>
              <a:ext uri="{FF2B5EF4-FFF2-40B4-BE49-F238E27FC236}">
                <a16:creationId xmlns:a16="http://schemas.microsoft.com/office/drawing/2014/main" id="{63FEE0CE-02FF-46E7-8F71-EEFDC898B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719" y="385483"/>
            <a:ext cx="350108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E5905BFB-26C6-70C8-39E1-D28D100372AF}"/>
              </a:ext>
            </a:extLst>
          </p:cNvPr>
          <p:cNvSpPr txBox="1"/>
          <p:nvPr/>
        </p:nvSpPr>
        <p:spPr>
          <a:xfrm>
            <a:off x="10573865" y="2959944"/>
            <a:ext cx="12864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/>
              <a:t>Source: </a:t>
            </a:r>
            <a:r>
              <a:rPr lang="en-US" sz="1200" i="1" dirty="0" err="1">
                <a:hlinkClick r:id="rId4"/>
              </a:rPr>
              <a:t>Hackaday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4294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6297246" cy="4805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“</a:t>
            </a:r>
            <a:r>
              <a:rPr lang="en-US" dirty="0"/>
              <a:t>The Horizon scandal, described as ‘the most widespread miscarriage of justice in UK history’, resulted in more than 700 post office operators being </a:t>
            </a:r>
            <a:r>
              <a:rPr lang="en-US" b="1" dirty="0"/>
              <a:t>prosecuted between 1999 and 2015 for theft, fraud and false accounting because of faulty accounting software</a:t>
            </a:r>
            <a:r>
              <a:rPr lang="en-US" dirty="0"/>
              <a:t> installed in the late 1990s… Some spent time in prison, and the scandal has been </a:t>
            </a:r>
            <a:r>
              <a:rPr lang="en-US" b="1" dirty="0"/>
              <a:t>linked to four suicides</a:t>
            </a:r>
            <a:r>
              <a:rPr lang="en-US" dirty="0"/>
              <a:t>.”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Source: The Guardian</a:t>
            </a:r>
            <a:endParaRPr lang="en-US" sz="2000" dirty="0"/>
          </a:p>
        </p:txBody>
      </p:sp>
      <p:pic>
        <p:nvPicPr>
          <p:cNvPr id="5" name="Picture 4" descr="A red and white sign with a white text&#10;&#10;Description automatically generated">
            <a:extLst>
              <a:ext uri="{FF2B5EF4-FFF2-40B4-BE49-F238E27FC236}">
                <a16:creationId xmlns:a16="http://schemas.microsoft.com/office/drawing/2014/main" id="{F609A902-A910-A04A-1609-09DDE6729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3225" y="1371600"/>
            <a:ext cx="4526960" cy="495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2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C5C31B-A8A8-FE39-8AE2-02CB23FF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Bugs you’ve experienced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904E22-C47F-430A-B4FC-4F14BA55E262}"/>
              </a:ext>
            </a:extLst>
          </p:cNvPr>
          <p:cNvSpPr txBox="1">
            <a:spLocks/>
          </p:cNvSpPr>
          <p:nvPr/>
        </p:nvSpPr>
        <p:spPr>
          <a:xfrm>
            <a:off x="838198" y="2407921"/>
            <a:ext cx="10815321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Can you think of a bug(s) you’ve experienced or heard of that have had serious effects?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If you can’t, can you think of any absurd bugs you’ve seen?</a:t>
            </a:r>
          </a:p>
        </p:txBody>
      </p:sp>
      <p:pic>
        <p:nvPicPr>
          <p:cNvPr id="6" name="Picture 5" descr="A qr code with a few black squares&#10;&#10;Description automatically generated">
            <a:extLst>
              <a:ext uri="{FF2B5EF4-FFF2-40B4-BE49-F238E27FC236}">
                <a16:creationId xmlns:a16="http://schemas.microsoft.com/office/drawing/2014/main" id="{6F11DC35-6A5C-F003-A002-35F4DC328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189" y="319649"/>
            <a:ext cx="725365" cy="715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27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Importance of Testing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JUnit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How Much Testing is Enough?	</a:t>
            </a:r>
          </a:p>
          <a:p>
            <a:pPr>
              <a:spcAft>
                <a:spcPts val="1200"/>
              </a:spcAft>
            </a:pPr>
            <a:r>
              <a:rPr lang="en-US" dirty="0"/>
              <a:t>Example: Brainstorm Test Cases (Card &amp; </a:t>
            </a:r>
            <a:r>
              <a:rPr lang="en-US" dirty="0" err="1"/>
              <a:t>BattleManager</a:t>
            </a:r>
            <a:r>
              <a:rPr lang="en-US" dirty="0"/>
              <a:t>)</a:t>
            </a:r>
          </a:p>
          <a:p>
            <a:pPr>
              <a:spcAft>
                <a:spcPts val="1200"/>
              </a:spcAft>
            </a:pPr>
            <a:r>
              <a:rPr lang="en-US" dirty="0"/>
              <a:t>Challenge: Floating Point Precision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049644" y="278519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64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F4DFD-B664-4996-8DF4-10D9B3092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JUnit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A33A2-C091-4D3C-B03C-7E5454125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import</a:t>
            </a:r>
            <a:r>
              <a:rPr lang="en-US" dirty="0"/>
              <a:t> statements to give you access to JUnit method annotations and assertion methods!</a:t>
            </a:r>
          </a:p>
          <a:p>
            <a:r>
              <a:rPr lang="en-US" dirty="0"/>
              <a:t>Method Annotations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@Test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@DisplayName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dirty="0"/>
              <a:t>Assertion Methods</a:t>
            </a: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assertEquals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assertTrue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 err="1">
                <a:latin typeface="Consolas" panose="020B0609020204030204" pitchFamily="49" charset="0"/>
              </a:rPr>
              <a:t>assertFalse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05022224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6b6dd5b-f02f-441a-99a0-162ac5060bd2}" enabled="0" method="" siteId="{f6b6dd5b-f02f-441a-99a0-162ac5060bd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30876</TotalTime>
  <Words>2016</Words>
  <Application>Microsoft Office PowerPoint</Application>
  <PresentationFormat>Widescreen</PresentationFormat>
  <Paragraphs>198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JUnit Testing</vt:lpstr>
      <vt:lpstr>Lecture Outline</vt:lpstr>
      <vt:lpstr>Announcements</vt:lpstr>
      <vt:lpstr>Lecture Outline</vt:lpstr>
      <vt:lpstr>Importance of Testing</vt:lpstr>
      <vt:lpstr>Importance of Testing</vt:lpstr>
      <vt:lpstr>Bugs you’ve experienced</vt:lpstr>
      <vt:lpstr>Lecture Outline</vt:lpstr>
      <vt:lpstr>JUnit Basics</vt:lpstr>
      <vt:lpstr>JUnit Testing</vt:lpstr>
      <vt:lpstr>JUnit Testing</vt:lpstr>
      <vt:lpstr>JUnit Testing</vt:lpstr>
      <vt:lpstr>JUnit Testing</vt:lpstr>
      <vt:lpstr>JUnit Testing</vt:lpstr>
      <vt:lpstr>JUnit Testing</vt:lpstr>
      <vt:lpstr>JUnit Testing</vt:lpstr>
      <vt:lpstr>JUnit Testing</vt:lpstr>
      <vt:lpstr>JUnit Tips</vt:lpstr>
      <vt:lpstr>In-Class: Remix – Courses Taught</vt:lpstr>
      <vt:lpstr>How Many Test Cases Is Enough?</vt:lpstr>
      <vt:lpstr>Lecture Outline</vt:lpstr>
      <vt:lpstr>Card Class</vt:lpstr>
      <vt:lpstr>Card Class</vt:lpstr>
      <vt:lpstr>BattleManager Class</vt:lpstr>
      <vt:lpstr>BattleManager Class</vt:lpstr>
      <vt:lpstr>What test cases can you test for the Card class?  What about the BattleManager class? </vt:lpstr>
      <vt:lpstr>Lecture Outline</vt:lpstr>
      <vt:lpstr>Challenge: Floating Point Numbers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mnats</cp:lastModifiedBy>
  <cp:revision>421</cp:revision>
  <cp:lastPrinted>2022-09-27T21:33:44Z</cp:lastPrinted>
  <dcterms:created xsi:type="dcterms:W3CDTF">2020-06-13T06:27:42Z</dcterms:created>
  <dcterms:modified xsi:type="dcterms:W3CDTF">2024-02-28T18:04:06Z</dcterms:modified>
</cp:coreProperties>
</file>