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ExtraBold" panose="00000900000000000000" pitchFamily="2" charset="0"/>
      <p:bold r:id="rId34"/>
      <p:italic r:id="rId35"/>
      <p:boldItalic r:id="rId36"/>
    </p:embeddedFont>
    <p:embeddedFont>
      <p:font typeface="Montserrat SemiBold" panose="000007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73" d="100"/>
          <a:sy n="73" d="100"/>
        </p:scale>
        <p:origin x="603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74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4B1F2-FD3D-4BC9-90E5-90528D5B3F02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D5703-D086-4DEE-9AAF-06E694B9C5E6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FA3EE-9178-4ABD-9B03-EE95558388D8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F43CB-7879-43A5-A8A4-CC9E67B10CA8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7E6A7-E260-49E7-9516-CB0AAF1E2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94" y="5594680"/>
            <a:ext cx="1233753" cy="1233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31E95-586D-4BEF-A41D-B4E47D5E6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16E10-CCD9-4DB1-B576-0971AC206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Winter 2024 </a:t>
            </a:r>
            <a:endParaRPr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5" y="2472017"/>
            <a:ext cx="447680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plans do you have for Spring break? Going anywhere fun?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FCFFB-D2C8-4ED8-9853-69E04206945C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Let’s add two more methods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/>
              <a:t>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setCourseEvalLink(String url)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getCourseEvalLink()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link to the evaluations for a course doesn’t usually exist until the last few weeks of the quarter. What if a client calls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/>
              <a:t> before one is set up?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/>
              <a:t> to the rescue!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Review some of the data structures we’ve talked about this quarter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Understand how Java organizes them with </a:t>
            </a:r>
            <a:r>
              <a:rPr lang="en-US" sz="4400" i="1"/>
              <a:t>interfaces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Collections: What</a:t>
            </a:r>
            <a:r>
              <a:rPr lang="en-US" i="1"/>
              <a:t> classes </a:t>
            </a:r>
            <a:r>
              <a:rPr lang="en-US"/>
              <a:t>have we seen so far? 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Collections: What</a:t>
            </a:r>
            <a:r>
              <a:rPr lang="en-US" sz="3900" i="1"/>
              <a:t> interfaces </a:t>
            </a:r>
            <a:r>
              <a:rPr lang="en-US" sz="3900"/>
              <a:t>have we seen so far? 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We’re going to create our own versions of these classes so we can dig into how they all relate to each other!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BUT they’re going to be real dumb.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If you want to get a sense of how they’re </a:t>
            </a:r>
            <a:r>
              <a:rPr lang="en-US" sz="3300" i="1"/>
              <a:t>actually </a:t>
            </a:r>
            <a:r>
              <a:rPr lang="en-US" sz="3300"/>
              <a:t>implemented, go take CSE 123!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600" dirty="0"/>
              <a:t>Resubmission Cycle 5 (R5) out; due February 27</a:t>
            </a:r>
            <a:r>
              <a:rPr lang="en-US" sz="3600" baseline="30000" dirty="0"/>
              <a:t>th</a:t>
            </a:r>
            <a:r>
              <a:rPr lang="en-US" sz="3600" dirty="0"/>
              <a:t> by 11:59 PM</a:t>
            </a:r>
          </a:p>
          <a:p>
            <a:r>
              <a:rPr lang="en-US" sz="3600" dirty="0"/>
              <a:t>Programming Assignment 3 (P3) out tonight!</a:t>
            </a:r>
          </a:p>
          <a:p>
            <a:pPr lvl="1"/>
            <a:r>
              <a:rPr lang="en-US" sz="3000" dirty="0"/>
              <a:t>Due February 29</a:t>
            </a:r>
            <a:r>
              <a:rPr lang="en-US" sz="3000" baseline="30000" dirty="0"/>
              <a:t>th</a:t>
            </a:r>
            <a:r>
              <a:rPr lang="en-US" sz="3000" dirty="0"/>
              <a:t> by 11:59 PM</a:t>
            </a:r>
          </a:p>
          <a:p>
            <a:r>
              <a:rPr lang="en-US" sz="3600" dirty="0"/>
              <a:t>Quiz 2 Thursday, February 29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  <a:p>
            <a:pPr lvl="1"/>
            <a:r>
              <a:rPr lang="en-US" sz="3200" dirty="0"/>
              <a:t>Same day as P3, similar to Quiz 0 – plan accordingly!</a:t>
            </a:r>
          </a:p>
          <a:p>
            <a:r>
              <a:rPr lang="en-US" sz="3600" dirty="0"/>
              <a:t>Reminder on Final Exam: </a:t>
            </a:r>
            <a:r>
              <a:rPr lang="en-US" sz="3600" b="1" dirty="0"/>
              <a:t>Wednesday, March 13</a:t>
            </a:r>
            <a:r>
              <a:rPr lang="en-US" sz="3600" b="1" baseline="30000" dirty="0"/>
              <a:t>th</a:t>
            </a:r>
            <a:r>
              <a:rPr lang="en-US" sz="3600" b="1" dirty="0"/>
              <a:t> 12:30 – 2:20 PM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E62EB436-BF83-4190-9E57-8CFC18CF18AE}"/>
              </a:ext>
            </a:extLst>
          </p:cNvPr>
          <p:cNvSpPr txBox="1">
            <a:spLocks/>
          </p:cNvSpPr>
          <p:nvPr/>
        </p:nvSpPr>
        <p:spPr>
          <a:xfrm>
            <a:off x="6691143" y="2460633"/>
            <a:ext cx="3685655" cy="74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0" i="1" dirty="0"/>
              <a:t>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058BD-6C26-4B74-948D-B064BC1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192"/>
            <a:ext cx="10515600" cy="76263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First, a quick correction: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1C3D5D2-277C-4977-BCD1-4E9AE90EC26B}"/>
              </a:ext>
            </a:extLst>
          </p:cNvPr>
          <p:cNvSpPr txBox="1">
            <a:spLocks/>
          </p:cNvSpPr>
          <p:nvPr/>
        </p:nvSpPr>
        <p:spPr>
          <a:xfrm>
            <a:off x="1705112" y="2442194"/>
            <a:ext cx="3045995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0" i="1" dirty="0"/>
              <a:t>Square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4515243-FF35-4CAC-B806-8EA28DAE0234}"/>
              </a:ext>
            </a:extLst>
          </p:cNvPr>
          <p:cNvSpPr txBox="1">
            <a:spLocks/>
          </p:cNvSpPr>
          <p:nvPr/>
        </p:nvSpPr>
        <p:spPr>
          <a:xfrm>
            <a:off x="4794693" y="2442194"/>
            <a:ext cx="970548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0" i="1" dirty="0"/>
              <a:t>is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0F2E192-0795-4B85-ABCD-62085E0F7927}"/>
              </a:ext>
            </a:extLst>
          </p:cNvPr>
          <p:cNvSpPr txBox="1">
            <a:spLocks/>
          </p:cNvSpPr>
          <p:nvPr/>
        </p:nvSpPr>
        <p:spPr>
          <a:xfrm>
            <a:off x="5808827" y="2434678"/>
            <a:ext cx="882316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0" i="1" dirty="0"/>
              <a:t>a</a:t>
            </a:r>
          </a:p>
        </p:txBody>
      </p:sp>
      <p:pic>
        <p:nvPicPr>
          <p:cNvPr id="1026" name="Picture 2" descr="Square Logo and symbol, meaning, history, PNG, brand">
            <a:extLst>
              <a:ext uri="{FF2B5EF4-FFF2-40B4-BE49-F238E27FC236}">
                <a16:creationId xmlns:a16="http://schemas.microsoft.com/office/drawing/2014/main" id="{C0E2F2F5-9DE0-4CEC-BF36-D0E42ECD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67" y="3914231"/>
            <a:ext cx="4482266" cy="25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Mind Blown Face Emoji Design Svg, Jpg, Png, Eps - Etsy">
            <a:extLst>
              <a:ext uri="{FF2B5EF4-FFF2-40B4-BE49-F238E27FC236}">
                <a16:creationId xmlns:a16="http://schemas.microsoft.com/office/drawing/2014/main" id="{741C0612-CF4F-4C95-9BBB-6E7CFF2C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33" y="3532192"/>
            <a:ext cx="3940422" cy="31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oji yellow embarrassed face and flushed red cheeks icon. Emoji yellow  embarras #Sponsored , #Sponsored, #advertisement, #embarr… | Emoji,  Embarrassing, Red cheeks">
            <a:extLst>
              <a:ext uri="{FF2B5EF4-FFF2-40B4-BE49-F238E27FC236}">
                <a16:creationId xmlns:a16="http://schemas.microsoft.com/office/drawing/2014/main" id="{FE59C9E6-3D96-4B05-A4AA-3A15A7AB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40" y="3808890"/>
            <a:ext cx="2578201" cy="25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is a Java class that is used to handle situations where a value is </a:t>
            </a:r>
            <a:r>
              <a:rPr lang="en-US" sz="3600" i="1"/>
              <a:t>sometimes </a:t>
            </a:r>
            <a:r>
              <a:rPr lang="en-US" sz="3600"/>
              <a:t>there.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Like a collection, Optional uses &lt;&gt; to denote the type it contains..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e.g.,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The Optional class has more than just these methods, but these are what you’ll need to focus on for this class! </a:t>
            </a:r>
            <a:endParaRPr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10758700" cy="3799525"/>
        </p:xfrm>
        <a:graphic>
          <a:graphicData uri="http://schemas.openxmlformats.org/drawingml/2006/table">
            <a:tbl>
              <a:tblPr firstRow="1" bandRow="1">
                <a:noFill/>
                <a:tableStyleId>{869ADA97-A8A2-4736-977C-7C38D3967FC4}</a:tableStyleId>
              </a:tblPr>
              <a:tblGrid>
                <a:gridCol w="53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empty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 holding the object it’s given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</a:t>
                      </a:r>
                      <a:r>
                        <a:rPr lang="en-US" sz="1800" i="1"/>
                        <a:t>no</a:t>
                      </a:r>
                      <a:r>
                        <a:rPr lang="en-US" sz="1800"/>
                        <a:t>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a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the stored object from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(if one is stored; otherwise throws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/>
                        <a:t>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isEmpty()</a:t>
            </a:r>
            <a:r>
              <a:rPr lang="en-US" sz="3200"/>
              <a:t>,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isPresent()</a:t>
            </a:r>
            <a:r>
              <a:rPr lang="en-US" sz="3200"/>
              <a:t>, 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/>
              <a:t> are called like normal instance methods (on an actual instance of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/>
              <a:t>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Optional.of(…) </a:t>
            </a:r>
            <a:r>
              <a:rPr lang="en-US" sz="3200"/>
              <a:t>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Optional.empty() </a:t>
            </a:r>
            <a:r>
              <a:rPr lang="en-US" sz="3200"/>
              <a:t>are called differently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(Like the 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2800"/>
              <a:t> class methods)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Why Optional?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Using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can help programmers avoid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/>
              <a:t>s by making it explicit when a variable may or may not contain a value.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Remember – </a:t>
            </a:r>
            <a:r>
              <a:rPr lang="en-US" sz="3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/>
              <a:t> refers to the absence of an object!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There are other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methods (that you should explore in your own time if you’re interested) that can be really useful to cleanly work with data that may or may not be present.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603</Words>
  <Application>Microsoft Office PowerPoint</Application>
  <PresentationFormat>Widescreen</PresentationFormat>
  <Paragraphs>117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Montserrat ExtraBold</vt:lpstr>
      <vt:lpstr>Montserrat</vt:lpstr>
      <vt:lpstr>Montserrat SemiBold</vt:lpstr>
      <vt:lpstr>Arial</vt:lpstr>
      <vt:lpstr>NTR</vt:lpstr>
      <vt:lpstr>Consolas</vt:lpstr>
      <vt:lpstr>Calibri</vt:lpstr>
      <vt:lpstr>CSE 373 Summer 2020</vt:lpstr>
      <vt:lpstr>Collections</vt:lpstr>
      <vt:lpstr>Lecture Outline</vt:lpstr>
      <vt:lpstr>Announcements</vt:lpstr>
      <vt:lpstr>Lecture Outline</vt:lpstr>
      <vt:lpstr>First, a quick correction:</vt:lpstr>
      <vt:lpstr>Optional</vt:lpstr>
      <vt:lpstr>Optional Methods</vt:lpstr>
      <vt:lpstr>Optional Methods</vt:lpstr>
      <vt:lpstr>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creator>cse-loaner</dc:creator>
  <cp:lastModifiedBy>cse-loaner</cp:lastModifiedBy>
  <cp:revision>6</cp:revision>
  <dcterms:modified xsi:type="dcterms:W3CDTF">2024-02-23T02:56:19Z</dcterms:modified>
</cp:coreProperties>
</file>