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5" r:id="rId3"/>
    <p:sldId id="324" r:id="rId4"/>
    <p:sldId id="415" r:id="rId5"/>
    <p:sldId id="413" r:id="rId6"/>
    <p:sldId id="414" r:id="rId7"/>
    <p:sldId id="416" r:id="rId8"/>
    <p:sldId id="392" r:id="rId9"/>
    <p:sldId id="417" r:id="rId10"/>
    <p:sldId id="394" r:id="rId11"/>
    <p:sldId id="421" r:id="rId12"/>
    <p:sldId id="418" r:id="rId13"/>
    <p:sldId id="420" r:id="rId14"/>
    <p:sldId id="422" r:id="rId15"/>
    <p:sldId id="424" r:id="rId16"/>
    <p:sldId id="423" r:id="rId17"/>
    <p:sldId id="425" r:id="rId18"/>
    <p:sldId id="419" r:id="rId19"/>
    <p:sldId id="789" r:id="rId20"/>
    <p:sldId id="790" r:id="rId21"/>
    <p:sldId id="7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415"/>
            <p14:sldId id="413"/>
            <p14:sldId id="414"/>
            <p14:sldId id="416"/>
            <p14:sldId id="392"/>
            <p14:sldId id="417"/>
            <p14:sldId id="394"/>
            <p14:sldId id="421"/>
            <p14:sldId id="418"/>
            <p14:sldId id="420"/>
            <p14:sldId id="422"/>
            <p14:sldId id="424"/>
            <p14:sldId id="423"/>
            <p14:sldId id="425"/>
            <p14:sldId id="419"/>
            <p14:sldId id="789"/>
            <p14:sldId id="790"/>
            <p14:sldId id="7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6FF"/>
    <a:srgbClr val="EF5777"/>
    <a:srgbClr val="0FB9B1"/>
    <a:srgbClr val="54A0FF"/>
    <a:srgbClr val="FAFAFA"/>
    <a:srgbClr val="F5F5F5"/>
    <a:srgbClr val="F7B731"/>
    <a:srgbClr val="FA82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03" autoAdjust="0"/>
    <p:restoredTop sz="91361"/>
  </p:normalViewPr>
  <p:slideViewPr>
    <p:cSldViewPr snapToGrid="0" snapToObjects="1">
      <p:cViewPr varScale="1">
        <p:scale>
          <a:sx n="82" d="100"/>
          <a:sy n="82" d="100"/>
        </p:scale>
        <p:origin x="78" y="360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045834-C369-4060-BED4-935D0A0BEBE1}"/>
              </a:ext>
            </a:extLst>
          </p:cNvPr>
          <p:cNvSpPr/>
          <p:nvPr userDrawn="1"/>
        </p:nvSpPr>
        <p:spPr>
          <a:xfrm>
            <a:off x="8267254" y="4819413"/>
            <a:ext cx="2757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Miya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Natsuhara</a:t>
            </a: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and Joe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Spaniac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2928B-861C-4BEE-BE0E-F65BB7F30623}"/>
              </a:ext>
            </a:extLst>
          </p:cNvPr>
          <p:cNvSpPr/>
          <p:nvPr userDrawn="1"/>
        </p:nvSpPr>
        <p:spPr>
          <a:xfrm>
            <a:off x="7199333" y="4819413"/>
            <a:ext cx="1067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830E88-103F-4F43-9DA5-5D70B1503EA8}"/>
              </a:ext>
            </a:extLst>
          </p:cNvPr>
          <p:cNvSpPr/>
          <p:nvPr userDrawn="1"/>
        </p:nvSpPr>
        <p:spPr>
          <a:xfrm>
            <a:off x="776879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B80738-BD56-42D9-915F-568243EDF231}"/>
              </a:ext>
            </a:extLst>
          </p:cNvPr>
          <p:cNvSpPr txBox="1"/>
          <p:nvPr userDrawn="1"/>
        </p:nvSpPr>
        <p:spPr>
          <a:xfrm>
            <a:off x="8267254" y="5106162"/>
            <a:ext cx="3852682" cy="1133830"/>
          </a:xfrm>
          <a:prstGeom prst="rect">
            <a:avLst/>
          </a:prstGeom>
          <a:noFill/>
        </p:spPr>
        <p:txBody>
          <a:bodyPr wrap="square" numCol="5"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Ailsa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Alexander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Ambika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Andy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Arkita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Atharva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Autumn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Ayush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000" b="0" dirty="0">
                <a:effectLst/>
              </a:rPr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Chaafen</a:t>
            </a: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Chloe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Claire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Colin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Colton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Connor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Elizabeth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Hannah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b="0" dirty="0">
                <a:effectLst/>
              </a:rPr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Helena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Jessie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Katharine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Kavya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Kyle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Logan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Marcus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Megana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Minh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Nicolas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Poojitha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Rohini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Ronald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Rucha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Sahej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Shivani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Smriti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Steven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Vinay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Zane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23CD4F-1626-4C88-BF6D-1A394011C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59458" y="5703304"/>
            <a:ext cx="1000147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B31627-DCAC-44D9-A954-0773A9178D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2116" y="283130"/>
            <a:ext cx="772841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C00A6A-8096-4067-A048-E9F2B9EED2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2116" y="283130"/>
            <a:ext cx="772841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8494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74954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13: OOP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r4INo1zOLu530qgrdFO60?si=32f1a45e7e6540d7&amp;pt=ada3c24cefc4f0024d10675cdfbb3ba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Advanced OOP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258050" y="1818150"/>
            <a:ext cx="47453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 you're most excited for in Spring quarter? Most nervous for?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5" name="Picture 4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0DC2BE4D-DA8E-F828-1B3E-5526C29DC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663" y="5685470"/>
            <a:ext cx="1037683" cy="1040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DB3617-F1C5-4351-937A-7C9A0629B804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122 24wi Lecture Tunes ❄️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Point’s equals()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95E26"/>
                </a:solidFill>
                <a:latin typeface="Consolas" panose="020B0609020204030204" pitchFamily="49" charset="0"/>
              </a:rPr>
              <a:t>equals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o)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o)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(o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instanceof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Point)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(Point) o;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&amp;&amp;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Picture 4" descr="Slack message from Hunter saying &quot;I also think it would be good to highlight the fact that every Java programmer and their mother just copies (or has memorized) that equals method template and the &quot;real work&quot; is filling in the middle case&quot;">
            <a:extLst>
              <a:ext uri="{FF2B5EF4-FFF2-40B4-BE49-F238E27FC236}">
                <a16:creationId xmlns:a16="http://schemas.microsoft.com/office/drawing/2014/main" id="{C2C95D9E-DDFE-4842-8DE3-EA62E01D5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0" y="1410412"/>
            <a:ext cx="9984543" cy="44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there…</a:t>
            </a:r>
          </a:p>
        </p:txBody>
      </p:sp>
      <p:sp>
        <p:nvSpPr>
          <p:cNvPr id="6" name="Bevel 5">
            <a:extLst>
              <a:ext uri="{FF2B5EF4-FFF2-40B4-BE49-F238E27FC236}">
                <a16:creationId xmlns:a16="http://schemas.microsoft.com/office/drawing/2014/main" id="{E98FA9C9-FBF6-4EEE-BEF9-9C1FB1322C5E}"/>
              </a:ext>
            </a:extLst>
          </p:cNvPr>
          <p:cNvSpPr/>
          <p:nvPr/>
        </p:nvSpPr>
        <p:spPr>
          <a:xfrm>
            <a:off x="1499507" y="1219200"/>
            <a:ext cx="9192986" cy="4947557"/>
          </a:xfrm>
          <a:prstGeom prst="bevel">
            <a:avLst/>
          </a:prstGeom>
          <a:solidFill>
            <a:srgbClr val="EBD6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This is actually </a:t>
            </a:r>
            <a:r>
              <a:rPr lang="en-US" sz="3200" b="1" dirty="0">
                <a:solidFill>
                  <a:schemeClr val="tx1"/>
                </a:solidFill>
              </a:rPr>
              <a:t>still an imperfect implementation</a:t>
            </a:r>
            <a:r>
              <a:rPr lang="en-US" sz="3200" dirty="0">
                <a:solidFill>
                  <a:schemeClr val="tx1"/>
                </a:solidFill>
              </a:rPr>
              <a:t> because we would also need to write a </a:t>
            </a:r>
            <a:r>
              <a:rPr lang="en-US" sz="3200" dirty="0" err="1">
                <a:solidFill>
                  <a:schemeClr val="tx1"/>
                </a:solidFill>
                <a:latin typeface="Consolas" panose="020B0609020204030204" pitchFamily="49" charset="0"/>
              </a:rPr>
              <a:t>hashCode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r>
              <a:rPr lang="en-US" sz="3200" dirty="0">
                <a:solidFill>
                  <a:schemeClr val="tx1"/>
                </a:solidFill>
              </a:rPr>
              <a:t> method for our object to work with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HashSet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HashMap</a:t>
            </a:r>
            <a:r>
              <a:rPr lang="en-US" sz="3200" dirty="0">
                <a:solidFill>
                  <a:schemeClr val="tx1"/>
                </a:solidFill>
              </a:rPr>
              <a:t>, etc. but more to come on that in CSE 331 and beyond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44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37141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41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Write a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class that you can construct by saying: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onsolas" panose="020B0609020204030204" pitchFamily="49" charset="0"/>
              </a:rPr>
              <a:t>      new Student(1234567, "Miya")</a:t>
            </a:r>
            <a:r>
              <a:rPr lang="en-US" sz="36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where the first parameter is their student number and the second parameter is their name. Your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class should also implement the following methods: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/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getName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the student's name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getStudentNumber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the student's number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setName</a:t>
            </a:r>
            <a:r>
              <a:rPr lang="en-US" sz="3600" dirty="0">
                <a:latin typeface="Consolas" panose="020B0609020204030204" pitchFamily="49" charset="0"/>
              </a:rPr>
              <a:t>(String </a:t>
            </a:r>
            <a:r>
              <a:rPr lang="en-US" sz="3600" dirty="0" err="1">
                <a:latin typeface="Consolas" panose="020B0609020204030204" pitchFamily="49" charset="0"/>
              </a:rPr>
              <a:t>newName</a:t>
            </a:r>
            <a:r>
              <a:rPr lang="en-US" sz="3600" dirty="0">
                <a:latin typeface="Consolas" panose="020B0609020204030204" pitchFamily="49" charset="0"/>
              </a:rPr>
              <a:t>) </a:t>
            </a:r>
            <a:r>
              <a:rPr lang="en-US" sz="3600" dirty="0"/>
              <a:t>sets the student’s name to the given </a:t>
            </a:r>
            <a:r>
              <a:rPr lang="en-US" sz="3600" dirty="0">
                <a:latin typeface="Consolas" panose="020B0609020204030204" pitchFamily="49" charset="0"/>
              </a:rPr>
              <a:t>newname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toString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a </a:t>
            </a:r>
            <a:r>
              <a:rPr lang="en-US" sz="3600" dirty="0">
                <a:latin typeface="Consolas" panose="020B0609020204030204" pitchFamily="49" charset="0"/>
              </a:rPr>
              <a:t>String</a:t>
            </a:r>
            <a:r>
              <a:rPr lang="en-US" sz="3600" dirty="0"/>
              <a:t> representation of the student formatted as </a:t>
            </a:r>
            <a:r>
              <a:rPr lang="en-US" sz="3600" dirty="0">
                <a:latin typeface="Consolas" panose="020B0609020204030204" pitchFamily="49" charset="0"/>
              </a:rPr>
              <a:t>"name (</a:t>
            </a:r>
            <a:r>
              <a:rPr lang="en-US" sz="3600" dirty="0" err="1">
                <a:latin typeface="Consolas" panose="020B0609020204030204" pitchFamily="49" charset="0"/>
              </a:rPr>
              <a:t>studentNumber</a:t>
            </a:r>
            <a:r>
              <a:rPr lang="en-US" sz="3600" dirty="0">
                <a:latin typeface="Consolas" panose="020B0609020204030204" pitchFamily="49" charset="0"/>
              </a:rPr>
              <a:t>)"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Consolas" panose="020B0609020204030204" pitchFamily="49" charset="0"/>
              </a:rPr>
              <a:t>equals(Object other)</a:t>
            </a:r>
            <a:r>
              <a:rPr lang="en-US" sz="3600" dirty="0"/>
              <a:t> that returns </a:t>
            </a:r>
            <a:r>
              <a:rPr lang="en-US" sz="3600" dirty="0">
                <a:latin typeface="Consolas" panose="020B0609020204030204" pitchFamily="49" charset="0"/>
              </a:rPr>
              <a:t>true</a:t>
            </a:r>
            <a:r>
              <a:rPr lang="en-US" sz="3600" dirty="0"/>
              <a:t> if the given parameter is considered equal to this object</a:t>
            </a:r>
          </a:p>
        </p:txBody>
      </p:sp>
    </p:spTree>
    <p:extLst>
      <p:ext uri="{BB962C8B-B14F-4D97-AF65-F5344CB8AC3E}">
        <p14:creationId xmlns:p14="http://schemas.microsoft.com/office/powerpoint/2010/main" val="56093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15989"/>
            <a:ext cx="11217677" cy="51623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What if we added a field to the Student class: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onsolas" panose="020B0609020204030204" pitchFamily="49" charset="0"/>
              </a:rPr>
              <a:t>   </a:t>
            </a:r>
            <a:r>
              <a:rPr lang="en-US" sz="3200" dirty="0">
                <a:latin typeface="Consolas" panose="020B0609020204030204" pitchFamily="49" charset="0"/>
              </a:rPr>
              <a:t>private </a:t>
            </a:r>
            <a:r>
              <a:rPr lang="en-US" sz="3200" dirty="0" err="1">
                <a:latin typeface="Consolas" panose="020B0609020204030204" pitchFamily="49" charset="0"/>
              </a:rPr>
              <a:t>boolean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isMale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Yikes—You are the </a:t>
            </a:r>
            <a:r>
              <a:rPr lang="en-US" sz="3600" i="1" dirty="0"/>
              <a:t>designer</a:t>
            </a:r>
            <a:r>
              <a:rPr lang="en-US" sz="3600" dirty="0"/>
              <a:t> now. Think carefully about what assumptions you are making! 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500" dirty="0"/>
              <a:t>Also…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500" dirty="0"/>
              <a:t>Why </a:t>
            </a:r>
            <a:r>
              <a:rPr lang="en-US" sz="3500" u="sng" dirty="0"/>
              <a:t>shouldn’t</a:t>
            </a:r>
            <a:r>
              <a:rPr lang="en-US" sz="3500" dirty="0"/>
              <a:t> we include a </a:t>
            </a:r>
            <a:r>
              <a:rPr lang="en-US" sz="3500" dirty="0" err="1">
                <a:latin typeface="Consolas" panose="020B0609020204030204" pitchFamily="49" charset="0"/>
              </a:rPr>
              <a:t>setStudentNumber</a:t>
            </a:r>
            <a:r>
              <a:rPr lang="en-US" sz="3500" dirty="0"/>
              <a:t> method? </a:t>
            </a:r>
          </a:p>
        </p:txBody>
      </p:sp>
    </p:spTree>
    <p:extLst>
      <p:ext uri="{BB962C8B-B14F-4D97-AF65-F5344CB8AC3E}">
        <p14:creationId xmlns:p14="http://schemas.microsoft.com/office/powerpoint/2010/main" val="10998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0881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Write a Course class that represents a course at UW. Implement the following methods and constructors: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u="sng" dirty="0"/>
              <a:t>Constructors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Write a constructor so that you can construct a Course by saying </a:t>
            </a:r>
            <a:r>
              <a:rPr lang="en-US" sz="3600" dirty="0">
                <a:latin typeface="Consolas" panose="020B0609020204030204" pitchFamily="49" charset="0"/>
              </a:rPr>
              <a:t>new Course(23213, "CSE 122", 4)</a:t>
            </a:r>
            <a:r>
              <a:rPr lang="en-US" sz="3600" dirty="0"/>
              <a:t> where the first parameter is the course's SLN, the second parameter is the code for the course, and the third parameter is the number of credits. 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Write another constructor so that you can construct a Course by saying </a:t>
            </a:r>
            <a:r>
              <a:rPr lang="en-US" sz="3600" dirty="0">
                <a:latin typeface="Consolas" panose="020B0609020204030204" pitchFamily="49" charset="0"/>
              </a:rPr>
              <a:t>new Course(23239, "CSE 122", 4, enrollment)</a:t>
            </a:r>
            <a:r>
              <a:rPr lang="en-US" sz="3600" dirty="0"/>
              <a:t> where the first parameter is the course's SLN, the second parameter is the code for the course, the third parameter is the number of credits, and the fourth parameter is a </a:t>
            </a:r>
            <a:r>
              <a:rPr lang="en-US" sz="3600" dirty="0">
                <a:latin typeface="Consolas" panose="020B0609020204030204" pitchFamily="49" charset="0"/>
              </a:rPr>
              <a:t>Student[] </a:t>
            </a:r>
            <a:r>
              <a:rPr lang="en-US" sz="3600" dirty="0"/>
              <a:t>containing a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for each student enrolled in the course. </a:t>
            </a:r>
          </a:p>
        </p:txBody>
      </p:sp>
    </p:spTree>
    <p:extLst>
      <p:ext uri="{BB962C8B-B14F-4D97-AF65-F5344CB8AC3E}">
        <p14:creationId xmlns:p14="http://schemas.microsoft.com/office/powerpoint/2010/main" val="376871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u="sng" dirty="0"/>
              <a:t>Instance Methods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updateRoster</a:t>
            </a:r>
            <a:r>
              <a:rPr lang="en-US" sz="2000" dirty="0">
                <a:latin typeface="Consolas" panose="020B0609020204030204" pitchFamily="49" charset="0"/>
              </a:rPr>
              <a:t>(Student[] students) </a:t>
            </a:r>
            <a:r>
              <a:rPr lang="en-US" sz="2000" dirty="0"/>
              <a:t>replaces the current roster with the content of the given students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addStudent</a:t>
            </a:r>
            <a:r>
              <a:rPr lang="en-US" sz="2000" dirty="0">
                <a:latin typeface="Consolas" panose="020B0609020204030204" pitchFamily="49" charset="0"/>
              </a:rPr>
              <a:t>(Student s) </a:t>
            </a:r>
            <a:r>
              <a:rPr lang="en-US" sz="2000" dirty="0"/>
              <a:t>adds the given student to the roster if they are not already on it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dropStudent</a:t>
            </a:r>
            <a:r>
              <a:rPr lang="en-US" sz="2000" dirty="0">
                <a:latin typeface="Consolas" panose="020B0609020204030204" pitchFamily="49" charset="0"/>
              </a:rPr>
              <a:t>(Student s) </a:t>
            </a:r>
            <a:r>
              <a:rPr lang="en-US" sz="2000" dirty="0"/>
              <a:t>removes the given student from the roster if they are on it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checkStudentEnrolled</a:t>
            </a:r>
            <a:r>
              <a:rPr lang="en-US" sz="2000" dirty="0">
                <a:latin typeface="Consolas" panose="020B0609020204030204" pitchFamily="49" charset="0"/>
              </a:rPr>
              <a:t>(Student s) </a:t>
            </a:r>
            <a:r>
              <a:rPr lang="en-US" sz="2000" dirty="0"/>
              <a:t>returns true if the given student is on the current roster, and false otherwise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getSLN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the course's SLN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getCourseCode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the course's code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getCredits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the number of credits for the course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getRoster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a reference to the course's roster </a:t>
            </a:r>
          </a:p>
        </p:txBody>
      </p:sp>
    </p:spTree>
    <p:extLst>
      <p:ext uri="{BB962C8B-B14F-4D97-AF65-F5344CB8AC3E}">
        <p14:creationId xmlns:p14="http://schemas.microsoft.com/office/powerpoint/2010/main" val="4158265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u="sng" dirty="0"/>
              <a:t>Instance Methods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updateRoster</a:t>
            </a:r>
            <a:r>
              <a:rPr lang="en-US" sz="2400" dirty="0">
                <a:latin typeface="Consolas" panose="020B0609020204030204" pitchFamily="49" charset="0"/>
              </a:rPr>
              <a:t>(Student[] students) </a:t>
            </a:r>
            <a:r>
              <a:rPr lang="en-US" sz="2400" dirty="0"/>
              <a:t>replaces the current roster with the content of the given students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addStudent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adds the given student to the roster if they are not already on it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dropStudent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removes the given student from the roster if they are on it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checkStudentEnrolled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returns true if the given student is on the current roster, and false otherwise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6236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890928" y="412054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71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3B3-CF62-7144-B9DE-DD22CD8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982-7D08-6D40-90F5-23778E1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3841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Learn more about programming techniques</a:t>
            </a:r>
          </a:p>
          <a:p>
            <a:pPr lvl="1"/>
            <a:r>
              <a:rPr lang="en-US" dirty="0"/>
              <a:t>Recursion! </a:t>
            </a:r>
          </a:p>
          <a:p>
            <a:r>
              <a:rPr lang="en-US" dirty="0"/>
              <a:t>Learn about even more fundamental data structures! </a:t>
            </a:r>
          </a:p>
          <a:p>
            <a:pPr lvl="1"/>
            <a:r>
              <a:rPr lang="en-US" dirty="0"/>
              <a:t>And implement </a:t>
            </a:r>
            <a:r>
              <a:rPr lang="en-US" u="sng" dirty="0"/>
              <a:t>your own </a:t>
            </a:r>
            <a:r>
              <a:rPr lang="en-US" dirty="0"/>
              <a:t>data structures</a:t>
            </a:r>
          </a:p>
          <a:p>
            <a:r>
              <a:rPr lang="en-US" dirty="0"/>
              <a:t>Gain a stronger understanding of efficiency</a:t>
            </a:r>
          </a:p>
          <a:p>
            <a:r>
              <a:rPr lang="en-US" dirty="0"/>
              <a:t>Pursue a software-intensive major and/or career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BACC4-69FC-AE47-9EAA-28FFA94E634B}"/>
              </a:ext>
            </a:extLst>
          </p:cNvPr>
          <p:cNvSpPr txBox="1">
            <a:spLocks/>
          </p:cNvSpPr>
          <p:nvPr/>
        </p:nvSpPr>
        <p:spPr>
          <a:xfrm>
            <a:off x="838200" y="375572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Consider taking…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78782-0517-7640-9656-2B2BCBF807B7}"/>
              </a:ext>
            </a:extLst>
          </p:cNvPr>
          <p:cNvSpPr txBox="1">
            <a:spLocks/>
          </p:cNvSpPr>
          <p:nvPr/>
        </p:nvSpPr>
        <p:spPr>
          <a:xfrm>
            <a:off x="836112" y="5853194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123 offered 24sp (Brunelle)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A6814-191E-E145-9436-1CED7D8FEC63}"/>
              </a:ext>
            </a:extLst>
          </p:cNvPr>
          <p:cNvSpPr txBox="1"/>
          <p:nvPr/>
        </p:nvSpPr>
        <p:spPr>
          <a:xfrm>
            <a:off x="1285408" y="4793638"/>
            <a:ext cx="9658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163 and courses in the Data Science Minor &amp; Option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867A6B-2B08-B94B-A53A-D1E529508077}"/>
              </a:ext>
            </a:extLst>
          </p:cNvPr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49289C-27EC-6B49-81ED-0BD06D9A3AB3}"/>
              </a:ext>
            </a:extLst>
          </p:cNvPr>
          <p:cNvSpPr txBox="1"/>
          <p:nvPr/>
        </p:nvSpPr>
        <p:spPr>
          <a:xfrm>
            <a:off x="1428695" y="4776659"/>
            <a:ext cx="1515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123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7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3B3-CF62-7144-B9DE-DD22CD8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982-7D08-6D40-90F5-23778E1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3841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 something with data science</a:t>
            </a:r>
          </a:p>
          <a:p>
            <a:pPr lvl="1"/>
            <a:r>
              <a:rPr lang="en-US" dirty="0"/>
              <a:t>The world is run on decisions made from data. Data science requires processing large amounts of data collected to help people make decisions.</a:t>
            </a:r>
          </a:p>
          <a:p>
            <a:r>
              <a:rPr lang="en-US" dirty="0"/>
              <a:t>Learn the programming concepts, libraries, and tools that make up the modern data science ecosystem.</a:t>
            </a:r>
          </a:p>
          <a:p>
            <a:pPr lvl="1"/>
            <a:r>
              <a:rPr lang="en-US" dirty="0"/>
              <a:t>Data programming = The programming that supports data science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BACC4-69FC-AE47-9EAA-28FFA94E634B}"/>
              </a:ext>
            </a:extLst>
          </p:cNvPr>
          <p:cNvSpPr txBox="1">
            <a:spLocks/>
          </p:cNvSpPr>
          <p:nvPr/>
        </p:nvSpPr>
        <p:spPr>
          <a:xfrm>
            <a:off x="838200" y="375572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Consider taking…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78782-0517-7640-9656-2B2BCBF807B7}"/>
              </a:ext>
            </a:extLst>
          </p:cNvPr>
          <p:cNvSpPr txBox="1">
            <a:spLocks/>
          </p:cNvSpPr>
          <p:nvPr/>
        </p:nvSpPr>
        <p:spPr>
          <a:xfrm>
            <a:off x="836112" y="5853194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163 offered 24sp (Lin)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A6814-191E-E145-9436-1CED7D8FEC63}"/>
              </a:ext>
            </a:extLst>
          </p:cNvPr>
          <p:cNvSpPr txBox="1"/>
          <p:nvPr/>
        </p:nvSpPr>
        <p:spPr>
          <a:xfrm>
            <a:off x="1285408" y="4793638"/>
            <a:ext cx="9658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163 and courses in the Data Science Minor &amp; Option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867A6B-2B08-B94B-A53A-D1E529508077}"/>
              </a:ext>
            </a:extLst>
          </p:cNvPr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49289C-27EC-6B49-81ED-0BD06D9A3AB3}"/>
              </a:ext>
            </a:extLst>
          </p:cNvPr>
          <p:cNvSpPr txBox="1"/>
          <p:nvPr/>
        </p:nvSpPr>
        <p:spPr>
          <a:xfrm>
            <a:off x="1428695" y="4776659"/>
            <a:ext cx="9354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163 </a:t>
            </a:r>
            <a:r>
              <a:rPr lang="en-US" sz="2700" b="1" dirty="0">
                <a:solidFill>
                  <a:schemeClr val="bg1"/>
                </a:solidFill>
              </a:rPr>
              <a:t>and other courses in the Data Science Minor &amp; Option</a:t>
            </a:r>
          </a:p>
        </p:txBody>
      </p:sp>
    </p:spTree>
    <p:extLst>
      <p:ext uri="{BB962C8B-B14F-4D97-AF65-F5344CB8AC3E}">
        <p14:creationId xmlns:p14="http://schemas.microsoft.com/office/powerpoint/2010/main" val="35493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3B3-CF62-7144-B9DE-DD22CD8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982-7D08-6D40-90F5-23778E1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384119"/>
          </a:xfrm>
        </p:spPr>
        <p:txBody>
          <a:bodyPr>
            <a:normAutofit/>
          </a:bodyPr>
          <a:lstStyle/>
          <a:p>
            <a:r>
              <a:rPr lang="en-US" dirty="0"/>
              <a:t>Build a website or web app</a:t>
            </a:r>
          </a:p>
          <a:p>
            <a:pPr lvl="1"/>
            <a:r>
              <a:rPr lang="en-US" dirty="0"/>
              <a:t>Either the frontend (what visitors see in their browser) or the backend (what runs on the server to compute data)</a:t>
            </a:r>
          </a:p>
          <a:p>
            <a:r>
              <a:rPr lang="en-US" dirty="0"/>
              <a:t>Learn the fundamentals of a number of web technologies that make it easier for you to learn more on your own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BACC4-69FC-AE47-9EAA-28FFA94E634B}"/>
              </a:ext>
            </a:extLst>
          </p:cNvPr>
          <p:cNvSpPr txBox="1">
            <a:spLocks/>
          </p:cNvSpPr>
          <p:nvPr/>
        </p:nvSpPr>
        <p:spPr>
          <a:xfrm>
            <a:off x="838200" y="375572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Consider taking…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78782-0517-7640-9656-2B2BCBF807B7}"/>
              </a:ext>
            </a:extLst>
          </p:cNvPr>
          <p:cNvSpPr txBox="1">
            <a:spLocks/>
          </p:cNvSpPr>
          <p:nvPr/>
        </p:nvSpPr>
        <p:spPr>
          <a:xfrm>
            <a:off x="836112" y="5853194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154 offered 24sp (Wolman)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50A30-809C-684C-8557-6E2EE888CC2D}"/>
              </a:ext>
            </a:extLst>
          </p:cNvPr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A6814-191E-E145-9436-1CED7D8FEC63}"/>
              </a:ext>
            </a:extLst>
          </p:cNvPr>
          <p:cNvSpPr txBox="1"/>
          <p:nvPr/>
        </p:nvSpPr>
        <p:spPr>
          <a:xfrm>
            <a:off x="1428695" y="4776659"/>
            <a:ext cx="5495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154, INFO 343, or INFO 344</a:t>
            </a:r>
          </a:p>
        </p:txBody>
      </p:sp>
    </p:spTree>
    <p:extLst>
      <p:ext uri="{BB962C8B-B14F-4D97-AF65-F5344CB8AC3E}">
        <p14:creationId xmlns:p14="http://schemas.microsoft.com/office/powerpoint/2010/main" val="20437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599"/>
            <a:ext cx="11077576" cy="5591175"/>
          </a:xfrm>
        </p:spPr>
        <p:txBody>
          <a:bodyPr>
            <a:normAutofit/>
          </a:bodyPr>
          <a:lstStyle/>
          <a:p>
            <a:r>
              <a:rPr lang="en-US" sz="3600" dirty="0"/>
              <a:t>Monday (2/19) is a University Holiday! (President's Day)</a:t>
            </a:r>
          </a:p>
          <a:p>
            <a:pPr lvl="1"/>
            <a:r>
              <a:rPr lang="en-US" sz="3200" dirty="0"/>
              <a:t>IPL will be closed!</a:t>
            </a:r>
          </a:p>
          <a:p>
            <a:pPr lvl="1"/>
            <a:r>
              <a:rPr lang="en-US" sz="3200" dirty="0"/>
              <a:t>Miya's Monday office hours are cancelled </a:t>
            </a:r>
          </a:p>
          <a:p>
            <a:r>
              <a:rPr lang="en-US" sz="3600" dirty="0"/>
              <a:t>Creative Project 2 (C2) releasing later tonight</a:t>
            </a:r>
          </a:p>
          <a:p>
            <a:pPr lvl="1"/>
            <a:r>
              <a:rPr lang="en-US" sz="3200" dirty="0"/>
              <a:t>Focused on OOP!</a:t>
            </a:r>
          </a:p>
          <a:p>
            <a:r>
              <a:rPr lang="en-US" sz="3600" dirty="0"/>
              <a:t>Resubmission Cycle 4 (R4) out; due Tuesday, Feb 20 by 11:59 PM</a:t>
            </a:r>
          </a:p>
          <a:p>
            <a:pPr lvl="1"/>
            <a:r>
              <a:rPr lang="en-US" sz="3200" dirty="0"/>
              <a:t>Eligible Assignments: </a:t>
            </a:r>
            <a:r>
              <a:rPr lang="en-US" sz="3200" b="1" dirty="0">
                <a:solidFill>
                  <a:srgbClr val="FF0000"/>
                </a:solidFill>
              </a:rPr>
              <a:t>C1</a:t>
            </a:r>
            <a:r>
              <a:rPr lang="en-US" sz="3200" dirty="0"/>
              <a:t>, P1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15173" y="211757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1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All fields should be initialized in the constructor(s)!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write </a:t>
            </a:r>
            <a:r>
              <a:rPr lang="en-US" sz="3600" u="sng" dirty="0"/>
              <a:t>any</a:t>
            </a:r>
            <a:r>
              <a:rPr lang="en-US" sz="3600" i="1" dirty="0"/>
              <a:t> </a:t>
            </a:r>
            <a:r>
              <a:rPr lang="en-US" sz="3600" dirty="0"/>
              <a:t>constructors, Java no longer provides one for us. </a:t>
            </a:r>
          </a:p>
        </p:txBody>
      </p:sp>
    </p:spTree>
    <p:extLst>
      <p:ext uri="{BB962C8B-B14F-4D97-AF65-F5344CB8AC3E}">
        <p14:creationId xmlns:p14="http://schemas.microsoft.com/office/powerpoint/2010/main" val="24294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fields: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methods: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call one constructor from another: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latin typeface="Consolas" panose="020B0609020204030204" pitchFamily="49" charset="0"/>
              </a:rPr>
              <a:t>this(0, 0)</a:t>
            </a:r>
          </a:p>
        </p:txBody>
      </p:sp>
    </p:spTree>
    <p:extLst>
      <p:ext uri="{BB962C8B-B14F-4D97-AF65-F5344CB8AC3E}">
        <p14:creationId xmlns:p14="http://schemas.microsoft.com/office/powerpoint/2010/main" val="58162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247185" y="277071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latin typeface="Consolas" panose="020B0609020204030204" pitchFamily="49" charset="0"/>
              </a:rPr>
              <a:t>equals()</a:t>
            </a:r>
            <a:r>
              <a:rPr lang="en-US" sz="3600" dirty="0"/>
              <a:t> method returns </a:t>
            </a:r>
            <a:r>
              <a:rPr lang="en-US" sz="3600" dirty="0">
                <a:latin typeface="Consolas" panose="020B0609020204030204" pitchFamily="49" charset="0"/>
              </a:rPr>
              <a:t>true</a:t>
            </a:r>
            <a:r>
              <a:rPr lang="en-US" sz="3600" dirty="0"/>
              <a:t> if the given parameter is considered equal to this object, and </a:t>
            </a:r>
            <a:r>
              <a:rPr lang="en-US" sz="3600" dirty="0">
                <a:latin typeface="Consolas" panose="020B0609020204030204" pitchFamily="49" charset="0"/>
              </a:rPr>
              <a:t>false</a:t>
            </a:r>
            <a:r>
              <a:rPr lang="en-US" sz="3600" dirty="0"/>
              <a:t> otherwise. </a:t>
            </a:r>
          </a:p>
          <a:p>
            <a:pPr marL="457200" lvl="1" indent="0">
              <a:buNone/>
            </a:pPr>
            <a:r>
              <a:rPr lang="en-US" sz="3200" dirty="0"/>
              <a:t>Used by lots of library methods! e.g. </a:t>
            </a:r>
            <a:r>
              <a:rPr lang="en-US" sz="3200" dirty="0">
                <a:latin typeface="Consolas" panose="020B0609020204030204" pitchFamily="49" charset="0"/>
              </a:rPr>
              <a:t>contains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remove</a:t>
            </a:r>
            <a:r>
              <a:rPr lang="en-US" sz="3200" dirty="0"/>
              <a:t> for specific elements, etc.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Each class has one provided by Java, but it checks for </a:t>
            </a:r>
            <a:r>
              <a:rPr lang="en-US" sz="3600" b="1" dirty="0"/>
              <a:t>reference equality</a:t>
            </a:r>
            <a:r>
              <a:rPr lang="en-US" sz="3600" dirty="0"/>
              <a:t>. (Thanks?)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you want equals to check for </a:t>
            </a:r>
            <a:r>
              <a:rPr lang="en-US" sz="3600" b="1" dirty="0"/>
              <a:t>value equality</a:t>
            </a:r>
            <a:r>
              <a:rPr lang="en-US" sz="3600" dirty="0"/>
              <a:t>, you need to write this method yourself. </a:t>
            </a:r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By taking a parameter of type </a:t>
            </a:r>
            <a:r>
              <a:rPr lang="en-US" sz="3600" dirty="0">
                <a:latin typeface="Consolas" panose="020B0609020204030204" pitchFamily="49" charset="0"/>
              </a:rPr>
              <a:t>Object</a:t>
            </a:r>
            <a:r>
              <a:rPr lang="en-US" sz="3600" dirty="0"/>
              <a:t>, the equals method can be passed </a:t>
            </a:r>
            <a:r>
              <a:rPr lang="en-US" sz="3600" u="sng" dirty="0"/>
              <a:t>any type of object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More to come in CSE 123 on the Java mechanisms that make this work!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can use the </a:t>
            </a:r>
            <a:r>
              <a:rPr lang="en-US" sz="3600" dirty="0" err="1">
                <a:solidFill>
                  <a:schemeClr val="accent2"/>
                </a:solidFill>
                <a:latin typeface="Consolas" panose="020B0609020204030204" pitchFamily="49" charset="0"/>
              </a:rPr>
              <a:t>instanceof</a:t>
            </a:r>
            <a:r>
              <a:rPr lang="en-US" sz="3600" dirty="0"/>
              <a:t> keyword in Java to determine if the parameter is </a:t>
            </a:r>
            <a:r>
              <a:rPr lang="en-US" sz="3600" u="sng" dirty="0"/>
              <a:t>actually</a:t>
            </a:r>
            <a:r>
              <a:rPr lang="en-US" sz="3600" dirty="0"/>
              <a:t> a </a:t>
            </a:r>
            <a:r>
              <a:rPr lang="en-US" sz="3600" dirty="0">
                <a:latin typeface="Consolas" panose="020B0609020204030204" pitchFamily="49" charset="0"/>
              </a:rPr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5255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25609</TotalTime>
  <Words>1287</Words>
  <Application>Microsoft Office PowerPoint</Application>
  <PresentationFormat>Widescreen</PresentationFormat>
  <Paragraphs>156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Advanced OOP</vt:lpstr>
      <vt:lpstr>Lecture Outline</vt:lpstr>
      <vt:lpstr>Announcements</vt:lpstr>
      <vt:lpstr>Lecture Outline</vt:lpstr>
      <vt:lpstr>Constructor Syntax</vt:lpstr>
      <vt:lpstr>this keyword</vt:lpstr>
      <vt:lpstr>Lecture Outline</vt:lpstr>
      <vt:lpstr>Equals</vt:lpstr>
      <vt:lpstr>Object</vt:lpstr>
      <vt:lpstr>Point’s equals()</vt:lpstr>
      <vt:lpstr>Almost there…</vt:lpstr>
      <vt:lpstr>Lecture Outline</vt:lpstr>
      <vt:lpstr>Student class</vt:lpstr>
      <vt:lpstr>Student class</vt:lpstr>
      <vt:lpstr>Course class</vt:lpstr>
      <vt:lpstr>Course class</vt:lpstr>
      <vt:lpstr>Course class</vt:lpstr>
      <vt:lpstr>Lecture Outline</vt:lpstr>
      <vt:lpstr>If you want to…</vt:lpstr>
      <vt:lpstr>If you want to…</vt:lpstr>
      <vt:lpstr>If you want to…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354</cp:revision>
  <cp:lastPrinted>2022-09-27T21:33:44Z</cp:lastPrinted>
  <dcterms:created xsi:type="dcterms:W3CDTF">2020-06-13T06:27:42Z</dcterms:created>
  <dcterms:modified xsi:type="dcterms:W3CDTF">2024-02-16T18:59:41Z</dcterms:modified>
</cp:coreProperties>
</file>