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324" r:id="rId4"/>
    <p:sldId id="399" r:id="rId5"/>
    <p:sldId id="421" r:id="rId6"/>
    <p:sldId id="418" r:id="rId7"/>
    <p:sldId id="422" r:id="rId8"/>
    <p:sldId id="414" r:id="rId9"/>
    <p:sldId id="342" r:id="rId10"/>
    <p:sldId id="391" r:id="rId11"/>
    <p:sldId id="392" r:id="rId12"/>
    <p:sldId id="394" r:id="rId13"/>
    <p:sldId id="393" r:id="rId14"/>
    <p:sldId id="417" r:id="rId15"/>
    <p:sldId id="415" r:id="rId16"/>
    <p:sldId id="352" r:id="rId17"/>
    <p:sldId id="397" r:id="rId18"/>
    <p:sldId id="419" r:id="rId19"/>
    <p:sldId id="420" r:id="rId20"/>
    <p:sldId id="416" r:id="rId21"/>
    <p:sldId id="382" r:id="rId22"/>
    <p:sldId id="3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99"/>
            <p14:sldId id="421"/>
            <p14:sldId id="418"/>
            <p14:sldId id="422"/>
            <p14:sldId id="414"/>
            <p14:sldId id="342"/>
            <p14:sldId id="391"/>
            <p14:sldId id="392"/>
            <p14:sldId id="394"/>
            <p14:sldId id="393"/>
            <p14:sldId id="417"/>
            <p14:sldId id="415"/>
            <p14:sldId id="352"/>
            <p14:sldId id="397"/>
            <p14:sldId id="419"/>
            <p14:sldId id="420"/>
            <p14:sldId id="416"/>
            <p14:sldId id="382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0FB9B1"/>
    <a:srgbClr val="54A0FF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91361"/>
  </p:normalViewPr>
  <p:slideViewPr>
    <p:cSldViewPr snapToGrid="0" snapToObjects="1">
      <p:cViewPr>
        <p:scale>
          <a:sx n="50" d="100"/>
          <a:sy n="50" d="100"/>
        </p:scale>
        <p:origin x="387" y="97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FC55D-5817-4A24-9CE7-A61A4F7088B9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841876-D74C-4953-9D97-82E0DCD60F06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B584DC-7B68-49E6-A058-04F0D87D8A71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6D1A5B-3ED3-42BD-835E-EAD4706C75DB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914098D-4557-4D9E-9216-99B3605118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6994" y="5594680"/>
            <a:ext cx="1223088" cy="12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D1A2C3-C58B-4EA8-A4C8-0B410CC163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298227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5F5EFE-1807-4BCA-BF61-47711FA810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51" y="298227"/>
            <a:ext cx="74980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Introduction to Objects</a:t>
            </a:r>
          </a:p>
          <a:p>
            <a:pPr algn="ctr"/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playlist/2r4INo1zOLu530qgrdFO60?si=32f1a45e7e6540d7&amp;pt=ada3c24cefc4f0024d10675cdfbb3ba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20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18.svg"/><Relationship Id="rId25" Type="http://schemas.openxmlformats.org/officeDocument/2006/relationships/image" Target="../media/image22.svg"/><Relationship Id="rId2" Type="http://schemas.openxmlformats.org/officeDocument/2006/relationships/image" Target="../media/image23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24" Type="http://schemas.openxmlformats.org/officeDocument/2006/relationships/image" Target="../media/image21.png"/><Relationship Id="rId5" Type="http://schemas.openxmlformats.org/officeDocument/2006/relationships/image" Target="../media/image12.svg"/><Relationship Id="rId15" Type="http://schemas.openxmlformats.org/officeDocument/2006/relationships/image" Target="../media/image30.svg"/><Relationship Id="rId23" Type="http://schemas.openxmlformats.org/officeDocument/2006/relationships/image" Target="../media/image34.svg"/><Relationship Id="rId10" Type="http://schemas.openxmlformats.org/officeDocument/2006/relationships/image" Target="../media/image27.png"/><Relationship Id="rId19" Type="http://schemas.openxmlformats.org/officeDocument/2006/relationships/image" Target="../media/image32.svg"/><Relationship Id="rId4" Type="http://schemas.openxmlformats.org/officeDocument/2006/relationships/image" Target="../media/image11.png"/><Relationship Id="rId9" Type="http://schemas.openxmlformats.org/officeDocument/2006/relationships/image" Target="../media/image14.svg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8.svg"/><Relationship Id="rId18" Type="http://schemas.openxmlformats.org/officeDocument/2006/relationships/image" Target="../media/image31.png"/><Relationship Id="rId3" Type="http://schemas.openxmlformats.org/officeDocument/2006/relationships/image" Target="../media/image24.svg"/><Relationship Id="rId21" Type="http://schemas.openxmlformats.org/officeDocument/2006/relationships/image" Target="../media/image42.svg"/><Relationship Id="rId7" Type="http://schemas.openxmlformats.org/officeDocument/2006/relationships/image" Target="../media/image35.svg"/><Relationship Id="rId12" Type="http://schemas.openxmlformats.org/officeDocument/2006/relationships/image" Target="../media/image15.png"/><Relationship Id="rId17" Type="http://schemas.openxmlformats.org/officeDocument/2006/relationships/image" Target="../media/image40.svg"/><Relationship Id="rId25" Type="http://schemas.openxmlformats.org/officeDocument/2006/relationships/image" Target="../media/image44.svg"/><Relationship Id="rId2" Type="http://schemas.openxmlformats.org/officeDocument/2006/relationships/image" Target="../media/image23.png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7.svg"/><Relationship Id="rId24" Type="http://schemas.openxmlformats.org/officeDocument/2006/relationships/image" Target="../media/image21.png"/><Relationship Id="rId5" Type="http://schemas.openxmlformats.org/officeDocument/2006/relationships/image" Target="../media/image12.svg"/><Relationship Id="rId15" Type="http://schemas.openxmlformats.org/officeDocument/2006/relationships/image" Target="../media/image39.svg"/><Relationship Id="rId23" Type="http://schemas.openxmlformats.org/officeDocument/2006/relationships/image" Target="../media/image43.svg"/><Relationship Id="rId10" Type="http://schemas.openxmlformats.org/officeDocument/2006/relationships/image" Target="../media/image27.png"/><Relationship Id="rId19" Type="http://schemas.openxmlformats.org/officeDocument/2006/relationships/image" Target="../media/image41.svg"/><Relationship Id="rId4" Type="http://schemas.openxmlformats.org/officeDocument/2006/relationships/image" Target="../media/image11.png"/><Relationship Id="rId9" Type="http://schemas.openxmlformats.org/officeDocument/2006/relationships/image" Target="../media/image36.svg"/><Relationship Id="rId14" Type="http://schemas.openxmlformats.org/officeDocument/2006/relationships/image" Target="../media/image29.png"/><Relationship Id="rId2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83572"/>
            <a:ext cx="6591226" cy="1954786"/>
          </a:xfrm>
        </p:spPr>
        <p:txBody>
          <a:bodyPr/>
          <a:lstStyle/>
          <a:p>
            <a:r>
              <a:rPr lang="en-US" sz="3600" dirty="0"/>
              <a:t>Introduction to Objects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places to study on campus?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E1195-0AD8-4C91-A58F-FA26437D4A14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 &amp;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Classes</a:t>
            </a:r>
            <a:r>
              <a:rPr lang="en-US" sz="3200" dirty="0"/>
              <a:t> can define the </a:t>
            </a:r>
            <a:r>
              <a:rPr lang="en-US" sz="3200" u="sng" dirty="0"/>
              <a:t>template</a:t>
            </a:r>
            <a:r>
              <a:rPr lang="en-US" sz="3200" i="1" dirty="0"/>
              <a:t> </a:t>
            </a:r>
            <a:r>
              <a:rPr lang="en-US" sz="3200" dirty="0"/>
              <a:t>for an object</a:t>
            </a:r>
          </a:p>
          <a:p>
            <a:pPr lvl="1"/>
            <a:r>
              <a:rPr lang="en-US" sz="2800" dirty="0"/>
              <a:t>📰 Like the blueprint for a house!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“What does it mean to be this thing?”</a:t>
            </a:r>
          </a:p>
          <a:p>
            <a:endParaRPr lang="en-US" sz="3200" dirty="0"/>
          </a:p>
          <a:p>
            <a:r>
              <a:rPr lang="en-US" sz="3200" b="1" dirty="0"/>
              <a:t>Objects</a:t>
            </a:r>
            <a:r>
              <a:rPr lang="en-US" sz="3200" dirty="0"/>
              <a:t> are the actual </a:t>
            </a:r>
            <a:r>
              <a:rPr lang="en-US" sz="3200" u="sng" dirty="0"/>
              <a:t>instances</a:t>
            </a:r>
            <a:r>
              <a:rPr lang="en-US" sz="3200" i="1" dirty="0"/>
              <a:t> </a:t>
            </a:r>
            <a:r>
              <a:rPr lang="en-US" sz="3200" dirty="0"/>
              <a:t>of the class </a:t>
            </a:r>
          </a:p>
          <a:p>
            <a:pPr lvl="1"/>
            <a:r>
              <a:rPr lang="en-US" sz="2800" dirty="0"/>
              <a:t>🏠 Like the actual house built from the blueprint!</a:t>
            </a:r>
          </a:p>
          <a:p>
            <a:pPr marL="457200" lvl="1" indent="0">
              <a:buNone/>
            </a:pPr>
            <a:r>
              <a:rPr lang="en-US" sz="2800" dirty="0"/>
              <a:t>    </a:t>
            </a:r>
            <a:r>
              <a:rPr lang="en-US" sz="2800" i="1" dirty="0"/>
              <a:t>“It is an example of this thing!” 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3200" dirty="0"/>
              <a:t>We create a new instance of a class with the </a:t>
            </a:r>
            <a:r>
              <a:rPr lang="en-US" sz="3200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/>
              <a:t> keyword </a:t>
            </a:r>
          </a:p>
          <a:p>
            <a:pPr marL="0" indent="0">
              <a:buNone/>
            </a:pPr>
            <a:r>
              <a:rPr lang="en-US" sz="3200" dirty="0"/>
              <a:t>e.g., </a:t>
            </a:r>
            <a:r>
              <a:rPr lang="en-US" sz="3200" dirty="0">
                <a:latin typeface="Consolas" panose="020B0609020204030204" pitchFamily="49" charset="0"/>
              </a:rPr>
              <a:t>Scanner console = </a:t>
            </a:r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Scanner(System.in);</a:t>
            </a:r>
          </a:p>
        </p:txBody>
      </p:sp>
    </p:spTree>
    <p:extLst>
      <p:ext uri="{BB962C8B-B14F-4D97-AF65-F5344CB8AC3E}">
        <p14:creationId xmlns:p14="http://schemas.microsoft.com/office/powerpoint/2010/main" val="130672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&amp;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/>
              <a:t>Objects</a:t>
            </a:r>
            <a:r>
              <a:rPr lang="en-US" sz="3600" dirty="0"/>
              <a:t> can tie related </a:t>
            </a:r>
            <a:r>
              <a:rPr lang="en-US" sz="3600" i="1" dirty="0"/>
              <a:t>state </a:t>
            </a:r>
            <a:r>
              <a:rPr lang="en-US" sz="3600" dirty="0"/>
              <a:t>and </a:t>
            </a:r>
            <a:r>
              <a:rPr lang="en-US" sz="3600" i="1" dirty="0"/>
              <a:t>behavior </a:t>
            </a:r>
            <a:r>
              <a:rPr lang="en-US" sz="3600" dirty="0"/>
              <a:t>together</a:t>
            </a:r>
          </a:p>
          <a:p>
            <a:endParaRPr lang="en-US" sz="3600" dirty="0"/>
          </a:p>
          <a:p>
            <a:r>
              <a:rPr lang="en-US" sz="3600" b="1" dirty="0"/>
              <a:t>State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fields </a:t>
            </a:r>
            <a:r>
              <a:rPr lang="en-US" sz="3600" dirty="0"/>
              <a:t>or </a:t>
            </a:r>
            <a:r>
              <a:rPr lang="en-US" sz="3600" i="1" dirty="0"/>
              <a:t>instance variables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state may include what it’s scanning, where it is in the input, etc. </a:t>
            </a:r>
          </a:p>
          <a:p>
            <a:pPr marL="0" indent="0">
              <a:buNone/>
            </a:pPr>
            <a:endParaRPr lang="en-US" sz="3600" i="1" dirty="0"/>
          </a:p>
          <a:p>
            <a:r>
              <a:rPr lang="en-US" sz="3600" b="1" dirty="0"/>
              <a:t>Behavior</a:t>
            </a:r>
            <a:r>
              <a:rPr lang="en-US" sz="3600" i="1" dirty="0"/>
              <a:t> </a:t>
            </a:r>
            <a:r>
              <a:rPr lang="en-US" sz="3600" dirty="0"/>
              <a:t>is defined by the object’s </a:t>
            </a:r>
            <a:r>
              <a:rPr lang="en-US" sz="3600" i="1" dirty="0"/>
              <a:t>instance methods</a:t>
            </a:r>
          </a:p>
          <a:p>
            <a:pPr lvl="1"/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Scanner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’s behavior includes “getting the next token and returning it as an 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int</a:t>
            </a:r>
            <a:r>
              <a:rPr lang="en-US" sz="2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”, “returning whether there is a next token or not”, etc.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90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267F99"/>
                </a:solidFill>
                <a:latin typeface="Consolas" panose="020B0609020204030204" pitchFamily="49" charset="0"/>
              </a:rPr>
              <a:t>MyObject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fields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type1 fieldName1;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type2 fieldName2;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8000"/>
                </a:solidFill>
                <a:latin typeface="Consolas" panose="020B0609020204030204" pitchFamily="49" charset="0"/>
              </a:rPr>
              <a:t>// instance methods</a:t>
            </a:r>
            <a:endParaRPr lang="en-US" sz="3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returnType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methodName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(...)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...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1715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Fields are also referred to as </a:t>
            </a:r>
            <a:r>
              <a:rPr lang="en-US" sz="3200" b="1" dirty="0"/>
              <a:t>instance variables</a:t>
            </a:r>
            <a:endParaRPr lang="en-US" b="1" dirty="0"/>
          </a:p>
          <a:p>
            <a:endParaRPr lang="en-US" sz="3200" dirty="0"/>
          </a:p>
          <a:p>
            <a:r>
              <a:rPr lang="en-US" sz="3200" dirty="0"/>
              <a:t>Fields are defined in a class</a:t>
            </a:r>
          </a:p>
          <a:p>
            <a:r>
              <a:rPr lang="en-US" sz="3200" dirty="0"/>
              <a:t>Each instance</a:t>
            </a:r>
            <a:r>
              <a:rPr lang="en-US" sz="3200" i="1" dirty="0"/>
              <a:t> </a:t>
            </a:r>
            <a:r>
              <a:rPr lang="en-US" sz="3200" dirty="0"/>
              <a:t>of the class has their own copy of the fields </a:t>
            </a:r>
          </a:p>
          <a:p>
            <a:pPr lvl="1"/>
            <a:r>
              <a:rPr lang="en-US" sz="2800" dirty="0"/>
              <a:t>Hence </a:t>
            </a:r>
            <a:r>
              <a:rPr lang="en-US" sz="2800" i="1" dirty="0"/>
              <a:t>instance </a:t>
            </a:r>
            <a:r>
              <a:rPr lang="en-US" sz="2800" dirty="0"/>
              <a:t>variable! It’s a variable tied to a specific instance of the class! </a:t>
            </a:r>
          </a:p>
        </p:txBody>
      </p:sp>
      <p:pic>
        <p:nvPicPr>
          <p:cNvPr id="1026" name="Picture 2" descr="House Blueprint - Openclipart">
            <a:extLst>
              <a:ext uri="{FF2B5EF4-FFF2-40B4-BE49-F238E27FC236}">
                <a16:creationId xmlns:a16="http://schemas.microsoft.com/office/drawing/2014/main" id="{254B8985-B9B0-4A03-BE06-07A8FE50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3" y="467741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Home">
            <a:extLst>
              <a:ext uri="{FF2B5EF4-FFF2-40B4-BE49-F238E27FC236}">
                <a16:creationId xmlns:a16="http://schemas.microsoft.com/office/drawing/2014/main" id="{394327CC-82C2-4720-A98A-1F57D1743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851" y="4973897"/>
            <a:ext cx="914400" cy="914400"/>
          </a:xfrm>
          <a:prstGeom prst="rect">
            <a:avLst/>
          </a:prstGeom>
        </p:spPr>
      </p:pic>
      <p:pic>
        <p:nvPicPr>
          <p:cNvPr id="7" name="Graphic 6" descr="Home">
            <a:extLst>
              <a:ext uri="{FF2B5EF4-FFF2-40B4-BE49-F238E27FC236}">
                <a16:creationId xmlns:a16="http://schemas.microsoft.com/office/drawing/2014/main" id="{41C9A8B4-D6F5-4AD0-B58B-5CE7DD212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65284" y="4973897"/>
            <a:ext cx="914400" cy="914400"/>
          </a:xfrm>
          <a:prstGeom prst="rect">
            <a:avLst/>
          </a:prstGeom>
        </p:spPr>
      </p:pic>
      <p:pic>
        <p:nvPicPr>
          <p:cNvPr id="8" name="Graphic 7" descr="Home">
            <a:extLst>
              <a:ext uri="{FF2B5EF4-FFF2-40B4-BE49-F238E27FC236}">
                <a16:creationId xmlns:a16="http://schemas.microsoft.com/office/drawing/2014/main" id="{0AD76BD1-4845-49C2-929F-5EA74659C5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7717" y="4973897"/>
            <a:ext cx="914400" cy="914400"/>
          </a:xfrm>
          <a:prstGeom prst="rect">
            <a:avLst/>
          </a:prstGeom>
        </p:spPr>
      </p:pic>
      <p:pic>
        <p:nvPicPr>
          <p:cNvPr id="9" name="Graphic 8" descr="Home">
            <a:extLst>
              <a:ext uri="{FF2B5EF4-FFF2-40B4-BE49-F238E27FC236}">
                <a16:creationId xmlns:a16="http://schemas.microsoft.com/office/drawing/2014/main" id="{BB78D8DA-689E-45FF-99B3-EAD449EF2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0150" y="4973897"/>
            <a:ext cx="914400" cy="914400"/>
          </a:xfrm>
          <a:prstGeom prst="rect">
            <a:avLst/>
          </a:prstGeom>
        </p:spPr>
      </p:pic>
      <p:pic>
        <p:nvPicPr>
          <p:cNvPr id="10" name="Graphic 9" descr="Home">
            <a:extLst>
              <a:ext uri="{FF2B5EF4-FFF2-40B4-BE49-F238E27FC236}">
                <a16:creationId xmlns:a16="http://schemas.microsoft.com/office/drawing/2014/main" id="{6C8A4FCC-56F9-46E2-BA60-31C3DA080C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02583" y="4973897"/>
            <a:ext cx="914400" cy="914400"/>
          </a:xfrm>
          <a:prstGeom prst="rect">
            <a:avLst/>
          </a:prstGeom>
        </p:spPr>
      </p:pic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id="{66F93503-251E-4D25-8306-61EE1A68B1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015016" y="49738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D505CA4-02D3-C826-0E07-FC3C76D6285C}"/>
              </a:ext>
            </a:extLst>
          </p:cNvPr>
          <p:cNvSpPr/>
          <p:nvPr/>
        </p:nvSpPr>
        <p:spPr>
          <a:xfrm>
            <a:off x="45468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1552F8-9EE3-88D7-13DC-DA093D743B71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6" name="Graphic 5" descr="Lamp">
            <a:extLst>
              <a:ext uri="{FF2B5EF4-FFF2-40B4-BE49-F238E27FC236}">
                <a16:creationId xmlns:a16="http://schemas.microsoft.com/office/drawing/2014/main" id="{1EEF0B7A-5AE2-417F-8E77-CFAFCCD32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13" name="Graphic 12" descr="Home">
            <a:extLst>
              <a:ext uri="{FF2B5EF4-FFF2-40B4-BE49-F238E27FC236}">
                <a16:creationId xmlns:a16="http://schemas.microsoft.com/office/drawing/2014/main" id="{8008ACE4-3095-489F-A18A-43C183614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15" name="Graphic 14" descr="Lamp">
            <a:extLst>
              <a:ext uri="{FF2B5EF4-FFF2-40B4-BE49-F238E27FC236}">
                <a16:creationId xmlns:a16="http://schemas.microsoft.com/office/drawing/2014/main" id="{F5B62657-A8CA-4E02-BBA9-865682590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16" name="Graphic 15" descr="Home">
            <a:extLst>
              <a:ext uri="{FF2B5EF4-FFF2-40B4-BE49-F238E27FC236}">
                <a16:creationId xmlns:a16="http://schemas.microsoft.com/office/drawing/2014/main" id="{FCF443BD-2B19-40F0-87C2-EBB9BEAAB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17" name="Graphic 16" descr="Lamp">
            <a:extLst>
              <a:ext uri="{FF2B5EF4-FFF2-40B4-BE49-F238E27FC236}">
                <a16:creationId xmlns:a16="http://schemas.microsoft.com/office/drawing/2014/main" id="{7A286994-C54B-4ADE-A294-31585624C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18" name="Graphic 17" descr="Home">
            <a:extLst>
              <a:ext uri="{FF2B5EF4-FFF2-40B4-BE49-F238E27FC236}">
                <a16:creationId xmlns:a16="http://schemas.microsoft.com/office/drawing/2014/main" id="{0C22A86B-CD95-460F-9AD6-3A0EE6D567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19" name="Graphic 18" descr="Lamp">
            <a:extLst>
              <a:ext uri="{FF2B5EF4-FFF2-40B4-BE49-F238E27FC236}">
                <a16:creationId xmlns:a16="http://schemas.microsoft.com/office/drawing/2014/main" id="{F1B3C406-1E90-46D5-8B32-4959320589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20" name="Graphic 19" descr="Home">
            <a:extLst>
              <a:ext uri="{FF2B5EF4-FFF2-40B4-BE49-F238E27FC236}">
                <a16:creationId xmlns:a16="http://schemas.microsoft.com/office/drawing/2014/main" id="{2A9AF6E2-2E89-4828-ADD8-C831EBF8F07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23" name="Graphic 22" descr="Lamp">
            <a:extLst>
              <a:ext uri="{FF2B5EF4-FFF2-40B4-BE49-F238E27FC236}">
                <a16:creationId xmlns:a16="http://schemas.microsoft.com/office/drawing/2014/main" id="{A18F3F0C-D516-4AC8-AFF1-18BDE629E8B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24" name="Graphic 23" descr="Home">
            <a:extLst>
              <a:ext uri="{FF2B5EF4-FFF2-40B4-BE49-F238E27FC236}">
                <a16:creationId xmlns:a16="http://schemas.microsoft.com/office/drawing/2014/main" id="{8F67067F-A737-465F-82DD-C07694B53F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52380" y="345982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Coordinate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How would we do this given what we knew last week?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2"/>
                </a:solidFill>
              </a:rPr>
              <a:t>Maybe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dirty="0">
                <a:solidFill>
                  <a:schemeClr val="accent2"/>
                </a:solidFill>
              </a:rPr>
              <a:t>, </a:t>
            </a:r>
            <a:r>
              <a:rPr lang="en-US" sz="3600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  <a:r>
              <a:rPr lang="en-US" sz="3600" dirty="0">
                <a:solidFill>
                  <a:schemeClr val="accent2"/>
                </a:solidFill>
              </a:rPr>
              <a:t>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Maybe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a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x</a:t>
            </a:r>
            <a:r>
              <a:rPr lang="en-US" sz="3600" b="1" dirty="0">
                <a:solidFill>
                  <a:schemeClr val="accent2"/>
                </a:solidFill>
              </a:rPr>
              <a:t>, </a:t>
            </a:r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</a:rPr>
              <a:t>int y</a:t>
            </a:r>
          </a:p>
          <a:p>
            <a:r>
              <a:rPr lang="en-US" sz="3600" dirty="0"/>
              <a:t>Easy to mix up </a:t>
            </a:r>
            <a:r>
              <a:rPr lang="en-US" sz="3600" dirty="0">
                <a:latin typeface="Consolas" panose="020B0609020204030204" pitchFamily="49" charset="0"/>
              </a:rPr>
              <a:t>x</a:t>
            </a:r>
            <a:r>
              <a:rPr lang="en-US" sz="3600" dirty="0"/>
              <a:t>, </a:t>
            </a:r>
            <a:r>
              <a:rPr lang="en-US" sz="3600" dirty="0">
                <a:latin typeface="Consolas" panose="020B0609020204030204" pitchFamily="49" charset="0"/>
              </a:rPr>
              <a:t>y</a:t>
            </a:r>
          </a:p>
          <a:p>
            <a:r>
              <a:rPr lang="en-US" sz="3600" dirty="0"/>
              <a:t>Just two random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floating around – easy to make mistakes!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</a:rPr>
              <a:t>int[]</a:t>
            </a:r>
          </a:p>
          <a:p>
            <a:r>
              <a:rPr lang="en-US" sz="3600" dirty="0"/>
              <a:t>Not really what an array is for </a:t>
            </a:r>
          </a:p>
          <a:p>
            <a:r>
              <a:rPr lang="en-US" sz="3600" dirty="0"/>
              <a:t>Again, just two </a:t>
            </a:r>
            <a:r>
              <a:rPr lang="en-US" sz="3600" dirty="0" err="1">
                <a:latin typeface="Consolas" panose="020B0609020204030204" pitchFamily="49" charset="0"/>
              </a:rPr>
              <a:t>int</a:t>
            </a:r>
            <a:r>
              <a:rPr lang="en-US" sz="3600" dirty="0" err="1"/>
              <a:t>s</a:t>
            </a:r>
            <a:r>
              <a:rPr lang="en-US" sz="3600" dirty="0"/>
              <a:t> – just have to “trust” that we’ll remember to treat it like a point 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016B8953-0E4B-5039-C606-7619BEE0139D}"/>
              </a:ext>
            </a:extLst>
          </p:cNvPr>
          <p:cNvSpPr/>
          <p:nvPr/>
        </p:nvSpPr>
        <p:spPr>
          <a:xfrm>
            <a:off x="1720899" y="2634018"/>
            <a:ext cx="8473978" cy="18567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7030A0"/>
                </a:solidFill>
              </a:rPr>
              <a:t>Let’s make a class instead!</a:t>
            </a:r>
          </a:p>
        </p:txBody>
      </p:sp>
    </p:spTree>
    <p:extLst>
      <p:ext uri="{BB962C8B-B14F-4D97-AF65-F5344CB8AC3E}">
        <p14:creationId xmlns:p14="http://schemas.microsoft.com/office/powerpoint/2010/main" val="34250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834D9B3B-3213-D375-EDAC-EE868A0F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0356F7E-84A5-E929-4C30-428D1354B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40" name="Graphic 39" descr="Lamp">
            <a:extLst>
              <a:ext uri="{FF2B5EF4-FFF2-40B4-BE49-F238E27FC236}">
                <a16:creationId xmlns:a16="http://schemas.microsoft.com/office/drawing/2014/main" id="{061A8D45-1CE9-E4DF-1B6B-BDD6465F1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0800" y="5167541"/>
            <a:ext cx="914400" cy="914400"/>
          </a:xfrm>
          <a:prstGeom prst="rect">
            <a:avLst/>
          </a:prstGeom>
        </p:spPr>
      </p:pic>
      <p:pic>
        <p:nvPicPr>
          <p:cNvPr id="41" name="Graphic 40" descr="Home">
            <a:extLst>
              <a:ext uri="{FF2B5EF4-FFF2-40B4-BE49-F238E27FC236}">
                <a16:creationId xmlns:a16="http://schemas.microsoft.com/office/drawing/2014/main" id="{FB39B521-3040-4C84-DB49-C1C5FF250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0800" y="3941989"/>
            <a:ext cx="914400" cy="914400"/>
          </a:xfrm>
          <a:prstGeom prst="rect">
            <a:avLst/>
          </a:prstGeom>
        </p:spPr>
      </p:pic>
      <p:pic>
        <p:nvPicPr>
          <p:cNvPr id="42" name="Graphic 41" descr="Lamp">
            <a:extLst>
              <a:ext uri="{FF2B5EF4-FFF2-40B4-BE49-F238E27FC236}">
                <a16:creationId xmlns:a16="http://schemas.microsoft.com/office/drawing/2014/main" id="{A30A93E2-572F-DDC2-EA1B-C541664CAF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600" y="5167541"/>
            <a:ext cx="914400" cy="914400"/>
          </a:xfrm>
          <a:prstGeom prst="rect">
            <a:avLst/>
          </a:prstGeom>
        </p:spPr>
      </p:pic>
      <p:pic>
        <p:nvPicPr>
          <p:cNvPr id="43" name="Graphic 42" descr="Home">
            <a:extLst>
              <a:ext uri="{FF2B5EF4-FFF2-40B4-BE49-F238E27FC236}">
                <a16:creationId xmlns:a16="http://schemas.microsoft.com/office/drawing/2014/main" id="{8603E7FC-0AB4-5712-9B02-79974577B6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7600" y="3941989"/>
            <a:ext cx="914400" cy="914400"/>
          </a:xfrm>
          <a:prstGeom prst="rect">
            <a:avLst/>
          </a:prstGeom>
        </p:spPr>
      </p:pic>
      <p:pic>
        <p:nvPicPr>
          <p:cNvPr id="44" name="Graphic 43" descr="Lamp">
            <a:extLst>
              <a:ext uri="{FF2B5EF4-FFF2-40B4-BE49-F238E27FC236}">
                <a16:creationId xmlns:a16="http://schemas.microsoft.com/office/drawing/2014/main" id="{ED3CDA63-DECE-2C24-BA02-D6EF94062E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4400" y="5167541"/>
            <a:ext cx="914400" cy="914400"/>
          </a:xfrm>
          <a:prstGeom prst="rect">
            <a:avLst/>
          </a:prstGeom>
        </p:spPr>
      </p:pic>
      <p:pic>
        <p:nvPicPr>
          <p:cNvPr id="45" name="Graphic 44" descr="Home">
            <a:extLst>
              <a:ext uri="{FF2B5EF4-FFF2-40B4-BE49-F238E27FC236}">
                <a16:creationId xmlns:a16="http://schemas.microsoft.com/office/drawing/2014/main" id="{37BF7A69-6487-ADB1-F536-C694CB17B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4400" y="3941989"/>
            <a:ext cx="914400" cy="914400"/>
          </a:xfrm>
          <a:prstGeom prst="rect">
            <a:avLst/>
          </a:prstGeom>
        </p:spPr>
      </p:pic>
      <p:pic>
        <p:nvPicPr>
          <p:cNvPr id="46" name="Graphic 45" descr="Lamp">
            <a:extLst>
              <a:ext uri="{FF2B5EF4-FFF2-40B4-BE49-F238E27FC236}">
                <a16:creationId xmlns:a16="http://schemas.microsoft.com/office/drawing/2014/main" id="{F19B7E23-CAEC-E634-F109-12CDC0EBED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41200" y="5167541"/>
            <a:ext cx="914400" cy="914400"/>
          </a:xfrm>
          <a:prstGeom prst="rect">
            <a:avLst/>
          </a:prstGeom>
        </p:spPr>
      </p:pic>
      <p:pic>
        <p:nvPicPr>
          <p:cNvPr id="47" name="Graphic 46" descr="Home">
            <a:extLst>
              <a:ext uri="{FF2B5EF4-FFF2-40B4-BE49-F238E27FC236}">
                <a16:creationId xmlns:a16="http://schemas.microsoft.com/office/drawing/2014/main" id="{D57C8130-BAD9-F19C-243C-FFC684C1FE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41200" y="3941989"/>
            <a:ext cx="914400" cy="914400"/>
          </a:xfrm>
          <a:prstGeom prst="rect">
            <a:avLst/>
          </a:prstGeom>
        </p:spPr>
      </p:pic>
      <p:pic>
        <p:nvPicPr>
          <p:cNvPr id="48" name="Graphic 47" descr="Lamp">
            <a:extLst>
              <a:ext uri="{FF2B5EF4-FFF2-40B4-BE49-F238E27FC236}">
                <a16:creationId xmlns:a16="http://schemas.microsoft.com/office/drawing/2014/main" id="{91FC4F9B-58A1-B032-AF76-865701A198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49" name="Graphic 48" descr="Home">
            <a:extLst>
              <a:ext uri="{FF2B5EF4-FFF2-40B4-BE49-F238E27FC236}">
                <a16:creationId xmlns:a16="http://schemas.microsoft.com/office/drawing/2014/main" id="{A84B2BD5-1F64-1FB8-5339-E754CFECEBC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  <p:pic>
        <p:nvPicPr>
          <p:cNvPr id="50" name="Graphic 49" descr="Lamp">
            <a:extLst>
              <a:ext uri="{FF2B5EF4-FFF2-40B4-BE49-F238E27FC236}">
                <a16:creationId xmlns:a16="http://schemas.microsoft.com/office/drawing/2014/main" id="{4BA61501-201F-5F81-CEF8-D58DD6A80DC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074800" y="5167541"/>
            <a:ext cx="914400" cy="914400"/>
          </a:xfrm>
          <a:prstGeom prst="rect">
            <a:avLst/>
          </a:prstGeom>
        </p:spPr>
      </p:pic>
      <p:pic>
        <p:nvPicPr>
          <p:cNvPr id="51" name="Graphic 50" descr="Home">
            <a:extLst>
              <a:ext uri="{FF2B5EF4-FFF2-40B4-BE49-F238E27FC236}">
                <a16:creationId xmlns:a16="http://schemas.microsoft.com/office/drawing/2014/main" id="{8CA50C57-F190-D0A9-4F90-8D706ADA66A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0748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E3C7C78-0A2D-09C6-7665-0A03F27C6F5F}"/>
              </a:ext>
            </a:extLst>
          </p:cNvPr>
          <p:cNvSpPr/>
          <p:nvPr/>
        </p:nvSpPr>
        <p:spPr>
          <a:xfrm>
            <a:off x="6680454" y="4662574"/>
            <a:ext cx="1569492" cy="1419367"/>
          </a:xfrm>
          <a:prstGeom prst="ellipse">
            <a:avLst/>
          </a:prstGeom>
          <a:solidFill>
            <a:srgbClr val="FFC000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b="1" dirty="0"/>
              <a:t>Instance methods </a:t>
            </a:r>
            <a:r>
              <a:rPr lang="en-US" sz="3200" dirty="0"/>
              <a:t>are defined in a class</a:t>
            </a:r>
          </a:p>
          <a:p>
            <a:r>
              <a:rPr lang="en-US" sz="3200" dirty="0"/>
              <a:t>Calling an instance method on a particular </a:t>
            </a:r>
            <a:r>
              <a:rPr lang="en-US" sz="3200" i="1" dirty="0"/>
              <a:t>instance </a:t>
            </a:r>
            <a:r>
              <a:rPr lang="en-US" sz="3200" dirty="0"/>
              <a:t>of the class will have effects on </a:t>
            </a:r>
            <a:r>
              <a:rPr lang="en-US" sz="3200" u="sng" dirty="0"/>
              <a:t>that</a:t>
            </a:r>
            <a:r>
              <a:rPr lang="en-US" sz="3200" i="1" dirty="0"/>
              <a:t> </a:t>
            </a:r>
            <a:r>
              <a:rPr lang="en-US" sz="3200" dirty="0"/>
              <a:t>instance</a:t>
            </a:r>
          </a:p>
        </p:txBody>
      </p:sp>
      <p:pic>
        <p:nvPicPr>
          <p:cNvPr id="21" name="Graphic 20" descr="Lamp">
            <a:extLst>
              <a:ext uri="{FF2B5EF4-FFF2-40B4-BE49-F238E27FC236}">
                <a16:creationId xmlns:a16="http://schemas.microsoft.com/office/drawing/2014/main" id="{C6F70221-AA39-43A6-A54C-C7D1CB684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8000" y="5167541"/>
            <a:ext cx="914400" cy="914400"/>
          </a:xfrm>
          <a:prstGeom prst="rect">
            <a:avLst/>
          </a:prstGeom>
        </p:spPr>
      </p:pic>
      <p:pic>
        <p:nvPicPr>
          <p:cNvPr id="22" name="Graphic 21" descr="Home">
            <a:extLst>
              <a:ext uri="{FF2B5EF4-FFF2-40B4-BE49-F238E27FC236}">
                <a16:creationId xmlns:a16="http://schemas.microsoft.com/office/drawing/2014/main" id="{47463535-6C4C-4BFB-816F-A258FFE97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8000" y="39419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07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956933" y="413924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9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The separation of ideas from details, meaning that we can </a:t>
            </a:r>
            <a:r>
              <a:rPr lang="en-US" sz="4000" u="sng" dirty="0"/>
              <a:t>use</a:t>
            </a:r>
            <a:r>
              <a:rPr lang="en-US" sz="4000" dirty="0"/>
              <a:t> something without knowing exactly </a:t>
            </a:r>
            <a:r>
              <a:rPr lang="en-US" sz="4000" u="sng" dirty="0"/>
              <a:t>how</a:t>
            </a:r>
            <a:r>
              <a:rPr lang="en-US" sz="4000" dirty="0"/>
              <a:t> it works.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You were able use the </a:t>
            </a:r>
            <a:r>
              <a:rPr lang="en-US" sz="4000" dirty="0">
                <a:latin typeface="Consolas" panose="020B0609020204030204" pitchFamily="49" charset="0"/>
              </a:rPr>
              <a:t>Scanner</a:t>
            </a:r>
            <a:r>
              <a:rPr lang="en-US" sz="4000" dirty="0"/>
              <a:t> class without understanding how it works internally!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v. Implementor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have been the</a:t>
            </a:r>
            <a:r>
              <a:rPr lang="en-US" sz="4000" i="1" dirty="0"/>
              <a:t> </a:t>
            </a:r>
            <a:r>
              <a:rPr lang="en-US" sz="4000" u="sng" dirty="0"/>
              <a:t>clients</a:t>
            </a:r>
            <a:r>
              <a:rPr lang="en-US" sz="4000" dirty="0"/>
              <a:t> of many objects this quarter!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Now we will become the </a:t>
            </a:r>
            <a:r>
              <a:rPr lang="en-US" sz="4000" u="sng" dirty="0"/>
              <a:t>implementors</a:t>
            </a:r>
            <a:r>
              <a:rPr lang="en-US" sz="4000" i="1" dirty="0"/>
              <a:t> </a:t>
            </a:r>
            <a:r>
              <a:rPr lang="en-US" sz="4000" dirty="0"/>
              <a:t>of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307535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Programming Assignment 2 (P2) out</a:t>
            </a:r>
          </a:p>
          <a:p>
            <a:pPr lvl="1"/>
            <a:r>
              <a:rPr lang="en-US" sz="2800" dirty="0"/>
              <a:t>Due February 15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pPr lvl="1"/>
            <a:r>
              <a:rPr lang="en-US" sz="2800" dirty="0"/>
              <a:t>Which means… no assignment releasing tonight!</a:t>
            </a:r>
          </a:p>
          <a:p>
            <a:r>
              <a:rPr lang="en-US" sz="3200" dirty="0"/>
              <a:t>Quiz 0 grades released yesterday</a:t>
            </a:r>
          </a:p>
          <a:p>
            <a:pPr lvl="1"/>
            <a:r>
              <a:rPr lang="en-US" sz="2800" dirty="0"/>
              <a:t>Check them out and use results to calibrate how much you should study over the weekend!</a:t>
            </a:r>
          </a:p>
          <a:p>
            <a:r>
              <a:rPr lang="en-US" sz="3200" dirty="0"/>
              <a:t>Resubmission Cycle 3 (R3) out</a:t>
            </a:r>
          </a:p>
          <a:p>
            <a:pPr lvl="1"/>
            <a:r>
              <a:rPr lang="en-US" sz="2800" dirty="0"/>
              <a:t>Due February 13</a:t>
            </a:r>
            <a:r>
              <a:rPr lang="en-US" sz="2800" baseline="30000" dirty="0"/>
              <a:t>th</a:t>
            </a:r>
            <a:r>
              <a:rPr lang="en-US" sz="2800" dirty="0"/>
              <a:t> by 11:59 PM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SearchEngine</a:t>
            </a:r>
            <a:r>
              <a:rPr lang="en-US" b="1" dirty="0">
                <a:solidFill>
                  <a:schemeClr val="accent5"/>
                </a:solidFill>
              </a:rPr>
              <a:t> Recap</a:t>
            </a:r>
          </a:p>
          <a:p>
            <a:pPr>
              <a:spcAft>
                <a:spcPts val="1200"/>
              </a:spcAft>
            </a:pPr>
            <a:r>
              <a:rPr lang="en-US" dirty="0"/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177631" y="209540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0A5B64-7A83-E20F-2BE0-F16EAE3F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 err="1"/>
              <a:t>searchEngine</a:t>
            </a:r>
            <a:r>
              <a:rPr lang="en-US" dirty="0"/>
              <a:t> &amp; Inverted Index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097780-CD96-657E-4F46-DB8F1BEA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inverted index </a:t>
            </a:r>
            <a:r>
              <a:rPr lang="en-US" dirty="0"/>
              <a:t>is a Mapping from possible query words to the set of documents that contain that word</a:t>
            </a:r>
          </a:p>
          <a:p>
            <a:pPr lvl="1"/>
            <a:r>
              <a:rPr lang="en-US" dirty="0"/>
              <a:t>Answers the question:</a:t>
            </a:r>
            <a:br>
              <a:rPr lang="en-US" dirty="0"/>
            </a:br>
            <a:r>
              <a:rPr lang="en-US" dirty="0"/>
              <a:t>“What documents contain</a:t>
            </a:r>
            <a:br>
              <a:rPr lang="en-US" dirty="0"/>
            </a:br>
            <a:r>
              <a:rPr lang="en-US" dirty="0"/>
              <a:t>the word ‘corgis’?”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96C2D-85DC-46B7-BFE2-04CF291B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920" y="2634656"/>
            <a:ext cx="6554597" cy="36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36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7FB514-BCFC-4DA7-8520-7C13CCA24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939" y="540945"/>
            <a:ext cx="4039092" cy="60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41D444-C5FB-4931-A8BE-C40C8E49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6366879" cy="5227983"/>
          </a:xfrm>
        </p:spPr>
        <p:txBody>
          <a:bodyPr>
            <a:normAutofit/>
          </a:bodyPr>
          <a:lstStyle/>
          <a:p>
            <a:r>
              <a:rPr lang="en-US" dirty="0"/>
              <a:t>Google’s autocomplete recommendations used to actually look like this</a:t>
            </a:r>
          </a:p>
          <a:p>
            <a:pPr lvl="1"/>
            <a:r>
              <a:rPr lang="en-US" dirty="0"/>
              <a:t>Fix: Don’t display autocomplete results for phrases like “why are [group] ____”</a:t>
            </a:r>
          </a:p>
          <a:p>
            <a:pPr marL="0" indent="0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sz="3600" u="sng" dirty="0"/>
              <a:t>Are these changes fixing the right thing?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 algn="r">
              <a:buNone/>
            </a:pPr>
            <a:r>
              <a:rPr lang="en-US" sz="2000" i="1" dirty="0"/>
              <a:t>Btw, Miya says this is a great book that you should check out if you’re interested -&gt;</a:t>
            </a:r>
          </a:p>
        </p:txBody>
      </p:sp>
    </p:spTree>
    <p:extLst>
      <p:ext uri="{BB962C8B-B14F-4D97-AF65-F5344CB8AC3E}">
        <p14:creationId xmlns:p14="http://schemas.microsoft.com/office/powerpoint/2010/main" val="154402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41D444-C5FB-4931-A8BE-C40C8E49F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0559903" cy="52279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Obviously, ideal to have datasets that aren’t biased in the first place.</a:t>
            </a:r>
          </a:p>
          <a:p>
            <a:pPr lvl="1"/>
            <a:r>
              <a:rPr lang="en-US" dirty="0"/>
              <a:t>But might not always be possible if we can’t fix the sources of bias in the real world…</a:t>
            </a:r>
          </a:p>
          <a:p>
            <a:r>
              <a:rPr lang="en-US" dirty="0"/>
              <a:t>AI/Models aren’t “neutral” or “more objective”, they just quicky and automatically codify the status quo (and perpetuate biases)</a:t>
            </a:r>
          </a:p>
          <a:p>
            <a:pPr lvl="1"/>
            <a:r>
              <a:rPr lang="en-US" dirty="0"/>
              <a:t>Garbage in -&gt; Garbage out</a:t>
            </a:r>
          </a:p>
          <a:p>
            <a:r>
              <a:rPr lang="en-US" dirty="0"/>
              <a:t>Lots of work going into how to de-bias models </a:t>
            </a:r>
            <a:r>
              <a:rPr lang="en-US" i="1" dirty="0"/>
              <a:t>even if</a:t>
            </a:r>
            <a:r>
              <a:rPr lang="en-US" dirty="0"/>
              <a:t> they are trained on biased data. Active area of research!</a:t>
            </a:r>
          </a:p>
          <a:p>
            <a:pPr lvl="1"/>
            <a:r>
              <a:rPr lang="en-US" dirty="0"/>
              <a:t>Key take-away: None of this comes “for free”, requires hard word to fight bias</a:t>
            </a:r>
          </a:p>
          <a:p>
            <a:r>
              <a:rPr lang="en-US" dirty="0"/>
              <a:t>Ask ourselves:</a:t>
            </a:r>
          </a:p>
          <a:p>
            <a:pPr lvl="1"/>
            <a:r>
              <a:rPr lang="en-US" dirty="0"/>
              <a:t>What biases might be present in my data?</a:t>
            </a:r>
          </a:p>
          <a:p>
            <a:pPr lvl="1"/>
            <a:r>
              <a:rPr lang="en-US" dirty="0"/>
              <a:t>What assumption might I be making about who is using my program?</a:t>
            </a:r>
          </a:p>
          <a:p>
            <a:pPr lvl="1"/>
            <a:r>
              <a:rPr lang="en-US" dirty="0"/>
              <a:t>How can I write code to be more inclusive?</a:t>
            </a:r>
          </a:p>
          <a:p>
            <a:pPr lvl="1"/>
            <a:r>
              <a:rPr lang="en-US" dirty="0"/>
              <a:t>What happens when </a:t>
            </a:r>
            <a:r>
              <a:rPr lang="en-US" i="1" dirty="0"/>
              <a:t>(</a:t>
            </a:r>
            <a:r>
              <a:rPr lang="en-US" b="1" i="1" dirty="0"/>
              <a:t>not if</a:t>
            </a:r>
            <a:r>
              <a:rPr lang="en-US" i="1" dirty="0"/>
              <a:t>) </a:t>
            </a:r>
            <a:r>
              <a:rPr lang="en-US" dirty="0"/>
              <a:t>mistakes happen? Who potentially benefits and who is potentially harmed?</a:t>
            </a:r>
          </a:p>
        </p:txBody>
      </p:sp>
    </p:spTree>
    <p:extLst>
      <p:ext uri="{BB962C8B-B14F-4D97-AF65-F5344CB8AC3E}">
        <p14:creationId xmlns:p14="http://schemas.microsoft.com/office/powerpoint/2010/main" val="3892949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SearchEngine</a:t>
            </a:r>
            <a:r>
              <a:rPr lang="en-US" dirty="0"/>
              <a:t> Recap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OOP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</a:t>
            </a:r>
          </a:p>
          <a:p>
            <a:pPr>
              <a:spcAft>
                <a:spcPts val="1200"/>
              </a:spcAft>
            </a:pPr>
            <a:r>
              <a:rPr lang="en-US" dirty="0"/>
              <a:t>Abstraction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34271" y="280035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Oriented Programming (OOP)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029835"/>
          </a:xfrm>
        </p:spPr>
        <p:txBody>
          <a:bodyPr>
            <a:normAutofit/>
          </a:bodyPr>
          <a:lstStyle/>
          <a:p>
            <a:r>
              <a:rPr lang="en-US" sz="3600" b="1" dirty="0"/>
              <a:t>Procedural programming</a:t>
            </a:r>
            <a:r>
              <a:rPr lang="en-US" sz="3600" dirty="0"/>
              <a:t>: Programs that perform their behavior as a series of steps to be carried out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do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endParaRPr lang="en-US" sz="3600" dirty="0"/>
          </a:p>
          <a:p>
            <a:r>
              <a:rPr lang="en-US" sz="3600" b="1" dirty="0"/>
              <a:t>Object-oriented programming (OOP): </a:t>
            </a:r>
            <a:r>
              <a:rPr lang="en-US" sz="3600" dirty="0"/>
              <a:t>Programs that perform their behavior as interactions between objects</a:t>
            </a:r>
          </a:p>
          <a:p>
            <a:pPr lvl="1"/>
            <a:r>
              <a:rPr lang="en-US" sz="3200" dirty="0"/>
              <a:t>Classes that </a:t>
            </a:r>
            <a:r>
              <a:rPr lang="en-US" sz="3200" u="sng" dirty="0"/>
              <a:t>represent</a:t>
            </a:r>
            <a:r>
              <a:rPr lang="en-US" sz="3200" i="1" dirty="0"/>
              <a:t> </a:t>
            </a:r>
            <a:r>
              <a:rPr lang="en-US" sz="3200" dirty="0"/>
              <a:t>things</a:t>
            </a:r>
          </a:p>
          <a:p>
            <a:pPr lvl="1"/>
            <a:r>
              <a:rPr lang="en-US" sz="3200" dirty="0"/>
              <a:t>We’re going to start writing our own objects!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18037</TotalTime>
  <Words>929</Words>
  <Application>Microsoft Office PowerPoint</Application>
  <PresentationFormat>Widescreen</PresentationFormat>
  <Paragraphs>141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Introduction to Objects</vt:lpstr>
      <vt:lpstr>Lecture Outline</vt:lpstr>
      <vt:lpstr>Announcements</vt:lpstr>
      <vt:lpstr>Lecture Outline</vt:lpstr>
      <vt:lpstr>searchEngine &amp; Inverted Index</vt:lpstr>
      <vt:lpstr>Data Bias</vt:lpstr>
      <vt:lpstr>What to do?</vt:lpstr>
      <vt:lpstr>Lecture Outline</vt:lpstr>
      <vt:lpstr>Object Oriented Programming (OOP)</vt:lpstr>
      <vt:lpstr>Classes &amp; Objects</vt:lpstr>
      <vt:lpstr>State &amp; Behavior</vt:lpstr>
      <vt:lpstr>Syntax</vt:lpstr>
      <vt:lpstr>Instance Variables</vt:lpstr>
      <vt:lpstr>Instance Methods</vt:lpstr>
      <vt:lpstr>Lecture Outline</vt:lpstr>
      <vt:lpstr>Representing a Coordinate Point</vt:lpstr>
      <vt:lpstr>Representing a point</vt:lpstr>
      <vt:lpstr>Instance Methods</vt:lpstr>
      <vt:lpstr>Instance Methods</vt:lpstr>
      <vt:lpstr>Lecture Outline</vt:lpstr>
      <vt:lpstr>Abstraction</vt:lpstr>
      <vt:lpstr>Client v. Implementor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326</cp:revision>
  <cp:lastPrinted>2022-09-27T21:33:44Z</cp:lastPrinted>
  <dcterms:created xsi:type="dcterms:W3CDTF">2020-06-13T06:27:42Z</dcterms:created>
  <dcterms:modified xsi:type="dcterms:W3CDTF">2024-02-08T23:05:38Z</dcterms:modified>
</cp:coreProperties>
</file>