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97" r:id="rId2"/>
    <p:sldId id="399" r:id="rId3"/>
    <p:sldId id="400" r:id="rId4"/>
    <p:sldId id="417" r:id="rId5"/>
    <p:sldId id="416" r:id="rId6"/>
    <p:sldId id="393" r:id="rId7"/>
    <p:sldId id="415" r:id="rId8"/>
    <p:sldId id="414" r:id="rId9"/>
    <p:sldId id="401" r:id="rId10"/>
    <p:sldId id="398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20" r:id="rId19"/>
    <p:sldId id="419" r:id="rId20"/>
    <p:sldId id="4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397"/>
            <p14:sldId id="399"/>
            <p14:sldId id="400"/>
            <p14:sldId id="417"/>
            <p14:sldId id="416"/>
            <p14:sldId id="393"/>
            <p14:sldId id="415"/>
            <p14:sldId id="414"/>
            <p14:sldId id="401"/>
            <p14:sldId id="398"/>
            <p14:sldId id="403"/>
            <p14:sldId id="404"/>
            <p14:sldId id="405"/>
            <p14:sldId id="406"/>
            <p14:sldId id="407"/>
            <p14:sldId id="408"/>
            <p14:sldId id="409"/>
            <p14:sldId id="420"/>
            <p14:sldId id="419"/>
            <p14:sldId id="4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54A0FF"/>
    <a:srgbClr val="FF2F92"/>
    <a:srgbClr val="EF5777"/>
    <a:srgbClr val="0FB9B1"/>
    <a:srgbClr val="FAFAFA"/>
    <a:srgbClr val="F5F5F5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1" autoAdjust="0"/>
    <p:restoredTop sz="91361"/>
  </p:normalViewPr>
  <p:slideViewPr>
    <p:cSldViewPr snapToGrid="0" snapToObjects="1">
      <p:cViewPr>
        <p:scale>
          <a:sx n="79" d="100"/>
          <a:sy n="79" d="100"/>
        </p:scale>
        <p:origin x="474" y="36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FD2082-700D-4FCA-E7BF-262E5D705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6757"/>
            <a:ext cx="12367880" cy="70826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19481E-7464-46E7-956F-4BF3215EC9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3658" y="5594680"/>
            <a:ext cx="1225093" cy="122509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EAA63E-BA6B-4820-AFA8-1889E057FB21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139302-E96F-464F-8886-94C9F2AA55F0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3AF992-7983-4FBC-9DC5-6189AC53F3FC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13554C-AEAB-4D9A-9CC9-367AF4081919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632F7B-BDAA-464A-8933-C360483724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2" y="300372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A70A8D-635E-4BF1-BCEB-96722BE9DB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2" y="300372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Nested Collections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f%E2%80%93i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news/2015/04/09/whos-a-ceo-google-image-results-can-shift-gender-biase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news/2022/02/16/googles-ceo-image-search-gender-bias-hasnt-really-been-fixed/#:~:text=The%20researchers%20showed%20that%20for,AAAI%20Conference%20of%20Artificial%20Intelligenc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Closing the Feedback Loop</a:t>
            </a:r>
          </a:p>
          <a:p>
            <a:pPr>
              <a:spcAft>
                <a:spcPts val="1200"/>
              </a:spcAft>
            </a:pPr>
            <a:r>
              <a:rPr lang="en-US" dirty="0"/>
              <a:t>Review/Finish: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Search Engine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7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7436-971F-E051-2BA0-1F61450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C5F4-7A8E-8F7D-8B98-771ED4F5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029739" cy="4805363"/>
          </a:xfrm>
        </p:spPr>
        <p:txBody>
          <a:bodyPr/>
          <a:lstStyle/>
          <a:p>
            <a:r>
              <a:rPr lang="en-US" dirty="0"/>
              <a:t>The values inside a Map can be any type, including </a:t>
            </a:r>
            <a:r>
              <a:rPr lang="en-US" u="sng" dirty="0"/>
              <a:t>data structures</a:t>
            </a:r>
          </a:p>
          <a:p>
            <a:r>
              <a:rPr lang="en-US" dirty="0"/>
              <a:t>Common examples:</a:t>
            </a:r>
          </a:p>
          <a:p>
            <a:pPr lvl="1"/>
            <a:r>
              <a:rPr lang="en-US" dirty="0"/>
              <a:t>Mapping: Section ➔ Set of students in that section</a:t>
            </a:r>
          </a:p>
          <a:p>
            <a:pPr lvl="1"/>
            <a:r>
              <a:rPr lang="en-US" dirty="0"/>
              <a:t>Mapping: Recipe ➔ Set of ingredients in that recipe</a:t>
            </a:r>
          </a:p>
          <a:p>
            <a:pPr lvl="2"/>
            <a:r>
              <a:rPr lang="en-US" dirty="0"/>
              <a:t>Or even Map&lt;String, Map&lt;String, Double&gt;&gt; for units!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DBF92D-48E8-FCCB-C94B-BFC8FEEB7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1721" b="3445"/>
          <a:stretch/>
        </p:blipFill>
        <p:spPr bwMode="auto">
          <a:xfrm>
            <a:off x="7211291" y="1371600"/>
            <a:ext cx="4499264" cy="45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60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7436-971F-E051-2BA0-1F61450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Nested Collections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891498-59C4-8FD3-6AC9-C11E70884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1721" b="3445"/>
          <a:stretch/>
        </p:blipFill>
        <p:spPr bwMode="auto">
          <a:xfrm>
            <a:off x="7211291" y="1371600"/>
            <a:ext cx="4499264" cy="45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34734A-2BF5-B25D-9F49-8704004A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“value” inside the Map is a </a:t>
            </a:r>
            <a:r>
              <a:rPr lang="en-US" u="sng" dirty="0"/>
              <a:t>reference</a:t>
            </a:r>
            <a:br>
              <a:rPr lang="en-US" dirty="0"/>
            </a:br>
            <a:r>
              <a:rPr lang="en-US" dirty="0"/>
              <a:t>to the data structure! </a:t>
            </a:r>
          </a:p>
          <a:p>
            <a:pPr lvl="1"/>
            <a:r>
              <a:rPr lang="en-US" dirty="0"/>
              <a:t>Think carefully about number of references</a:t>
            </a:r>
            <a:br>
              <a:rPr lang="en-US" dirty="0"/>
            </a:br>
            <a:r>
              <a:rPr lang="en-US" dirty="0"/>
              <a:t>to a particular object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13960-0AE0-D523-6179-A23AC0F66397}"/>
              </a:ext>
            </a:extLst>
          </p:cNvPr>
          <p:cNvSpPr txBox="1"/>
          <p:nvPr/>
        </p:nvSpPr>
        <p:spPr>
          <a:xfrm>
            <a:off x="400878" y="4747736"/>
            <a:ext cx="6470373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&gt;());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"Kasey"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cse123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cse123.add(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"Brett"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7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map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2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2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687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</p:spTree>
    <p:extLst>
      <p:ext uri="{BB962C8B-B14F-4D97-AF65-F5344CB8AC3E}">
        <p14:creationId xmlns:p14="http://schemas.microsoft.com/office/powerpoint/2010/main" val="282498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8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map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0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0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841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C3BC9-8DC6-CC54-0963-21C9A8BABEEF}"/>
              </a:ext>
            </a:extLst>
          </p:cNvPr>
          <p:cNvSpPr txBox="1"/>
          <p:nvPr/>
        </p:nvSpPr>
        <p:spPr>
          <a:xfrm>
            <a:off x="8367719" y="3109538"/>
            <a:ext cx="5198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A: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6431CCE-A15F-2088-A169-EAB6A017ACBF}"/>
              </a:ext>
            </a:extLst>
          </p:cNvPr>
          <p:cNvSpPr/>
          <p:nvPr/>
        </p:nvSpPr>
        <p:spPr>
          <a:xfrm>
            <a:off x="397981" y="3300277"/>
            <a:ext cx="376775" cy="217449"/>
          </a:xfrm>
          <a:prstGeom prst="rightArrow">
            <a:avLst/>
          </a:prstGeom>
          <a:solidFill>
            <a:srgbClr val="FF2F92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F9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5663C-D010-445F-D45C-4FFF0291BC30}"/>
              </a:ext>
            </a:extLst>
          </p:cNvPr>
          <p:cNvSpPr txBox="1"/>
          <p:nvPr/>
        </p:nvSpPr>
        <p:spPr>
          <a:xfrm rot="1364946">
            <a:off x="8228547" y="2625458"/>
            <a:ext cx="129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2F92"/>
                </a:solidFill>
              </a:rPr>
              <a:t>nums</a:t>
            </a:r>
            <a:r>
              <a:rPr lang="en-US" sz="2400" dirty="0">
                <a:solidFill>
                  <a:srgbClr val="FF2F92"/>
                </a:solidFill>
              </a:rPr>
              <a:t> →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5C52E6-D69F-A032-3C31-377763D47A9D}"/>
              </a:ext>
            </a:extLst>
          </p:cNvPr>
          <p:cNvSpPr txBox="1"/>
          <p:nvPr/>
        </p:nvSpPr>
        <p:spPr>
          <a:xfrm>
            <a:off x="8367717" y="3666054"/>
            <a:ext cx="5198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B: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242B316-7EFD-B51F-B378-223AB07170CD}"/>
              </a:ext>
            </a:extLst>
          </p:cNvPr>
          <p:cNvSpPr/>
          <p:nvPr/>
        </p:nvSpPr>
        <p:spPr>
          <a:xfrm>
            <a:off x="395771" y="3597090"/>
            <a:ext cx="376775" cy="21744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62C8E96-03BC-F9A0-D978-D5E7A8C1D3F5}"/>
              </a:ext>
            </a:extLst>
          </p:cNvPr>
          <p:cNvSpPr/>
          <p:nvPr/>
        </p:nvSpPr>
        <p:spPr>
          <a:xfrm>
            <a:off x="395770" y="3860450"/>
            <a:ext cx="376775" cy="21744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040ED1E-F35B-7F6F-34CF-9AABE3E2BAC3}"/>
              </a:ext>
            </a:extLst>
          </p:cNvPr>
          <p:cNvSpPr/>
          <p:nvPr/>
        </p:nvSpPr>
        <p:spPr>
          <a:xfrm>
            <a:off x="395769" y="4141843"/>
            <a:ext cx="376775" cy="21744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67E6161-112B-4DCB-D388-932B9D8BAA9C}"/>
              </a:ext>
            </a:extLst>
          </p:cNvPr>
          <p:cNvSpPr/>
          <p:nvPr/>
        </p:nvSpPr>
        <p:spPr>
          <a:xfrm>
            <a:off x="395768" y="4424541"/>
            <a:ext cx="376775" cy="21744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CE572B-2462-473B-644F-C674C8E5AD13}"/>
              </a:ext>
            </a:extLst>
          </p:cNvPr>
          <p:cNvSpPr txBox="1"/>
          <p:nvPr/>
        </p:nvSpPr>
        <p:spPr>
          <a:xfrm>
            <a:off x="8367717" y="4263615"/>
            <a:ext cx="5198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62A808-FE5C-4058-55CB-4000388D6372}"/>
              </a:ext>
            </a:extLst>
          </p:cNvPr>
          <p:cNvSpPr txBox="1"/>
          <p:nvPr/>
        </p:nvSpPr>
        <p:spPr>
          <a:xfrm>
            <a:off x="8887522" y="3103895"/>
            <a:ext cx="87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[1, 2]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F57801-E6BB-7ED5-F7BC-84DBC217B039}"/>
              </a:ext>
            </a:extLst>
          </p:cNvPr>
          <p:cNvSpPr txBox="1"/>
          <p:nvPr/>
        </p:nvSpPr>
        <p:spPr>
          <a:xfrm>
            <a:off x="8887522" y="3642951"/>
            <a:ext cx="87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[3]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CB8589-3B85-CD34-100F-D122CD118815}"/>
              </a:ext>
            </a:extLst>
          </p:cNvPr>
          <p:cNvSpPr txBox="1"/>
          <p:nvPr/>
        </p:nvSpPr>
        <p:spPr>
          <a:xfrm>
            <a:off x="8887522" y="4231049"/>
            <a:ext cx="120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[4, 5, 6]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8D366-8E97-5BB9-BC45-3FF100427E9F}"/>
              </a:ext>
            </a:extLst>
          </p:cNvPr>
          <p:cNvSpPr txBox="1"/>
          <p:nvPr/>
        </p:nvSpPr>
        <p:spPr>
          <a:xfrm>
            <a:off x="8881983" y="3109270"/>
            <a:ext cx="11319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90EA24-5612-DBFF-BF6B-E04E7A6D4ABF}"/>
              </a:ext>
            </a:extLst>
          </p:cNvPr>
          <p:cNvSpPr txBox="1"/>
          <p:nvPr/>
        </p:nvSpPr>
        <p:spPr>
          <a:xfrm>
            <a:off x="8895016" y="3637797"/>
            <a:ext cx="8716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nums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EFBEFB-41B9-6863-788A-5B6FBD84D368}"/>
              </a:ext>
            </a:extLst>
          </p:cNvPr>
          <p:cNvSpPr txBox="1"/>
          <p:nvPr/>
        </p:nvSpPr>
        <p:spPr>
          <a:xfrm>
            <a:off x="8893061" y="3103895"/>
            <a:ext cx="14510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82DC6B-A564-9E43-0CF2-A6D0F38C7E6F}"/>
              </a:ext>
            </a:extLst>
          </p:cNvPr>
          <p:cNvSpPr txBox="1"/>
          <p:nvPr/>
        </p:nvSpPr>
        <p:spPr>
          <a:xfrm>
            <a:off x="8893061" y="3113338"/>
            <a:ext cx="1747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9</a:t>
            </a:r>
            <a:r>
              <a:rPr lang="en-US" sz="2400" dirty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97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Closing the Feedback Loop</a:t>
            </a:r>
          </a:p>
          <a:p>
            <a:pPr>
              <a:spcAft>
                <a:spcPts val="1200"/>
              </a:spcAft>
            </a:pPr>
            <a:r>
              <a:rPr lang="en-US" dirty="0"/>
              <a:t>Review/Finish: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Search Engine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767627" y="41148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F1B5-FDA2-5CA7-1A8E-4B40ABC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  <a:r>
              <a:rPr lang="en-US" dirty="0"/>
              <a:t>: Search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C713-E834-D8A5-123C-FEB0D057B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search engine </a:t>
            </a:r>
            <a:r>
              <a:rPr lang="en-US" dirty="0"/>
              <a:t>receives a </a:t>
            </a:r>
            <a:r>
              <a:rPr lang="en-US" b="1" dirty="0"/>
              <a:t>query </a:t>
            </a:r>
            <a:r>
              <a:rPr lang="en-US" dirty="0"/>
              <a:t>and returns a set of relevant </a:t>
            </a:r>
            <a:r>
              <a:rPr lang="en-US" b="1" dirty="0"/>
              <a:t>documents. </a:t>
            </a:r>
            <a:r>
              <a:rPr lang="en-US" dirty="0"/>
              <a:t>Examples: </a:t>
            </a:r>
            <a:r>
              <a:rPr lang="en-US" dirty="0" err="1"/>
              <a:t>Google.com</a:t>
            </a:r>
            <a:r>
              <a:rPr lang="en-US" dirty="0"/>
              <a:t>, Mac Finder, more.</a:t>
            </a:r>
          </a:p>
          <a:p>
            <a:pPr lvl="1"/>
            <a:r>
              <a:rPr lang="en-US" dirty="0"/>
              <a:t>Queries often can have more </a:t>
            </a:r>
          </a:p>
          <a:p>
            <a:r>
              <a:rPr lang="en-US" dirty="0"/>
              <a:t>A search engine involves two main components</a:t>
            </a:r>
          </a:p>
          <a:p>
            <a:pPr lvl="1"/>
            <a:r>
              <a:rPr lang="en-US" dirty="0"/>
              <a:t>An</a:t>
            </a:r>
            <a:r>
              <a:rPr lang="en-US" b="1" dirty="0"/>
              <a:t> index </a:t>
            </a:r>
            <a:r>
              <a:rPr lang="en-US" dirty="0"/>
              <a:t>to efficiently find the set of documents for a query</a:t>
            </a:r>
          </a:p>
          <a:p>
            <a:pPr lvl="2"/>
            <a:r>
              <a:rPr lang="en-US" dirty="0"/>
              <a:t>Will focus on “single word queries” for today’s example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ranking algorithm </a:t>
            </a:r>
            <a:r>
              <a:rPr lang="en-US" dirty="0"/>
              <a:t>to order the documents from most to least relevant</a:t>
            </a:r>
          </a:p>
          <a:p>
            <a:pPr lvl="2"/>
            <a:r>
              <a:rPr lang="en-US" dirty="0"/>
              <a:t>Not the focus of this example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Goal: Precompute a data structure that helps find the relevant documents for a given query</a:t>
            </a:r>
          </a:p>
        </p:txBody>
      </p:sp>
    </p:spTree>
    <p:extLst>
      <p:ext uri="{BB962C8B-B14F-4D97-AF65-F5344CB8AC3E}">
        <p14:creationId xmlns:p14="http://schemas.microsoft.com/office/powerpoint/2010/main" val="92710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AD70-6014-6B2C-5162-0DA4B643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2BEC7-9664-29BF-BB13-6FF51A770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inverted index </a:t>
            </a:r>
            <a:r>
              <a:rPr lang="en-US" dirty="0"/>
              <a:t>is a Mapping from possible query words to the set of documents that contain that word</a:t>
            </a:r>
          </a:p>
          <a:p>
            <a:pPr lvl="1"/>
            <a:r>
              <a:rPr lang="en-US" dirty="0"/>
              <a:t>Answers the question:</a:t>
            </a:r>
            <a:br>
              <a:rPr lang="en-US" dirty="0"/>
            </a:br>
            <a:r>
              <a:rPr lang="en-US" dirty="0"/>
              <a:t>“What documents contain</a:t>
            </a:r>
            <a:br>
              <a:rPr lang="en-US" dirty="0"/>
            </a:br>
            <a:r>
              <a:rPr lang="en-US" dirty="0"/>
              <a:t>the word ‘corgis’?”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FDE96-3FFA-409A-BA2E-71E127DF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20" y="2496433"/>
            <a:ext cx="6554597" cy="36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21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B6C8-637C-AE01-2AB3-17F95299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no one right way to define which documents are “most relevant” There are approximations, but make decisions about what relevance means</a:t>
            </a:r>
          </a:p>
          <a:p>
            <a:r>
              <a:rPr lang="en-US" dirty="0"/>
              <a:t>Idea 1: Documents that have more hits of the query should come first</a:t>
            </a:r>
          </a:p>
          <a:p>
            <a:pPr lvl="1"/>
            <a:r>
              <a:rPr lang="en-US" dirty="0"/>
              <a:t>Pro: Simple</a:t>
            </a:r>
          </a:p>
          <a:p>
            <a:pPr lvl="1"/>
            <a:r>
              <a:rPr lang="en-US" dirty="0"/>
              <a:t>Con: Favors longer documents (query: “the dogs” will favor long documents with lots of “</a:t>
            </a:r>
            <a:r>
              <a:rPr lang="en-US" dirty="0" err="1"/>
              <a:t>the”s</a:t>
            </a:r>
            <a:r>
              <a:rPr lang="en-US" dirty="0"/>
              <a:t>)</a:t>
            </a:r>
          </a:p>
          <a:p>
            <a:r>
              <a:rPr lang="en-US" dirty="0"/>
              <a:t>Idea 2: Weight query terms based on their “uniqueness”. Often use some sort of score for “Term Frequency – Inverse Document Frequency (</a:t>
            </a:r>
            <a:r>
              <a:rPr lang="en-US" dirty="0">
                <a:hlinkClick r:id="rId2"/>
              </a:rPr>
              <a:t>TF-IDF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Pro: Doesn’t put much weight on common words like “the”</a:t>
            </a:r>
          </a:p>
          <a:p>
            <a:pPr lvl="1"/>
            <a:r>
              <a:rPr lang="en-US" dirty="0"/>
              <a:t>Cons: Complex, many choices in how to compute that yield pretty different rankings</a:t>
            </a:r>
          </a:p>
          <a:p>
            <a:r>
              <a:rPr lang="en-US" dirty="0"/>
              <a:t>Idea 3: Much more! Most companies keep their ranking algorithms very very secret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3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2050" name="Picture 2" descr="Percentage of women in top 100 Google image search results for CEO:  11%   Percentage of U.S. CEOs who are women: 27% ">
            <a:extLst>
              <a:ext uri="{FF2B5EF4-FFF2-40B4-BE49-F238E27FC236}">
                <a16:creationId xmlns:a16="http://schemas.microsoft.com/office/drawing/2014/main" id="{C8F5C9A1-8F47-4C79-AF26-510B9E66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90191"/>
            <a:ext cx="10858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37CC5B-81D7-464C-8B5F-9B09904B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/>
          </a:bodyPr>
          <a:lstStyle/>
          <a:p>
            <a:r>
              <a:rPr lang="en-US" dirty="0"/>
              <a:t>Image results for searching the term “CEO” on Google (2015)</a:t>
            </a:r>
          </a:p>
          <a:p>
            <a:pPr lvl="1"/>
            <a:r>
              <a:rPr lang="en-US" dirty="0"/>
              <a:t>Notice anything about the results?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294AC8-F96B-4F94-8DF5-5E564706EF8B}"/>
              </a:ext>
            </a:extLst>
          </p:cNvPr>
          <p:cNvSpPr txBox="1">
            <a:spLocks/>
          </p:cNvSpPr>
          <p:nvPr/>
        </p:nvSpPr>
        <p:spPr>
          <a:xfrm>
            <a:off x="838200" y="5280991"/>
            <a:ext cx="10471846" cy="116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hlinkClick r:id="rId3"/>
              </a:rPr>
              <a:t>https://www.washington.edu/news/2015/04/09/whos-a-ceo-google-image-results-can-shift-gender-biases/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974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5" name="Picture 4" descr="Two side by side screenshots of Google Image search results. One (a search for &quot;CEO&quot;) shows at least four images that have women in them and the other (a search for &quot;CEO United States&quot;) shows one.">
            <a:extLst>
              <a:ext uri="{FF2B5EF4-FFF2-40B4-BE49-F238E27FC236}">
                <a16:creationId xmlns:a16="http://schemas.microsoft.com/office/drawing/2014/main" id="{72600550-730F-4B2C-9D6A-AD6EFB48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95" y="1856662"/>
            <a:ext cx="7004209" cy="42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3A069D-1A97-4326-BC83-20954C497D5D}"/>
              </a:ext>
            </a:extLst>
          </p:cNvPr>
          <p:cNvSpPr txBox="1">
            <a:spLocks/>
          </p:cNvSpPr>
          <p:nvPr/>
        </p:nvSpPr>
        <p:spPr>
          <a:xfrm>
            <a:off x="675762" y="6258669"/>
            <a:ext cx="10840474" cy="116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hlinkClick r:id="rId3"/>
              </a:rPr>
              <a:t>https://www.washington.edu/news/2022/02/16/googles-ceo-image-search-gender-bias-hasnt-really-been-fixed</a:t>
            </a:r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045F92-102A-4EC0-BFAB-DAED686C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/>
          </a:bodyPr>
          <a:lstStyle/>
          <a:p>
            <a:r>
              <a:rPr lang="en-US" dirty="0"/>
              <a:t>Fix: Image results for searching “CEO” and “CEO United States” (2022)</a:t>
            </a:r>
          </a:p>
        </p:txBody>
      </p:sp>
    </p:spTree>
    <p:extLst>
      <p:ext uri="{BB962C8B-B14F-4D97-AF65-F5344CB8AC3E}">
        <p14:creationId xmlns:p14="http://schemas.microsoft.com/office/powerpoint/2010/main" val="279212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D28A-261B-BC7A-9D28-7FE79040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E56F-9710-C0B5-10FA-A866D2F6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Assignment 2 (P2) released on Friday!</a:t>
            </a:r>
          </a:p>
          <a:p>
            <a:pPr lvl="1"/>
            <a:r>
              <a:rPr lang="en-US" dirty="0"/>
              <a:t>Seriously, start early! This assignment is much more involved…</a:t>
            </a:r>
          </a:p>
          <a:p>
            <a:pPr lvl="1"/>
            <a:r>
              <a:rPr lang="en-US" dirty="0"/>
              <a:t>Due </a:t>
            </a:r>
            <a:r>
              <a:rPr lang="en-US" b="1" dirty="0"/>
              <a:t>February 15</a:t>
            </a:r>
            <a:r>
              <a:rPr lang="en-US" b="1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dirty="0"/>
              <a:t>Quiz 1 on February 13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Topics: </a:t>
            </a:r>
            <a:r>
              <a:rPr lang="en-US" dirty="0" err="1"/>
              <a:t>ArrayLists</a:t>
            </a:r>
            <a:r>
              <a:rPr lang="en-US" dirty="0"/>
              <a:t>, </a:t>
            </a:r>
            <a:r>
              <a:rPr lang="en-US" b="0" i="0" u="none" strike="noStrike" dirty="0">
                <a:solidFill>
                  <a:srgbClr val="212529"/>
                </a:solidFill>
                <a:effectLst/>
                <a:latin typeface="Inter"/>
              </a:rPr>
              <a:t>Reference Semantics, Stacks and Queues, Sets, Maps</a:t>
            </a:r>
            <a:endParaRPr lang="en-US" dirty="0"/>
          </a:p>
          <a:p>
            <a:r>
              <a:rPr lang="en-US" dirty="0"/>
              <a:t>Tomorrow, Resubmission Cycle 3 (R3) form out, due February 13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pPr lvl="1"/>
            <a:r>
              <a:rPr lang="en-US" dirty="0"/>
              <a:t>Available assignments: </a:t>
            </a:r>
            <a:r>
              <a:rPr lang="en-US" b="1" i="1" u="sng" dirty="0"/>
              <a:t>P0</a:t>
            </a:r>
            <a:r>
              <a:rPr lang="en-US" dirty="0"/>
              <a:t>, C1, P1</a:t>
            </a:r>
          </a:p>
        </p:txBody>
      </p:sp>
    </p:spTree>
    <p:extLst>
      <p:ext uri="{BB962C8B-B14F-4D97-AF65-F5344CB8AC3E}">
        <p14:creationId xmlns:p14="http://schemas.microsoft.com/office/powerpoint/2010/main" val="346771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7FB514-BCFC-4DA7-8520-7C13CCA24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39" y="540945"/>
            <a:ext cx="4039092" cy="60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41D444-C5FB-4931-A8BE-C40C8E49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6366879" cy="5227983"/>
          </a:xfrm>
        </p:spPr>
        <p:txBody>
          <a:bodyPr>
            <a:normAutofit/>
          </a:bodyPr>
          <a:lstStyle/>
          <a:p>
            <a:r>
              <a:rPr lang="en-US" dirty="0"/>
              <a:t>Google’s autocomplete recommendations used to actually look like this</a:t>
            </a:r>
          </a:p>
          <a:p>
            <a:pPr lvl="1"/>
            <a:r>
              <a:rPr lang="en-US" dirty="0"/>
              <a:t>Fix: Don’t display autocomplete results for phrases like “why are [group] ____”</a:t>
            </a:r>
          </a:p>
          <a:p>
            <a:pPr marL="0" indent="0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sz="3600" u="sng" dirty="0"/>
              <a:t>Are these changes fixing the right thing?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 algn="r">
              <a:buNone/>
            </a:pPr>
            <a:r>
              <a:rPr lang="en-US" sz="2000" i="1" dirty="0"/>
              <a:t>Btw, Miya says this is a great book that you should check out if you’re interested -&gt;</a:t>
            </a:r>
          </a:p>
        </p:txBody>
      </p:sp>
    </p:spTree>
    <p:extLst>
      <p:ext uri="{BB962C8B-B14F-4D97-AF65-F5344CB8AC3E}">
        <p14:creationId xmlns:p14="http://schemas.microsoft.com/office/powerpoint/2010/main" val="154402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Closing the Feedback Loop</a:t>
            </a:r>
          </a:p>
          <a:p>
            <a:pPr>
              <a:spcAft>
                <a:spcPts val="1200"/>
              </a:spcAft>
            </a:pPr>
            <a:r>
              <a:rPr lang="en-US" dirty="0"/>
              <a:t>Review/Finish: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Search Engine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223949" y="211408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4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D28A-261B-BC7A-9D28-7FE79040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Feedback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E56F-9710-C0B5-10FA-A866D2F6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Good:</a:t>
            </a:r>
          </a:p>
          <a:p>
            <a:pPr lvl="1"/>
            <a:r>
              <a:rPr lang="en-US" dirty="0"/>
              <a:t>PCMs, Sections, Resubmissions, Live coding, IPL, TAs</a:t>
            </a:r>
          </a:p>
          <a:p>
            <a:r>
              <a:rPr lang="en-US" dirty="0"/>
              <a:t>Suggestions:</a:t>
            </a:r>
          </a:p>
          <a:p>
            <a:pPr lvl="1"/>
            <a:r>
              <a:rPr lang="en-US" dirty="0"/>
              <a:t>Quiz practice</a:t>
            </a:r>
          </a:p>
          <a:p>
            <a:pPr lvl="2"/>
            <a:r>
              <a:rPr lang="en-US" dirty="0"/>
              <a:t>Working with TAs to create more “quiz-like” resources</a:t>
            </a:r>
          </a:p>
          <a:p>
            <a:pPr lvl="1"/>
            <a:r>
              <a:rPr lang="en-US" dirty="0"/>
              <a:t>Spec length / organization</a:t>
            </a:r>
          </a:p>
          <a:p>
            <a:pPr lvl="2"/>
            <a:r>
              <a:rPr lang="en-US" dirty="0"/>
              <a:t>Working on this! Specs often repeat important info so it’s harder to miss</a:t>
            </a:r>
          </a:p>
          <a:p>
            <a:pPr lvl="1"/>
            <a:r>
              <a:rPr lang="en-US" dirty="0"/>
              <a:t>Pacing</a:t>
            </a:r>
          </a:p>
          <a:p>
            <a:pPr lvl="2"/>
            <a:r>
              <a:rPr lang="en-US" dirty="0"/>
              <a:t>Some said too fast, some said too slow…</a:t>
            </a:r>
          </a:p>
          <a:p>
            <a:r>
              <a:rPr lang="en-US" dirty="0"/>
              <a:t>Reminders:</a:t>
            </a:r>
          </a:p>
          <a:p>
            <a:pPr lvl="1"/>
            <a:r>
              <a:rPr lang="en-US" dirty="0"/>
              <a:t>PCMs are expected to take ~20-30min</a:t>
            </a:r>
          </a:p>
          <a:p>
            <a:pPr lvl="1"/>
            <a:r>
              <a:rPr lang="en-US" dirty="0"/>
              <a:t>Use additional section problems for quiz prep!</a:t>
            </a:r>
          </a:p>
        </p:txBody>
      </p:sp>
    </p:spTree>
    <p:extLst>
      <p:ext uri="{BB962C8B-B14F-4D97-AF65-F5344CB8AC3E}">
        <p14:creationId xmlns:p14="http://schemas.microsoft.com/office/powerpoint/2010/main" val="108504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Closing the Feedback Loop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Review/Finish: </a:t>
            </a:r>
            <a:r>
              <a:rPr lang="en-US" b="1" dirty="0" err="1">
                <a:solidFill>
                  <a:schemeClr val="accent5"/>
                </a:solidFill>
              </a:rPr>
              <a:t>mostFrequentStart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Search Engine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346778" y="276300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C0C6EE-40EB-2C7A-B55B-AA6E0DCE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77678"/>
          </a:xfrm>
        </p:spPr>
        <p:txBody>
          <a:bodyPr>
            <a:normAutofit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Example: Mapping ticker to stock price in P0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Same as Python’s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5" name="Picture 2" descr="https://static.us.edusercontent.com/files/lqdut9vmmq9cp9Yx20muXcSr">
            <a:extLst>
              <a:ext uri="{FF2B5EF4-FFF2-40B4-BE49-F238E27FC236}">
                <a16:creationId xmlns:a16="http://schemas.microsoft.com/office/drawing/2014/main" id="{A499E642-F351-49A7-03A0-CA714CF2D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712" r="1463" b="3312"/>
          <a:stretch/>
        </p:blipFill>
        <p:spPr bwMode="auto">
          <a:xfrm>
            <a:off x="7656162" y="1371600"/>
            <a:ext cx="4426132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F9107069-5512-8157-71A5-40529194ABBD}"/>
              </a:ext>
            </a:extLst>
          </p:cNvPr>
          <p:cNvSpPr/>
          <p:nvPr/>
        </p:nvSpPr>
        <p:spPr>
          <a:xfrm>
            <a:off x="8803040" y="258487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46E868A-DDB4-5FB7-A36B-D274C5A9AEEF}"/>
              </a:ext>
            </a:extLst>
          </p:cNvPr>
          <p:cNvSpPr/>
          <p:nvPr/>
        </p:nvSpPr>
        <p:spPr>
          <a:xfrm>
            <a:off x="10557593" y="2764472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557C21B-089B-9061-9420-D1D563044D65}"/>
              </a:ext>
            </a:extLst>
          </p:cNvPr>
          <p:cNvSpPr/>
          <p:nvPr/>
        </p:nvSpPr>
        <p:spPr>
          <a:xfrm>
            <a:off x="8625439" y="3536293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C91A6CE-32F5-9BAA-9CEF-ADFC5B08B880}"/>
              </a:ext>
            </a:extLst>
          </p:cNvPr>
          <p:cNvSpPr/>
          <p:nvPr/>
        </p:nvSpPr>
        <p:spPr>
          <a:xfrm>
            <a:off x="10414864" y="357754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DAFBAE3-F535-ED94-848F-779A171D9635}"/>
              </a:ext>
            </a:extLst>
          </p:cNvPr>
          <p:cNvSpPr/>
          <p:nvPr/>
        </p:nvSpPr>
        <p:spPr>
          <a:xfrm>
            <a:off x="9308056" y="1488861"/>
            <a:ext cx="334675" cy="360266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CF30FA-DEE6-5364-E391-87D09D58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987B92-9223-E345-4C7B-78D3622E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/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largest “word family” as defined as the family with the most words in it</a:t>
            </a:r>
          </a:p>
          <a:p>
            <a:r>
              <a:rPr lang="en-US" dirty="0"/>
              <a:t>Returns the starting letter of the largest word family (and if time, should update the Set of words to only have words from the selected family). </a:t>
            </a:r>
          </a:p>
        </p:txBody>
      </p:sp>
    </p:spTree>
    <p:extLst>
      <p:ext uri="{BB962C8B-B14F-4D97-AF65-F5344CB8AC3E}">
        <p14:creationId xmlns:p14="http://schemas.microsoft.com/office/powerpoint/2010/main" val="194646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EB73D5-3942-20D5-D554-847811E2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7699A5-1EDE-0589-9138-BB538A8C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'l' has the largest word family, we return 3 and modify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'l'. </a:t>
            </a:r>
          </a:p>
        </p:txBody>
      </p:sp>
    </p:spTree>
    <p:extLst>
      <p:ext uri="{BB962C8B-B14F-4D97-AF65-F5344CB8AC3E}">
        <p14:creationId xmlns:p14="http://schemas.microsoft.com/office/powerpoint/2010/main" val="21057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Closing the Feedback Loop</a:t>
            </a:r>
          </a:p>
          <a:p>
            <a:pPr>
              <a:spcAft>
                <a:spcPts val="1200"/>
              </a:spcAft>
            </a:pPr>
            <a:r>
              <a:rPr lang="en-US" dirty="0"/>
              <a:t>Review/Finish: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Search Engine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154083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302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17263</TotalTime>
  <Words>1490</Words>
  <Application>Microsoft Office PowerPoint</Application>
  <PresentationFormat>Widescreen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Consolas</vt:lpstr>
      <vt:lpstr>Courier New</vt:lpstr>
      <vt:lpstr>Inter</vt:lpstr>
      <vt:lpstr>Montserrat</vt:lpstr>
      <vt:lpstr>Montserrat ExtraBold</vt:lpstr>
      <vt:lpstr>Montserrat SemiBold</vt:lpstr>
      <vt:lpstr>System Font Regular</vt:lpstr>
      <vt:lpstr>CSE 373 Summer 2020</vt:lpstr>
      <vt:lpstr>Agenda</vt:lpstr>
      <vt:lpstr>Announcements</vt:lpstr>
      <vt:lpstr>Agenda</vt:lpstr>
      <vt:lpstr>Closing the Feedback Loop</vt:lpstr>
      <vt:lpstr>Agenda</vt:lpstr>
      <vt:lpstr>Map ADT</vt:lpstr>
      <vt:lpstr>mostFrequentStart</vt:lpstr>
      <vt:lpstr>mostFrequentStart</vt:lpstr>
      <vt:lpstr>Agenda</vt:lpstr>
      <vt:lpstr>Nested Collections</vt:lpstr>
      <vt:lpstr>Updating Nested Collections</vt:lpstr>
      <vt:lpstr>Suppose map had the following items. What would its items be after running this code?</vt:lpstr>
      <vt:lpstr>Suppose map had the following items. What would its items be after running this code?</vt:lpstr>
      <vt:lpstr>Agenda</vt:lpstr>
      <vt:lpstr>Background: Search Engines</vt:lpstr>
      <vt:lpstr>Inverted Index</vt:lpstr>
      <vt:lpstr>Ranking Results</vt:lpstr>
      <vt:lpstr>Data Bias</vt:lpstr>
      <vt:lpstr>Data Bias</vt:lpstr>
      <vt:lpstr>Data Bias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344</cp:revision>
  <cp:lastPrinted>2022-10-28T02:54:57Z</cp:lastPrinted>
  <dcterms:created xsi:type="dcterms:W3CDTF">2020-06-13T06:27:42Z</dcterms:created>
  <dcterms:modified xsi:type="dcterms:W3CDTF">2024-02-07T04:44:41Z</dcterms:modified>
</cp:coreProperties>
</file>