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325" r:id="rId4"/>
    <p:sldId id="326" r:id="rId5"/>
    <p:sldId id="324" r:id="rId6"/>
    <p:sldId id="306" r:id="rId7"/>
    <p:sldId id="302" r:id="rId8"/>
    <p:sldId id="303" r:id="rId9"/>
    <p:sldId id="304" r:id="rId10"/>
    <p:sldId id="310" r:id="rId11"/>
    <p:sldId id="327" r:id="rId12"/>
    <p:sldId id="311" r:id="rId13"/>
    <p:sldId id="312" r:id="rId14"/>
    <p:sldId id="313" r:id="rId15"/>
    <p:sldId id="317" r:id="rId16"/>
    <p:sldId id="314" r:id="rId17"/>
    <p:sldId id="315" r:id="rId18"/>
    <p:sldId id="316" r:id="rId19"/>
    <p:sldId id="318" r:id="rId20"/>
    <p:sldId id="319" r:id="rId21"/>
    <p:sldId id="320" r:id="rId22"/>
    <p:sldId id="276" r:id="rId23"/>
    <p:sldId id="321"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6" autoAdjust="0"/>
    <p:restoredTop sz="91429"/>
  </p:normalViewPr>
  <p:slideViewPr>
    <p:cSldViewPr snapToGrid="0" snapToObjects="1">
      <p:cViewPr>
        <p:scale>
          <a:sx n="80" d="100"/>
          <a:sy n="80" d="100"/>
        </p:scale>
        <p:origin x="261" y="270"/>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44DFEA52-0E0B-2F4C-A471-EB34EA7C2ACC}" type="presOf" srcId="{9B3AE589-B6B6-924B-9F64-A0F9D79BC3C6}" destId="{AB147539-D32E-CD41-82DE-117CD8CD5116}" srcOrd="0" destOrd="0" presId="urn:microsoft.com/office/officeart/2005/8/layout/chevron2"/>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8</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CC323-5B9C-AAF4-65E3-D8F9BC678E5B}"/>
              </a:ext>
            </a:extLst>
          </p:cNvPr>
          <p:cNvSpPr txBox="1"/>
          <p:nvPr userDrawn="1"/>
        </p:nvSpPr>
        <p:spPr>
          <a:xfrm>
            <a:off x="8267254" y="5086746"/>
            <a:ext cx="3967816" cy="1318669"/>
          </a:xfrm>
          <a:prstGeom prst="rect">
            <a:avLst/>
          </a:prstGeom>
          <a:noFill/>
        </p:spPr>
        <p:txBody>
          <a:bodyPr wrap="square" numCol="4" rtlCol="0">
            <a:noAutofit/>
          </a:bodyPr>
          <a:lstStyle/>
          <a:p>
            <a:pPr rtl="0">
              <a:spcBef>
                <a:spcPts val="0"/>
              </a:spcBef>
              <a:spcAft>
                <a:spcPts val="0"/>
              </a:spcAft>
            </a:pPr>
            <a:r>
              <a:rPr lang="en-US" sz="800" b="1" i="0" dirty="0">
                <a:solidFill>
                  <a:schemeClr val="tx1">
                    <a:lumMod val="65000"/>
                    <a:lumOff val="35000"/>
                  </a:schemeClr>
                </a:solidFill>
                <a:latin typeface="Montserrat SemiBold" pitchFamily="2" charset="77"/>
              </a:rPr>
              <a:t>Ailsa </a:t>
            </a:r>
          </a:p>
          <a:p>
            <a:pPr rtl="0">
              <a:spcBef>
                <a:spcPts val="0"/>
              </a:spcBef>
              <a:spcAft>
                <a:spcPts val="0"/>
              </a:spcAft>
            </a:pPr>
            <a:r>
              <a:rPr lang="en-US" sz="800" b="1" i="0" dirty="0">
                <a:solidFill>
                  <a:schemeClr val="tx1">
                    <a:lumMod val="65000"/>
                    <a:lumOff val="35000"/>
                  </a:schemeClr>
                </a:solidFill>
                <a:latin typeface="Montserrat SemiBold" pitchFamily="2" charset="77"/>
              </a:rPr>
              <a:t>Alexander </a:t>
            </a:r>
          </a:p>
          <a:p>
            <a:pPr rtl="0">
              <a:spcBef>
                <a:spcPts val="0"/>
              </a:spcBef>
              <a:spcAft>
                <a:spcPts val="0"/>
              </a:spcAft>
            </a:pPr>
            <a:r>
              <a:rPr lang="en-US" sz="800" b="1" i="0" dirty="0">
                <a:solidFill>
                  <a:schemeClr val="tx1">
                    <a:lumMod val="65000"/>
                    <a:lumOff val="35000"/>
                  </a:schemeClr>
                </a:solidFill>
                <a:latin typeface="Montserrat SemiBold" pitchFamily="2" charset="77"/>
              </a:rPr>
              <a:t>Ambika </a:t>
            </a:r>
          </a:p>
          <a:p>
            <a:pPr rtl="0">
              <a:spcBef>
                <a:spcPts val="0"/>
              </a:spcBef>
              <a:spcAft>
                <a:spcPts val="0"/>
              </a:spcAft>
            </a:pPr>
            <a:r>
              <a:rPr lang="en-US" sz="800" b="1" i="0" dirty="0">
                <a:solidFill>
                  <a:schemeClr val="tx1">
                    <a:lumMod val="65000"/>
                    <a:lumOff val="35000"/>
                  </a:schemeClr>
                </a:solidFill>
                <a:latin typeface="Montserrat SemiBold" pitchFamily="2" charset="77"/>
              </a:rPr>
              <a:t>Andy </a:t>
            </a:r>
          </a:p>
          <a:p>
            <a:pPr rtl="0">
              <a:spcBef>
                <a:spcPts val="0"/>
              </a:spcBef>
              <a:spcAft>
                <a:spcPts val="0"/>
              </a:spcAft>
            </a:pPr>
            <a:r>
              <a:rPr lang="en-US" sz="800" b="1" i="0" dirty="0" err="1">
                <a:solidFill>
                  <a:schemeClr val="tx1">
                    <a:lumMod val="65000"/>
                    <a:lumOff val="35000"/>
                  </a:schemeClr>
                </a:solidFill>
                <a:latin typeface="Montserrat SemiBold" pitchFamily="2" charset="77"/>
              </a:rPr>
              <a:t>Arkita</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a:solidFill>
                  <a:schemeClr val="tx1">
                    <a:lumMod val="65000"/>
                    <a:lumOff val="35000"/>
                  </a:schemeClr>
                </a:solidFill>
                <a:latin typeface="Montserrat SemiBold" pitchFamily="2" charset="77"/>
              </a:rPr>
              <a:t>Atharva </a:t>
            </a:r>
          </a:p>
          <a:p>
            <a:pPr rtl="0">
              <a:spcBef>
                <a:spcPts val="0"/>
              </a:spcBef>
              <a:spcAft>
                <a:spcPts val="0"/>
              </a:spcAft>
            </a:pPr>
            <a:r>
              <a:rPr lang="en-US" sz="800" b="1" i="0" dirty="0">
                <a:solidFill>
                  <a:schemeClr val="tx1">
                    <a:lumMod val="65000"/>
                    <a:lumOff val="35000"/>
                  </a:schemeClr>
                </a:solidFill>
                <a:latin typeface="Montserrat SemiBold" pitchFamily="2" charset="77"/>
              </a:rPr>
              <a:t>Autumn </a:t>
            </a:r>
          </a:p>
          <a:p>
            <a:pPr rtl="0">
              <a:spcBef>
                <a:spcPts val="0"/>
              </a:spcBef>
              <a:spcAft>
                <a:spcPts val="0"/>
              </a:spcAft>
            </a:pPr>
            <a:r>
              <a:rPr lang="en-US" sz="800" b="1" i="0" dirty="0" err="1">
                <a:solidFill>
                  <a:schemeClr val="tx1">
                    <a:lumMod val="65000"/>
                    <a:lumOff val="35000"/>
                  </a:schemeClr>
                </a:solidFill>
                <a:latin typeface="Montserrat SemiBold" pitchFamily="2" charset="77"/>
              </a:rPr>
              <a:t>Ayush</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err="1">
                <a:solidFill>
                  <a:schemeClr val="tx1">
                    <a:lumMod val="65000"/>
                    <a:lumOff val="35000"/>
                  </a:schemeClr>
                </a:solidFill>
                <a:latin typeface="Montserrat SemiBold" pitchFamily="2" charset="77"/>
              </a:rPr>
              <a:t>Chaafen</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a:solidFill>
                  <a:schemeClr val="tx1">
                    <a:lumMod val="65000"/>
                    <a:lumOff val="35000"/>
                  </a:schemeClr>
                </a:solidFill>
                <a:latin typeface="Montserrat SemiBold" pitchFamily="2" charset="77"/>
              </a:rPr>
              <a:t>Chloe </a:t>
            </a:r>
          </a:p>
          <a:p>
            <a:pPr rtl="0">
              <a:spcBef>
                <a:spcPts val="0"/>
              </a:spcBef>
              <a:spcAft>
                <a:spcPts val="0"/>
              </a:spcAft>
            </a:pPr>
            <a:r>
              <a:rPr lang="en-US" sz="800" b="1" i="0" dirty="0">
                <a:solidFill>
                  <a:schemeClr val="tx1">
                    <a:lumMod val="65000"/>
                    <a:lumOff val="35000"/>
                  </a:schemeClr>
                </a:solidFill>
                <a:latin typeface="Montserrat SemiBold" pitchFamily="2" charset="77"/>
              </a:rPr>
              <a:t>Claire </a:t>
            </a:r>
          </a:p>
          <a:p>
            <a:pPr rtl="0">
              <a:spcBef>
                <a:spcPts val="0"/>
              </a:spcBef>
              <a:spcAft>
                <a:spcPts val="0"/>
              </a:spcAft>
            </a:pPr>
            <a:r>
              <a:rPr lang="en-US" sz="800" b="1" i="0" dirty="0">
                <a:solidFill>
                  <a:schemeClr val="tx1">
                    <a:lumMod val="65000"/>
                    <a:lumOff val="35000"/>
                  </a:schemeClr>
                </a:solidFill>
                <a:latin typeface="Montserrat SemiBold" pitchFamily="2" charset="77"/>
              </a:rPr>
              <a:t>Colin </a:t>
            </a:r>
          </a:p>
          <a:p>
            <a:pPr rtl="0">
              <a:spcBef>
                <a:spcPts val="0"/>
              </a:spcBef>
              <a:spcAft>
                <a:spcPts val="0"/>
              </a:spcAft>
            </a:pPr>
            <a:r>
              <a:rPr lang="en-US" sz="800" b="1" i="0" dirty="0">
                <a:solidFill>
                  <a:schemeClr val="tx1">
                    <a:lumMod val="65000"/>
                    <a:lumOff val="35000"/>
                  </a:schemeClr>
                </a:solidFill>
                <a:latin typeface="Montserrat SemiBold" pitchFamily="2" charset="77"/>
              </a:rPr>
              <a:t>Colton </a:t>
            </a:r>
          </a:p>
          <a:p>
            <a:pPr rtl="0">
              <a:spcBef>
                <a:spcPts val="0"/>
              </a:spcBef>
              <a:spcAft>
                <a:spcPts val="0"/>
              </a:spcAft>
            </a:pPr>
            <a:r>
              <a:rPr lang="en-US" sz="800" b="1" i="0" dirty="0">
                <a:solidFill>
                  <a:schemeClr val="tx1">
                    <a:lumMod val="65000"/>
                    <a:lumOff val="35000"/>
                  </a:schemeClr>
                </a:solidFill>
                <a:latin typeface="Montserrat SemiBold" pitchFamily="2" charset="77"/>
              </a:rPr>
              <a:t>Connor </a:t>
            </a:r>
          </a:p>
          <a:p>
            <a:pPr rtl="0">
              <a:spcBef>
                <a:spcPts val="0"/>
              </a:spcBef>
              <a:spcAft>
                <a:spcPts val="0"/>
              </a:spcAft>
            </a:pPr>
            <a:r>
              <a:rPr lang="en-US" sz="800" b="1" i="0" dirty="0">
                <a:solidFill>
                  <a:schemeClr val="tx1">
                    <a:lumMod val="65000"/>
                    <a:lumOff val="35000"/>
                  </a:schemeClr>
                </a:solidFill>
                <a:latin typeface="Montserrat SemiBold" pitchFamily="2" charset="77"/>
              </a:rPr>
              <a:t>Elizabeth </a:t>
            </a:r>
          </a:p>
          <a:p>
            <a:pPr rtl="0">
              <a:spcBef>
                <a:spcPts val="0"/>
              </a:spcBef>
              <a:spcAft>
                <a:spcPts val="0"/>
              </a:spcAft>
            </a:pPr>
            <a:r>
              <a:rPr lang="en-US" sz="800" b="1" i="0" dirty="0">
                <a:solidFill>
                  <a:schemeClr val="tx1">
                    <a:lumMod val="65000"/>
                    <a:lumOff val="35000"/>
                  </a:schemeClr>
                </a:solidFill>
                <a:latin typeface="Montserrat SemiBold" pitchFamily="2" charset="77"/>
              </a:rPr>
              <a:t>Hannah </a:t>
            </a:r>
          </a:p>
          <a:p>
            <a:pPr rtl="0">
              <a:spcBef>
                <a:spcPts val="0"/>
              </a:spcBef>
              <a:spcAft>
                <a:spcPts val="0"/>
              </a:spcAft>
            </a:pPr>
            <a:r>
              <a:rPr lang="en-US" sz="800" b="1" i="0" dirty="0">
                <a:solidFill>
                  <a:schemeClr val="tx1">
                    <a:lumMod val="65000"/>
                    <a:lumOff val="35000"/>
                  </a:schemeClr>
                </a:solidFill>
                <a:latin typeface="Montserrat SemiBold" pitchFamily="2" charset="77"/>
              </a:rPr>
              <a:t>Helena </a:t>
            </a:r>
          </a:p>
          <a:p>
            <a:pPr rtl="0">
              <a:spcBef>
                <a:spcPts val="0"/>
              </a:spcBef>
              <a:spcAft>
                <a:spcPts val="0"/>
              </a:spcAft>
            </a:pPr>
            <a:r>
              <a:rPr lang="en-US" sz="800" b="1" i="0" dirty="0">
                <a:solidFill>
                  <a:schemeClr val="tx1">
                    <a:lumMod val="65000"/>
                    <a:lumOff val="35000"/>
                  </a:schemeClr>
                </a:solidFill>
                <a:latin typeface="Montserrat SemiBold" pitchFamily="2" charset="77"/>
              </a:rPr>
              <a:t>Jessie </a:t>
            </a:r>
          </a:p>
          <a:p>
            <a:pPr rtl="0">
              <a:spcBef>
                <a:spcPts val="0"/>
              </a:spcBef>
              <a:spcAft>
                <a:spcPts val="0"/>
              </a:spcAft>
            </a:pPr>
            <a:r>
              <a:rPr lang="en-US" sz="800" b="1" i="0" dirty="0">
                <a:solidFill>
                  <a:schemeClr val="tx1">
                    <a:lumMod val="65000"/>
                    <a:lumOff val="35000"/>
                  </a:schemeClr>
                </a:solidFill>
                <a:latin typeface="Montserrat SemiBold" pitchFamily="2" charset="77"/>
              </a:rPr>
              <a:t>Katharine </a:t>
            </a:r>
          </a:p>
          <a:p>
            <a:pPr rtl="0">
              <a:spcBef>
                <a:spcPts val="0"/>
              </a:spcBef>
              <a:spcAft>
                <a:spcPts val="0"/>
              </a:spcAft>
            </a:pPr>
            <a:r>
              <a:rPr lang="en-US" sz="800" b="1" i="0" dirty="0">
                <a:solidFill>
                  <a:schemeClr val="tx1">
                    <a:lumMod val="65000"/>
                    <a:lumOff val="35000"/>
                  </a:schemeClr>
                </a:solidFill>
                <a:latin typeface="Montserrat SemiBold" pitchFamily="2" charset="77"/>
              </a:rPr>
              <a:t>Kavya </a:t>
            </a:r>
          </a:p>
          <a:p>
            <a:pPr rtl="0">
              <a:spcBef>
                <a:spcPts val="0"/>
              </a:spcBef>
              <a:spcAft>
                <a:spcPts val="0"/>
              </a:spcAft>
            </a:pPr>
            <a:r>
              <a:rPr lang="en-US" sz="800" b="1" i="0" dirty="0">
                <a:solidFill>
                  <a:schemeClr val="tx1">
                    <a:lumMod val="65000"/>
                    <a:lumOff val="35000"/>
                  </a:schemeClr>
                </a:solidFill>
                <a:latin typeface="Montserrat SemiBold" pitchFamily="2" charset="77"/>
              </a:rPr>
              <a:t>Ken </a:t>
            </a:r>
          </a:p>
          <a:p>
            <a:pPr rtl="0">
              <a:spcBef>
                <a:spcPts val="0"/>
              </a:spcBef>
              <a:spcAft>
                <a:spcPts val="0"/>
              </a:spcAft>
            </a:pPr>
            <a:r>
              <a:rPr lang="en-US" sz="800" b="1" i="0" dirty="0" err="1">
                <a:solidFill>
                  <a:schemeClr val="tx1">
                    <a:lumMod val="65000"/>
                    <a:lumOff val="35000"/>
                  </a:schemeClr>
                </a:solidFill>
                <a:latin typeface="Montserrat SemiBold" pitchFamily="2" charset="77"/>
              </a:rPr>
              <a:t>kyle</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a:solidFill>
                  <a:schemeClr val="tx1">
                    <a:lumMod val="65000"/>
                    <a:lumOff val="35000"/>
                  </a:schemeClr>
                </a:solidFill>
                <a:latin typeface="Montserrat SemiBold" pitchFamily="2" charset="77"/>
              </a:rPr>
              <a:t>Logan </a:t>
            </a:r>
          </a:p>
          <a:p>
            <a:pPr rtl="0">
              <a:spcBef>
                <a:spcPts val="0"/>
              </a:spcBef>
              <a:spcAft>
                <a:spcPts val="0"/>
              </a:spcAft>
            </a:pPr>
            <a:r>
              <a:rPr lang="en-US" sz="800" b="1" i="0" dirty="0">
                <a:solidFill>
                  <a:schemeClr val="tx1">
                    <a:lumMod val="65000"/>
                    <a:lumOff val="35000"/>
                  </a:schemeClr>
                </a:solidFill>
                <a:latin typeface="Montserrat SemiBold" pitchFamily="2" charset="77"/>
              </a:rPr>
              <a:t>Marcus </a:t>
            </a:r>
          </a:p>
          <a:p>
            <a:pPr rtl="0">
              <a:spcBef>
                <a:spcPts val="0"/>
              </a:spcBef>
              <a:spcAft>
                <a:spcPts val="0"/>
              </a:spcAft>
            </a:pPr>
            <a:r>
              <a:rPr lang="en-US" sz="800" b="1" i="0" dirty="0" err="1">
                <a:solidFill>
                  <a:schemeClr val="tx1">
                    <a:lumMod val="65000"/>
                    <a:lumOff val="35000"/>
                  </a:schemeClr>
                </a:solidFill>
                <a:latin typeface="Montserrat SemiBold" pitchFamily="2" charset="77"/>
              </a:rPr>
              <a:t>Megana</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a:solidFill>
                  <a:schemeClr val="tx1">
                    <a:lumMod val="65000"/>
                    <a:lumOff val="35000"/>
                  </a:schemeClr>
                </a:solidFill>
                <a:latin typeface="Montserrat SemiBold" pitchFamily="2" charset="77"/>
              </a:rPr>
              <a:t>Mia </a:t>
            </a:r>
          </a:p>
          <a:p>
            <a:pPr rtl="0">
              <a:spcBef>
                <a:spcPts val="0"/>
              </a:spcBef>
              <a:spcAft>
                <a:spcPts val="0"/>
              </a:spcAft>
            </a:pPr>
            <a:r>
              <a:rPr lang="en-US" sz="800" b="1" i="0" dirty="0">
                <a:solidFill>
                  <a:schemeClr val="tx1">
                    <a:lumMod val="65000"/>
                    <a:lumOff val="35000"/>
                  </a:schemeClr>
                </a:solidFill>
                <a:latin typeface="Montserrat SemiBold" pitchFamily="2" charset="77"/>
              </a:rPr>
              <a:t>Minh </a:t>
            </a:r>
          </a:p>
          <a:p>
            <a:pPr rtl="0">
              <a:spcBef>
                <a:spcPts val="0"/>
              </a:spcBef>
              <a:spcAft>
                <a:spcPts val="0"/>
              </a:spcAft>
            </a:pPr>
            <a:r>
              <a:rPr lang="en-US" sz="800" b="1" i="0" dirty="0">
                <a:solidFill>
                  <a:schemeClr val="tx1">
                    <a:lumMod val="65000"/>
                    <a:lumOff val="35000"/>
                  </a:schemeClr>
                </a:solidFill>
                <a:latin typeface="Montserrat SemiBold" pitchFamily="2" charset="77"/>
              </a:rPr>
              <a:t>Nicolas </a:t>
            </a:r>
          </a:p>
          <a:p>
            <a:pPr rtl="0">
              <a:spcBef>
                <a:spcPts val="0"/>
              </a:spcBef>
              <a:spcAft>
                <a:spcPts val="0"/>
              </a:spcAft>
            </a:pPr>
            <a:r>
              <a:rPr lang="en-US" sz="800" b="1" i="0" dirty="0">
                <a:solidFill>
                  <a:schemeClr val="tx1">
                    <a:lumMod val="65000"/>
                    <a:lumOff val="35000"/>
                  </a:schemeClr>
                </a:solidFill>
                <a:latin typeface="Montserrat SemiBold" pitchFamily="2" charset="77"/>
              </a:rPr>
              <a:t>POOJITHA </a:t>
            </a:r>
          </a:p>
          <a:p>
            <a:pPr rtl="0">
              <a:spcBef>
                <a:spcPts val="0"/>
              </a:spcBef>
              <a:spcAft>
                <a:spcPts val="0"/>
              </a:spcAft>
            </a:pPr>
            <a:r>
              <a:rPr lang="en-US" sz="800" b="1" i="0" dirty="0">
                <a:solidFill>
                  <a:schemeClr val="tx1">
                    <a:lumMod val="65000"/>
                    <a:lumOff val="35000"/>
                  </a:schemeClr>
                </a:solidFill>
                <a:latin typeface="Montserrat SemiBold" pitchFamily="2" charset="77"/>
              </a:rPr>
              <a:t>Rohini </a:t>
            </a:r>
          </a:p>
          <a:p>
            <a:pPr rtl="0">
              <a:spcBef>
                <a:spcPts val="0"/>
              </a:spcBef>
              <a:spcAft>
                <a:spcPts val="0"/>
              </a:spcAft>
            </a:pPr>
            <a:r>
              <a:rPr lang="en-US" sz="800" b="1" i="0" dirty="0">
                <a:solidFill>
                  <a:schemeClr val="tx1">
                    <a:lumMod val="65000"/>
                    <a:lumOff val="35000"/>
                  </a:schemeClr>
                </a:solidFill>
                <a:latin typeface="Montserrat SemiBold" pitchFamily="2" charset="77"/>
              </a:rPr>
              <a:t>Ronald </a:t>
            </a:r>
          </a:p>
          <a:p>
            <a:pPr rtl="0">
              <a:spcBef>
                <a:spcPts val="0"/>
              </a:spcBef>
              <a:spcAft>
                <a:spcPts val="0"/>
              </a:spcAft>
            </a:pPr>
            <a:r>
              <a:rPr lang="en-US" sz="800" b="1" i="0" dirty="0">
                <a:solidFill>
                  <a:schemeClr val="tx1">
                    <a:lumMod val="65000"/>
                    <a:lumOff val="35000"/>
                  </a:schemeClr>
                </a:solidFill>
                <a:latin typeface="Montserrat SemiBold" pitchFamily="2" charset="77"/>
              </a:rPr>
              <a:t>Rucha </a:t>
            </a:r>
          </a:p>
          <a:p>
            <a:pPr rtl="0">
              <a:spcBef>
                <a:spcPts val="0"/>
              </a:spcBef>
              <a:spcAft>
                <a:spcPts val="0"/>
              </a:spcAft>
            </a:pPr>
            <a:r>
              <a:rPr lang="en-US" sz="800" b="1" i="0" dirty="0" err="1">
                <a:solidFill>
                  <a:schemeClr val="tx1">
                    <a:lumMod val="65000"/>
                    <a:lumOff val="35000"/>
                  </a:schemeClr>
                </a:solidFill>
                <a:latin typeface="Montserrat SemiBold" pitchFamily="2" charset="77"/>
              </a:rPr>
              <a:t>Sahej</a:t>
            </a:r>
            <a:r>
              <a:rPr lang="en-US" sz="800" b="1" i="0" dirty="0">
                <a:solidFill>
                  <a:schemeClr val="tx1">
                    <a:lumMod val="65000"/>
                    <a:lumOff val="35000"/>
                  </a:schemeClr>
                </a:solidFill>
                <a:latin typeface="Montserrat SemiBold" pitchFamily="2" charset="77"/>
              </a:rPr>
              <a:t> </a:t>
            </a:r>
          </a:p>
          <a:p>
            <a:pPr rtl="0">
              <a:spcBef>
                <a:spcPts val="0"/>
              </a:spcBef>
              <a:spcAft>
                <a:spcPts val="0"/>
              </a:spcAft>
            </a:pPr>
            <a:r>
              <a:rPr lang="en-US" sz="800" b="1" i="0" dirty="0">
                <a:solidFill>
                  <a:schemeClr val="tx1">
                    <a:lumMod val="65000"/>
                    <a:lumOff val="35000"/>
                  </a:schemeClr>
                </a:solidFill>
                <a:latin typeface="Montserrat SemiBold" pitchFamily="2" charset="77"/>
              </a:rPr>
              <a:t>Shivani </a:t>
            </a:r>
          </a:p>
          <a:p>
            <a:pPr rtl="0">
              <a:spcBef>
                <a:spcPts val="0"/>
              </a:spcBef>
              <a:spcAft>
                <a:spcPts val="0"/>
              </a:spcAft>
            </a:pPr>
            <a:r>
              <a:rPr lang="en-US" sz="800" b="1" i="0" dirty="0">
                <a:solidFill>
                  <a:schemeClr val="tx1">
                    <a:lumMod val="65000"/>
                    <a:lumOff val="35000"/>
                  </a:schemeClr>
                </a:solidFill>
                <a:latin typeface="Montserrat SemiBold" pitchFamily="2" charset="77"/>
              </a:rPr>
              <a:t>Smriti </a:t>
            </a:r>
          </a:p>
          <a:p>
            <a:pPr rtl="0">
              <a:spcBef>
                <a:spcPts val="0"/>
              </a:spcBef>
              <a:spcAft>
                <a:spcPts val="0"/>
              </a:spcAft>
            </a:pPr>
            <a:r>
              <a:rPr lang="en-US" sz="800" b="1" i="0" dirty="0">
                <a:solidFill>
                  <a:schemeClr val="tx1">
                    <a:lumMod val="65000"/>
                    <a:lumOff val="35000"/>
                  </a:schemeClr>
                </a:solidFill>
                <a:latin typeface="Montserrat SemiBold" pitchFamily="2" charset="77"/>
              </a:rPr>
              <a:t>Steven </a:t>
            </a:r>
          </a:p>
          <a:p>
            <a:pPr rtl="0">
              <a:spcBef>
                <a:spcPts val="0"/>
              </a:spcBef>
              <a:spcAft>
                <a:spcPts val="0"/>
              </a:spcAft>
            </a:pPr>
            <a:r>
              <a:rPr lang="en-US" sz="800" b="1" i="0" dirty="0">
                <a:solidFill>
                  <a:schemeClr val="tx1">
                    <a:lumMod val="65000"/>
                    <a:lumOff val="35000"/>
                  </a:schemeClr>
                </a:solidFill>
                <a:latin typeface="Montserrat SemiBold" pitchFamily="2" charset="77"/>
              </a:rPr>
              <a:t>Vinay </a:t>
            </a:r>
          </a:p>
          <a:p>
            <a:pPr rtl="0">
              <a:spcBef>
                <a:spcPts val="0"/>
              </a:spcBef>
              <a:spcAft>
                <a:spcPts val="0"/>
              </a:spcAft>
            </a:pPr>
            <a:r>
              <a:rPr lang="en-US" sz="800" b="1" i="0" dirty="0">
                <a:solidFill>
                  <a:schemeClr val="tx1">
                    <a:lumMod val="65000"/>
                    <a:lumOff val="35000"/>
                  </a:schemeClr>
                </a:solidFill>
                <a:latin typeface="Montserrat SemiBold" pitchFamily="2" charset="77"/>
              </a:rPr>
              <a:t>Zane </a:t>
            </a:r>
          </a:p>
        </p:txBody>
      </p:sp>
      <p:sp>
        <p:nvSpPr>
          <p:cNvPr id="8" name="Rectangle 7">
            <a:extLst>
              <a:ext uri="{FF2B5EF4-FFF2-40B4-BE49-F238E27FC236}">
                <a16:creationId xmlns:a16="http://schemas.microsoft.com/office/drawing/2014/main" id="{043CCF12-48D1-48D7-472E-29F6FD3935BD}"/>
              </a:ext>
            </a:extLst>
          </p:cNvPr>
          <p:cNvSpPr/>
          <p:nvPr userDrawn="1"/>
        </p:nvSpPr>
        <p:spPr>
          <a:xfrm>
            <a:off x="8267254" y="4819413"/>
            <a:ext cx="2560316"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r>
              <a:rPr lang="en-US" sz="1200" b="1" i="0" dirty="0">
                <a:solidFill>
                  <a:schemeClr val="tx1">
                    <a:lumMod val="65000"/>
                    <a:lumOff val="35000"/>
                  </a:schemeClr>
                </a:solidFill>
                <a:latin typeface="Montserrat SemiBold" pitchFamily="2" charset="77"/>
              </a:rPr>
              <a:t> &amp; Joe </a:t>
            </a:r>
            <a:r>
              <a:rPr lang="en-US" sz="1200" b="1" i="0" dirty="0" err="1">
                <a:solidFill>
                  <a:schemeClr val="tx1">
                    <a:lumMod val="65000"/>
                    <a:lumOff val="35000"/>
                  </a:schemeClr>
                </a:solidFill>
                <a:latin typeface="Montserrat SemiBold" pitchFamily="2" charset="77"/>
              </a:rPr>
              <a:t>Spaniac</a:t>
            </a:r>
            <a:endParaRPr lang="en-US" sz="1200" b="1" i="0" dirty="0">
              <a:solidFill>
                <a:schemeClr val="tx1">
                  <a:lumMod val="65000"/>
                  <a:lumOff val="35000"/>
                </a:schemeClr>
              </a:solidFill>
              <a:latin typeface="Montserrat SemiBold" pitchFamily="2" charset="77"/>
            </a:endParaRPr>
          </a:p>
        </p:txBody>
      </p:sp>
      <p:sp>
        <p:nvSpPr>
          <p:cNvPr id="10" name="Rectangle 9">
            <a:extLst>
              <a:ext uri="{FF2B5EF4-FFF2-40B4-BE49-F238E27FC236}">
                <a16:creationId xmlns:a16="http://schemas.microsoft.com/office/drawing/2014/main" id="{5EA8AF7D-EB6E-06F0-A11F-5352E3BDA6C8}"/>
              </a:ext>
            </a:extLst>
          </p:cNvPr>
          <p:cNvSpPr/>
          <p:nvPr userDrawn="1"/>
        </p:nvSpPr>
        <p:spPr>
          <a:xfrm>
            <a:off x="7281087" y="481941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12" name="Rectangle 11">
            <a:extLst>
              <a:ext uri="{FF2B5EF4-FFF2-40B4-BE49-F238E27FC236}">
                <a16:creationId xmlns:a16="http://schemas.microsoft.com/office/drawing/2014/main" id="{642F9617-4B9F-19A5-D41B-387416ABD311}"/>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pic>
        <p:nvPicPr>
          <p:cNvPr id="17" name="Picture 16">
            <a:extLst>
              <a:ext uri="{FF2B5EF4-FFF2-40B4-BE49-F238E27FC236}">
                <a16:creationId xmlns:a16="http://schemas.microsoft.com/office/drawing/2014/main" id="{33E5E9E7-64EA-45C5-B5EB-5B1E8D3F96B1}"/>
              </a:ext>
            </a:extLst>
          </p:cNvPr>
          <p:cNvPicPr>
            <a:picLocks noChangeAspect="1"/>
          </p:cNvPicPr>
          <p:nvPr userDrawn="1"/>
        </p:nvPicPr>
        <p:blipFill>
          <a:blip r:embed="rId3"/>
          <a:stretch>
            <a:fillRect/>
          </a:stretch>
        </p:blipFill>
        <p:spPr>
          <a:xfrm>
            <a:off x="3040536" y="5675887"/>
            <a:ext cx="1054657" cy="1060673"/>
          </a:xfrm>
          <a:prstGeom prst="rect">
            <a:avLst/>
          </a:prstGeom>
        </p:spPr>
      </p:pic>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64A3283-D5E3-4AFA-93B8-A834A9904C5A}"/>
              </a:ext>
            </a:extLst>
          </p:cNvPr>
          <p:cNvPicPr>
            <a:picLocks noChangeAspect="1"/>
          </p:cNvPicPr>
          <p:nvPr userDrawn="1"/>
        </p:nvPicPr>
        <p:blipFill>
          <a:blip r:embed="rId4"/>
          <a:stretch>
            <a:fillRect/>
          </a:stretch>
        </p:blipFill>
        <p:spPr>
          <a:xfrm>
            <a:off x="7327908" y="273611"/>
            <a:ext cx="818294" cy="822960"/>
          </a:xfrm>
          <a:prstGeom prst="rect">
            <a:avLst/>
          </a:prstGeom>
        </p:spPr>
      </p:pic>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6" name="Picture 5" descr="A qr code on a white background&#10;&#10;Description automatically generated">
            <a:extLst>
              <a:ext uri="{FF2B5EF4-FFF2-40B4-BE49-F238E27FC236}">
                <a16:creationId xmlns:a16="http://schemas.microsoft.com/office/drawing/2014/main" id="{EAEF36E3-7632-5966-D339-DFD4A9BB77C2}"/>
              </a:ext>
            </a:extLst>
          </p:cNvPr>
          <p:cNvPicPr>
            <a:picLocks noChangeAspect="1"/>
          </p:cNvPicPr>
          <p:nvPr userDrawn="1"/>
        </p:nvPicPr>
        <p:blipFill>
          <a:blip r:embed="rId4"/>
          <a:stretch>
            <a:fillRect/>
          </a:stretch>
        </p:blipFill>
        <p:spPr>
          <a:xfrm flipH="1">
            <a:off x="7335343" y="275391"/>
            <a:ext cx="803423" cy="794421"/>
          </a:xfrm>
          <a:prstGeom prst="rect">
            <a:avLst/>
          </a:prstGeom>
        </p:spPr>
      </p:pic>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2023</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2r4INo1zOLu530qgrdFO60?si=32f1a45e7e6540d7&amp;pt=ada3c24cefc4f0024d10675cdfbb3ba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sv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courses.cs.washington.edu/courses/cse122/24wi/resources/code_qualit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courses.cs.washington.edu/courses/cse122/24wi/rubric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ourses.cs.washington.edu/courses/cse122/24wi/rubr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4n4ddMFbwRbBLi7G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830997"/>
          </a:xfrm>
          <a:prstGeom prst="rect">
            <a:avLst/>
          </a:prstGeom>
          <a:noFill/>
        </p:spPr>
        <p:txBody>
          <a:bodyPr wrap="square" rtlCol="0">
            <a:spAutoFit/>
          </a:bodyPr>
          <a:lstStyle/>
          <a:p>
            <a:pPr algn="ctr"/>
            <a:r>
              <a:rPr lang="en-US" sz="2400" dirty="0"/>
              <a:t>What’s your favorite YouTube or Twitch channel to watch? </a:t>
            </a:r>
          </a:p>
        </p:txBody>
      </p:sp>
      <p:sp>
        <p:nvSpPr>
          <p:cNvPr id="10" name="TextBox 9">
            <a:extLst>
              <a:ext uri="{FF2B5EF4-FFF2-40B4-BE49-F238E27FC236}">
                <a16:creationId xmlns:a16="http://schemas.microsoft.com/office/drawing/2014/main" id="{7DC588F0-6C70-4615-ABD7-BFC49AF42BB5}"/>
              </a:ext>
            </a:extLst>
          </p:cNvPr>
          <p:cNvSpPr txBox="1"/>
          <p:nvPr/>
        </p:nvSpPr>
        <p:spPr>
          <a:xfrm>
            <a:off x="7379593" y="3889709"/>
            <a:ext cx="4631431" cy="461665"/>
          </a:xfrm>
          <a:prstGeom prst="rect">
            <a:avLst/>
          </a:prstGeom>
          <a:noFill/>
        </p:spPr>
        <p:txBody>
          <a:bodyPr wrap="square">
            <a:spAutoFit/>
          </a:bodyPr>
          <a:lstStyle/>
          <a:p>
            <a:pPr algn="ctr" rtl="0">
              <a:spcBef>
                <a:spcPts val="0"/>
              </a:spcBef>
              <a:spcAft>
                <a:spcPts val="0"/>
              </a:spcAft>
            </a:pPr>
            <a:r>
              <a:rPr lang="en-US" sz="2400" b="0" i="0" u="none" strike="noStrike" dirty="0">
                <a:solidFill>
                  <a:srgbClr val="404040"/>
                </a:solidFill>
                <a:effectLst/>
                <a:latin typeface="Calibri" panose="020F0502020204030204" pitchFamily="34" charset="0"/>
              </a:rPr>
              <a:t>Music: </a:t>
            </a:r>
            <a:r>
              <a:rPr lang="en-US" sz="2400" b="0" i="0" u="sng" strike="noStrike" dirty="0">
                <a:solidFill>
                  <a:srgbClr val="0563C1"/>
                </a:solidFill>
                <a:effectLst/>
                <a:latin typeface="Calibri" panose="020F0502020204030204" pitchFamily="34" charset="0"/>
                <a:hlinkClick r:id="rId2"/>
              </a:rPr>
              <a:t>122 24wi Lecture Tunes ❄️</a:t>
            </a:r>
            <a:endParaRPr lang="en-US" sz="2400" b="0" dirty="0">
              <a:effectLst/>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199" y="1371600"/>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Tree>
    <p:extLst>
      <p:ext uri="{BB962C8B-B14F-4D97-AF65-F5344CB8AC3E}">
        <p14:creationId xmlns:p14="http://schemas.microsoft.com/office/powerpoint/2010/main" val="336685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538160"/>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4404125"/>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1738373101"/>
              </p:ext>
            </p:extLst>
          </p:nvPr>
        </p:nvGraphicFramePr>
        <p:xfrm>
          <a:off x="6082535" y="3327093"/>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Minesweeper</a:t>
            </a:r>
          </a:p>
          <a:p>
            <a:pPr lvl="1"/>
            <a:r>
              <a:rPr lang="en-US" dirty="0"/>
              <a:t>Print intro</a:t>
            </a:r>
          </a:p>
          <a:p>
            <a:pPr lvl="1"/>
            <a:r>
              <a:rPr lang="en-US" dirty="0"/>
              <a:t>Ask for difficulty from user</a:t>
            </a:r>
          </a:p>
          <a:p>
            <a:pPr lvl="1"/>
            <a:r>
              <a:rPr lang="en-US" dirty="0"/>
              <a:t>Set up blank game board </a:t>
            </a:r>
          </a:p>
          <a:p>
            <a:pPr lvl="1"/>
            <a:r>
              <a:rPr lang="en-US" dirty="0"/>
              <a:t>Randomly decide where to place mines</a:t>
            </a:r>
          </a:p>
          <a:p>
            <a:pPr lvl="1"/>
            <a:r>
              <a:rPr lang="en-US" dirty="0"/>
              <a:t>Place counts in each non-mine square</a:t>
            </a:r>
          </a:p>
        </p:txBody>
      </p:sp>
    </p:spTree>
    <p:extLst>
      <p:ext uri="{BB962C8B-B14F-4D97-AF65-F5344CB8AC3E}">
        <p14:creationId xmlns:p14="http://schemas.microsoft.com/office/powerpoint/2010/main" val="21637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7433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i="1" dirty="0">
                <a:solidFill>
                  <a:srgbClr val="000000"/>
                </a:solidFill>
              </a:rPr>
              <a:t>communication.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C10D-3418-0646-B587-E829F11CD5E8}"/>
              </a:ext>
            </a:extLst>
          </p:cNvPr>
          <p:cNvSpPr>
            <a:spLocks noGrp="1"/>
          </p:cNvSpPr>
          <p:nvPr>
            <p:ph type="title"/>
          </p:nvPr>
        </p:nvSpPr>
        <p:spPr/>
        <p:txBody>
          <a:bodyPr/>
          <a:lstStyle/>
          <a:p>
            <a:r>
              <a:rPr lang="en-US" dirty="0"/>
              <a:t>Graded Course Components</a:t>
            </a:r>
          </a:p>
        </p:txBody>
      </p:sp>
      <p:sp>
        <p:nvSpPr>
          <p:cNvPr id="3" name="Content Placeholder 2">
            <a:extLst>
              <a:ext uri="{FF2B5EF4-FFF2-40B4-BE49-F238E27FC236}">
                <a16:creationId xmlns:a16="http://schemas.microsoft.com/office/drawing/2014/main" id="{77B69D51-5A7D-154A-948D-90726E3A6D60}"/>
              </a:ext>
            </a:extLst>
          </p:cNvPr>
          <p:cNvSpPr>
            <a:spLocks noGrp="1"/>
          </p:cNvSpPr>
          <p:nvPr>
            <p:ph idx="1"/>
          </p:nvPr>
        </p:nvSpPr>
        <p:spPr>
          <a:xfrm>
            <a:off x="838200" y="1371600"/>
            <a:ext cx="10515600" cy="4805363"/>
          </a:xfrm>
        </p:spPr>
        <p:txBody>
          <a:bodyPr/>
          <a:lstStyle/>
          <a:p>
            <a:r>
              <a:rPr lang="en-US" dirty="0"/>
              <a:t>Your grade will consist of the following categories:</a:t>
            </a:r>
          </a:p>
          <a:p>
            <a:r>
              <a:rPr lang="en-US" dirty="0"/>
              <a:t>Each mark is graded on the scale: </a:t>
            </a:r>
          </a:p>
          <a:p>
            <a:pPr lvl="1"/>
            <a:r>
              <a:rPr lang="en-US" b="1" dirty="0"/>
              <a:t>E</a:t>
            </a:r>
            <a:r>
              <a:rPr lang="en-US" dirty="0"/>
              <a:t>(</a:t>
            </a:r>
            <a:r>
              <a:rPr lang="en-US" dirty="0" err="1"/>
              <a:t>xcellent</a:t>
            </a:r>
            <a:r>
              <a:rPr lang="en-US" dirty="0"/>
              <a:t>)</a:t>
            </a:r>
          </a:p>
          <a:p>
            <a:pPr lvl="1"/>
            <a:r>
              <a:rPr lang="en-US" b="1" dirty="0"/>
              <a:t>S</a:t>
            </a:r>
            <a:r>
              <a:rPr lang="en-US" dirty="0"/>
              <a:t>(</a:t>
            </a:r>
            <a:r>
              <a:rPr lang="en-US" dirty="0" err="1"/>
              <a:t>atisfafactory</a:t>
            </a:r>
            <a:r>
              <a:rPr lang="en-US" dirty="0"/>
              <a:t>)</a:t>
            </a:r>
          </a:p>
          <a:p>
            <a:pPr lvl="1"/>
            <a:r>
              <a:rPr lang="en-US" b="1" dirty="0"/>
              <a:t>N</a:t>
            </a:r>
            <a:r>
              <a:rPr lang="en-US" dirty="0"/>
              <a:t>(</a:t>
            </a:r>
            <a:r>
              <a:rPr lang="en-US" dirty="0" err="1"/>
              <a:t>ot</a:t>
            </a:r>
            <a:r>
              <a:rPr lang="en-US" dirty="0"/>
              <a:t> yet)</a:t>
            </a:r>
            <a:endParaRPr lang="en-US" b="1" dirty="0"/>
          </a:p>
        </p:txBody>
      </p:sp>
      <p:sp>
        <p:nvSpPr>
          <p:cNvPr id="4" name="Content Placeholder 2">
            <a:extLst>
              <a:ext uri="{FF2B5EF4-FFF2-40B4-BE49-F238E27FC236}">
                <a16:creationId xmlns:a16="http://schemas.microsoft.com/office/drawing/2014/main" id="{AE1065D3-60B9-314A-98E1-4577F3421EFB}"/>
              </a:ext>
            </a:extLst>
          </p:cNvPr>
          <p:cNvSpPr txBox="1">
            <a:spLocks/>
          </p:cNvSpPr>
          <p:nvPr/>
        </p:nvSpPr>
        <p:spPr>
          <a:xfrm>
            <a:off x="6096000" y="1371599"/>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5" name="Table 4">
            <a:extLst>
              <a:ext uri="{FF2B5EF4-FFF2-40B4-BE49-F238E27FC236}">
                <a16:creationId xmlns:a16="http://schemas.microsoft.com/office/drawing/2014/main" id="{A1CAB006-57FB-BE40-8672-26BC42825D46}"/>
              </a:ext>
            </a:extLst>
          </p:cNvPr>
          <p:cNvGraphicFramePr>
            <a:graphicFrameLocks noGrp="1"/>
          </p:cNvGraphicFramePr>
          <p:nvPr>
            <p:extLst>
              <p:ext uri="{D42A27DB-BD31-4B8C-83A1-F6EECF244321}">
                <p14:modId xmlns:p14="http://schemas.microsoft.com/office/powerpoint/2010/main" val="4145924113"/>
              </p:ext>
            </p:extLst>
          </p:nvPr>
        </p:nvGraphicFramePr>
        <p:xfrm>
          <a:off x="1048556" y="4176395"/>
          <a:ext cx="10305244" cy="2225040"/>
        </p:xfrm>
        <a:graphic>
          <a:graphicData uri="http://schemas.openxmlformats.org/drawingml/2006/table">
            <a:tbl>
              <a:tblPr firstRow="1" bandRow="1">
                <a:tableStyleId>{5C22544A-7EE6-4342-B048-85BDC9FD1C3A}</a:tableStyleId>
              </a:tblPr>
              <a:tblGrid>
                <a:gridCol w="2840399">
                  <a:extLst>
                    <a:ext uri="{9D8B030D-6E8A-4147-A177-3AD203B41FA5}">
                      <a16:colId xmlns:a16="http://schemas.microsoft.com/office/drawing/2014/main" val="2467285351"/>
                    </a:ext>
                  </a:extLst>
                </a:gridCol>
                <a:gridCol w="583894">
                  <a:extLst>
                    <a:ext uri="{9D8B030D-6E8A-4147-A177-3AD203B41FA5}">
                      <a16:colId xmlns:a16="http://schemas.microsoft.com/office/drawing/2014/main" val="2677818252"/>
                    </a:ext>
                  </a:extLst>
                </a:gridCol>
                <a:gridCol w="4891489">
                  <a:extLst>
                    <a:ext uri="{9D8B030D-6E8A-4147-A177-3AD203B41FA5}">
                      <a16:colId xmlns:a16="http://schemas.microsoft.com/office/drawing/2014/main" val="2192440974"/>
                    </a:ext>
                  </a:extLst>
                </a:gridCol>
                <a:gridCol w="1989462">
                  <a:extLst>
                    <a:ext uri="{9D8B030D-6E8A-4147-A177-3AD203B41FA5}">
                      <a16:colId xmlns:a16="http://schemas.microsoft.com/office/drawing/2014/main" val="3017527229"/>
                    </a:ext>
                  </a:extLst>
                </a:gridCol>
              </a:tblGrid>
              <a:tr h="445008">
                <a:tc>
                  <a:txBody>
                    <a:bodyPr/>
                    <a:lstStyle/>
                    <a:p>
                      <a:r>
                        <a:rPr lang="en-US" dirty="0"/>
                        <a:t>Category</a:t>
                      </a:r>
                    </a:p>
                  </a:txBody>
                  <a:tcPr/>
                </a:tc>
                <a:tc>
                  <a:txBody>
                    <a:bodyPr/>
                    <a:lstStyle/>
                    <a:p>
                      <a:r>
                        <a:rPr lang="en-US" dirty="0"/>
                        <a:t>#</a:t>
                      </a:r>
                    </a:p>
                  </a:txBody>
                  <a:tcPr/>
                </a:tc>
                <a:tc>
                  <a:txBody>
                    <a:bodyPr/>
                    <a:lstStyle/>
                    <a:p>
                      <a:r>
                        <a:rPr lang="en-US" dirty="0"/>
                        <a:t>Marks per</a:t>
                      </a:r>
                    </a:p>
                  </a:txBody>
                  <a:tcPr/>
                </a:tc>
                <a:tc>
                  <a:txBody>
                    <a:bodyPr/>
                    <a:lstStyle/>
                    <a:p>
                      <a:r>
                        <a:rPr lang="en-US" dirty="0"/>
                        <a:t>Total Marks</a:t>
                      </a:r>
                    </a:p>
                  </a:txBody>
                  <a:tcPr/>
                </a:tc>
                <a:extLst>
                  <a:ext uri="{0D108BD9-81ED-4DB2-BD59-A6C34878D82A}">
                    <a16:rowId xmlns:a16="http://schemas.microsoft.com/office/drawing/2014/main" val="2233699528"/>
                  </a:ext>
                </a:extLst>
              </a:tr>
              <a:tr h="445008">
                <a:tc>
                  <a:txBody>
                    <a:bodyPr/>
                    <a:lstStyle/>
                    <a:p>
                      <a:r>
                        <a:rPr lang="en-US" dirty="0"/>
                        <a:t>Programming Assignments</a:t>
                      </a:r>
                    </a:p>
                  </a:txBody>
                  <a:tcPr/>
                </a:tc>
                <a:tc>
                  <a:txBody>
                    <a:bodyPr/>
                    <a:lstStyle/>
                    <a:p>
                      <a:r>
                        <a:rPr lang="en-US" dirty="0"/>
                        <a:t>4</a:t>
                      </a:r>
                    </a:p>
                  </a:txBody>
                  <a:tcPr/>
                </a:tc>
                <a:tc>
                  <a:txBody>
                    <a:bodyPr/>
                    <a:lstStyle/>
                    <a:p>
                      <a:r>
                        <a:rPr lang="en-US" dirty="0"/>
                        <a:t>4 (</a:t>
                      </a:r>
                      <a:r>
                        <a:rPr lang="en-US" dirty="0">
                          <a:hlinkClick r:id="rId2"/>
                        </a:rPr>
                        <a:t>Behavior, Concepts, Quality, Testing/Reflection</a:t>
                      </a:r>
                      <a:r>
                        <a:rPr lang="en-US" dirty="0"/>
                        <a:t>)</a:t>
                      </a:r>
                    </a:p>
                  </a:txBody>
                  <a:tcPr/>
                </a:tc>
                <a:tc>
                  <a:txBody>
                    <a:bodyPr/>
                    <a:lstStyle/>
                    <a:p>
                      <a:r>
                        <a:rPr lang="en-US" dirty="0"/>
                        <a:t>16</a:t>
                      </a:r>
                    </a:p>
                  </a:txBody>
                  <a:tcPr/>
                </a:tc>
                <a:extLst>
                  <a:ext uri="{0D108BD9-81ED-4DB2-BD59-A6C34878D82A}">
                    <a16:rowId xmlns:a16="http://schemas.microsoft.com/office/drawing/2014/main" val="807263754"/>
                  </a:ext>
                </a:extLst>
              </a:tr>
              <a:tr h="445008">
                <a:tc>
                  <a:txBody>
                    <a:bodyPr/>
                    <a:lstStyle/>
                    <a:p>
                      <a:r>
                        <a:rPr lang="en-US" dirty="0"/>
                        <a:t>Creative Projects</a:t>
                      </a:r>
                    </a:p>
                  </a:txBody>
                  <a:tcPr/>
                </a:tc>
                <a:tc>
                  <a:txBody>
                    <a:bodyPr/>
                    <a:lstStyle/>
                    <a:p>
                      <a:r>
                        <a:rPr lang="en-US" dirty="0"/>
                        <a:t>4</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4209182687"/>
                  </a:ext>
                </a:extLst>
              </a:tr>
              <a:tr h="445008">
                <a:tc>
                  <a:txBody>
                    <a:bodyPr/>
                    <a:lstStyle/>
                    <a:p>
                      <a:r>
                        <a:rPr lang="en-US" dirty="0"/>
                        <a:t>Quizzes</a:t>
                      </a:r>
                    </a:p>
                  </a:txBody>
                  <a:tcPr/>
                </a:tc>
                <a:tc>
                  <a:txBody>
                    <a:bodyPr/>
                    <a:lstStyle/>
                    <a:p>
                      <a:r>
                        <a:rPr lang="en-US" dirty="0"/>
                        <a:t>3</a:t>
                      </a:r>
                    </a:p>
                  </a:txBody>
                  <a:tcPr/>
                </a:tc>
                <a:tc>
                  <a:txBody>
                    <a:bodyPr/>
                    <a:lstStyle/>
                    <a:p>
                      <a:r>
                        <a:rPr lang="en-US" dirty="0"/>
                        <a:t>3 (3 questions)</a:t>
                      </a:r>
                    </a:p>
                  </a:txBody>
                  <a:tcPr/>
                </a:tc>
                <a:tc>
                  <a:txBody>
                    <a:bodyPr/>
                    <a:lstStyle/>
                    <a:p>
                      <a:r>
                        <a:rPr lang="en-US" dirty="0"/>
                        <a:t>9</a:t>
                      </a:r>
                    </a:p>
                  </a:txBody>
                  <a:tcPr/>
                </a:tc>
                <a:extLst>
                  <a:ext uri="{0D108BD9-81ED-4DB2-BD59-A6C34878D82A}">
                    <a16:rowId xmlns:a16="http://schemas.microsoft.com/office/drawing/2014/main" val="129499150"/>
                  </a:ext>
                </a:extLst>
              </a:tr>
              <a:tr h="445008">
                <a:tc>
                  <a:txBody>
                    <a:bodyPr/>
                    <a:lstStyle/>
                    <a:p>
                      <a:r>
                        <a:rPr lang="en-US" dirty="0"/>
                        <a:t>Exam</a:t>
                      </a:r>
                    </a:p>
                  </a:txBody>
                  <a:tcPr/>
                </a:tc>
                <a:tc>
                  <a:txBody>
                    <a:bodyPr/>
                    <a:lstStyle/>
                    <a:p>
                      <a:r>
                        <a:rPr lang="en-US" dirty="0"/>
                        <a:t>1</a:t>
                      </a:r>
                    </a:p>
                  </a:txBody>
                  <a:tcPr/>
                </a:tc>
                <a:tc>
                  <a:txBody>
                    <a:bodyPr/>
                    <a:lstStyle/>
                    <a:p>
                      <a:r>
                        <a:rPr lang="en-US" dirty="0"/>
                        <a:t>6 (6 questions)</a:t>
                      </a:r>
                    </a:p>
                  </a:txBody>
                  <a:tcPr/>
                </a:tc>
                <a:tc>
                  <a:txBody>
                    <a:bodyPr/>
                    <a:lstStyle/>
                    <a:p>
                      <a:r>
                        <a:rPr lang="en-US" dirty="0"/>
                        <a:t>6</a:t>
                      </a:r>
                    </a:p>
                  </a:txBody>
                  <a:tcPr/>
                </a:tc>
                <a:extLst>
                  <a:ext uri="{0D108BD9-81ED-4DB2-BD59-A6C34878D82A}">
                    <a16:rowId xmlns:a16="http://schemas.microsoft.com/office/drawing/2014/main" val="1192085382"/>
                  </a:ext>
                </a:extLst>
              </a:tr>
            </a:tbl>
          </a:graphicData>
        </a:graphic>
      </p:graphicFrame>
    </p:spTree>
    <p:extLst>
      <p:ext uri="{BB962C8B-B14F-4D97-AF65-F5344CB8AC3E}">
        <p14:creationId xmlns:p14="http://schemas.microsoft.com/office/powerpoint/2010/main" val="141028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5CC7-6851-6439-669F-BDE244546D80}"/>
              </a:ext>
            </a:extLst>
          </p:cNvPr>
          <p:cNvSpPr>
            <a:spLocks noGrp="1"/>
          </p:cNvSpPr>
          <p:nvPr>
            <p:ph type="title"/>
          </p:nvPr>
        </p:nvSpPr>
        <p:spPr/>
        <p:txBody>
          <a:bodyPr/>
          <a:lstStyle/>
          <a:p>
            <a:r>
              <a:rPr lang="en-US" dirty="0"/>
              <a:t>Course Grades</a:t>
            </a:r>
          </a:p>
        </p:txBody>
      </p:sp>
      <p:sp>
        <p:nvSpPr>
          <p:cNvPr id="3" name="Content Placeholder 2">
            <a:extLst>
              <a:ext uri="{FF2B5EF4-FFF2-40B4-BE49-F238E27FC236}">
                <a16:creationId xmlns:a16="http://schemas.microsoft.com/office/drawing/2014/main" id="{827BDD9C-9452-00C6-5985-79397150BD4C}"/>
              </a:ext>
            </a:extLst>
          </p:cNvPr>
          <p:cNvSpPr>
            <a:spLocks noGrp="1"/>
          </p:cNvSpPr>
          <p:nvPr>
            <p:ph idx="1"/>
          </p:nvPr>
        </p:nvSpPr>
        <p:spPr>
          <a:xfrm>
            <a:off x="838199" y="1371600"/>
            <a:ext cx="11186565" cy="4805363"/>
          </a:xfrm>
        </p:spPr>
        <p:txBody>
          <a:bodyPr/>
          <a:lstStyle/>
          <a:p>
            <a:pPr marL="0" indent="0">
              <a:buNone/>
            </a:pPr>
            <a:r>
              <a:rPr lang="en-US" sz="2400" dirty="0"/>
              <a:t>Instead of curving the class, we’ll use a bucket system:</a:t>
            </a:r>
          </a:p>
          <a:p>
            <a:pPr lvl="1"/>
            <a:r>
              <a:rPr lang="en-US" sz="2100" dirty="0"/>
              <a:t>Marks earned place in an initial bucket, additional S+ marks improve grade. </a:t>
            </a:r>
          </a:p>
          <a:p>
            <a:pPr lvl="1"/>
            <a:r>
              <a:rPr lang="en-US" sz="2100" dirty="0"/>
              <a:t>Must meet </a:t>
            </a:r>
            <a:r>
              <a:rPr lang="en-US" sz="2100" u="sng" dirty="0"/>
              <a:t>all</a:t>
            </a:r>
            <a:r>
              <a:rPr lang="en-US" sz="2100" i="1" dirty="0"/>
              <a:t> </a:t>
            </a:r>
            <a:r>
              <a:rPr lang="en-US" sz="2100" dirty="0"/>
              <a:t>requirements of a bucket for initial placement.</a:t>
            </a:r>
          </a:p>
          <a:p>
            <a:pPr lvl="1"/>
            <a:r>
              <a:rPr lang="en-US" sz="2100" dirty="0"/>
              <a:t>These are </a:t>
            </a:r>
            <a:r>
              <a:rPr lang="en-US" sz="2100" u="sng" dirty="0"/>
              <a:t>minimum</a:t>
            </a:r>
            <a:r>
              <a:rPr lang="en-US" sz="2100" dirty="0"/>
              <a:t> GPA guarantees – grade can always be higher than minimum promise. 😄</a:t>
            </a:r>
          </a:p>
          <a:p>
            <a:endParaRPr lang="en-US" dirty="0"/>
          </a:p>
        </p:txBody>
      </p:sp>
      <p:graphicFrame>
        <p:nvGraphicFramePr>
          <p:cNvPr id="4" name="Table 3">
            <a:extLst>
              <a:ext uri="{FF2B5EF4-FFF2-40B4-BE49-F238E27FC236}">
                <a16:creationId xmlns:a16="http://schemas.microsoft.com/office/drawing/2014/main" id="{DFA878D0-5416-25AE-BC29-74ECF20A8D8C}"/>
              </a:ext>
            </a:extLst>
          </p:cNvPr>
          <p:cNvGraphicFramePr>
            <a:graphicFrameLocks noGrp="1"/>
          </p:cNvGraphicFramePr>
          <p:nvPr>
            <p:extLst>
              <p:ext uri="{D42A27DB-BD31-4B8C-83A1-F6EECF244321}">
                <p14:modId xmlns:p14="http://schemas.microsoft.com/office/powerpoint/2010/main" val="2776587747"/>
              </p:ext>
            </p:extLst>
          </p:nvPr>
        </p:nvGraphicFramePr>
        <p:xfrm>
          <a:off x="2940644" y="3107759"/>
          <a:ext cx="6685285" cy="3115056"/>
        </p:xfrm>
        <a:graphic>
          <a:graphicData uri="http://schemas.openxmlformats.org/drawingml/2006/table">
            <a:tbl>
              <a:tblPr firstRow="1" bandRow="1">
                <a:tableStyleId>{5C22544A-7EE6-4342-B048-85BDC9FD1C3A}</a:tableStyleId>
              </a:tblPr>
              <a:tblGrid>
                <a:gridCol w="1763559">
                  <a:extLst>
                    <a:ext uri="{9D8B030D-6E8A-4147-A177-3AD203B41FA5}">
                      <a16:colId xmlns:a16="http://schemas.microsoft.com/office/drawing/2014/main" val="2467285351"/>
                    </a:ext>
                  </a:extLst>
                </a:gridCol>
                <a:gridCol w="1905918">
                  <a:extLst>
                    <a:ext uri="{9D8B030D-6E8A-4147-A177-3AD203B41FA5}">
                      <a16:colId xmlns:a16="http://schemas.microsoft.com/office/drawing/2014/main" val="2677818252"/>
                    </a:ext>
                  </a:extLst>
                </a:gridCol>
                <a:gridCol w="3015808">
                  <a:extLst>
                    <a:ext uri="{9D8B030D-6E8A-4147-A177-3AD203B41FA5}">
                      <a16:colId xmlns:a16="http://schemas.microsoft.com/office/drawing/2014/main" val="2192440974"/>
                    </a:ext>
                  </a:extLst>
                </a:gridCol>
              </a:tblGrid>
              <a:tr h="445008">
                <a:tc>
                  <a:txBody>
                    <a:bodyPr/>
                    <a:lstStyle/>
                    <a:p>
                      <a:pPr algn="l" fontAlgn="b"/>
                      <a:r>
                        <a:rPr lang="en-US" dirty="0">
                          <a:effectLst/>
                        </a:rPr>
                        <a:t>Minimum Grade</a:t>
                      </a:r>
                    </a:p>
                  </a:txBody>
                  <a:tcPr anchor="b"/>
                </a:tc>
                <a:tc>
                  <a:txBody>
                    <a:bodyPr/>
                    <a:lstStyle/>
                    <a:p>
                      <a:pPr algn="l" fontAlgn="b"/>
                      <a:r>
                        <a:rPr lang="en-US" dirty="0">
                          <a:effectLst/>
                        </a:rPr>
                        <a:t>Required S+</a:t>
                      </a:r>
                    </a:p>
                  </a:txBody>
                  <a:tcPr anchor="b"/>
                </a:tc>
                <a:tc>
                  <a:txBody>
                    <a:bodyPr/>
                    <a:lstStyle/>
                    <a:p>
                      <a:pPr algn="l" fontAlgn="b"/>
                      <a:r>
                        <a:rPr lang="en-US" dirty="0">
                          <a:effectLst/>
                        </a:rPr>
                        <a:t>Required E</a:t>
                      </a:r>
                    </a:p>
                  </a:txBody>
                  <a:tcPr anchor="b"/>
                </a:tc>
                <a:extLst>
                  <a:ext uri="{0D108BD9-81ED-4DB2-BD59-A6C34878D82A}">
                    <a16:rowId xmlns:a16="http://schemas.microsoft.com/office/drawing/2014/main" val="2233699528"/>
                  </a:ext>
                </a:extLst>
              </a:tr>
              <a:tr h="445008">
                <a:tc>
                  <a:txBody>
                    <a:bodyPr/>
                    <a:lstStyle/>
                    <a:p>
                      <a:pPr fontAlgn="t"/>
                      <a:r>
                        <a:rPr lang="en-US" dirty="0">
                          <a:effectLst/>
                        </a:rPr>
                        <a:t>3.5</a:t>
                      </a:r>
                    </a:p>
                  </a:txBody>
                  <a:tcPr/>
                </a:tc>
                <a:tc>
                  <a:txBody>
                    <a:bodyPr/>
                    <a:lstStyle/>
                    <a:p>
                      <a:pPr fontAlgn="t"/>
                      <a:r>
                        <a:rPr lang="en-US" dirty="0">
                          <a:effectLst/>
                        </a:rPr>
                        <a:t>30</a:t>
                      </a:r>
                    </a:p>
                  </a:txBody>
                  <a:tcPr/>
                </a:tc>
                <a:tc>
                  <a:txBody>
                    <a:bodyPr/>
                    <a:lstStyle/>
                    <a:p>
                      <a:pPr fontAlgn="t"/>
                      <a:r>
                        <a:rPr lang="en-US" dirty="0">
                          <a:effectLst/>
                        </a:rPr>
                        <a:t>27</a:t>
                      </a:r>
                    </a:p>
                  </a:txBody>
                  <a:tcPr/>
                </a:tc>
                <a:extLst>
                  <a:ext uri="{0D108BD9-81ED-4DB2-BD59-A6C34878D82A}">
                    <a16:rowId xmlns:a16="http://schemas.microsoft.com/office/drawing/2014/main" val="4209182687"/>
                  </a:ext>
                </a:extLst>
              </a:tr>
              <a:tr h="445008">
                <a:tc>
                  <a:txBody>
                    <a:bodyPr/>
                    <a:lstStyle/>
                    <a:p>
                      <a:pPr fontAlgn="t"/>
                      <a:r>
                        <a:rPr lang="en-US" dirty="0">
                          <a:effectLst/>
                        </a:rPr>
                        <a:t>3.0</a:t>
                      </a:r>
                    </a:p>
                  </a:txBody>
                  <a:tcPr/>
                </a:tc>
                <a:tc>
                  <a:txBody>
                    <a:bodyPr/>
                    <a:lstStyle/>
                    <a:p>
                      <a:pPr fontAlgn="t"/>
                      <a:r>
                        <a:rPr lang="en-US" dirty="0">
                          <a:effectLst/>
                        </a:rPr>
                        <a:t>27</a:t>
                      </a:r>
                    </a:p>
                  </a:txBody>
                  <a:tcPr/>
                </a:tc>
                <a:tc>
                  <a:txBody>
                    <a:bodyPr/>
                    <a:lstStyle/>
                    <a:p>
                      <a:pPr fontAlgn="t"/>
                      <a:r>
                        <a:rPr lang="en-US" dirty="0">
                          <a:effectLst/>
                        </a:rPr>
                        <a:t>22</a:t>
                      </a:r>
                    </a:p>
                  </a:txBody>
                  <a:tcPr/>
                </a:tc>
                <a:extLst>
                  <a:ext uri="{0D108BD9-81ED-4DB2-BD59-A6C34878D82A}">
                    <a16:rowId xmlns:a16="http://schemas.microsoft.com/office/drawing/2014/main" val="129499150"/>
                  </a:ext>
                </a:extLst>
              </a:tr>
              <a:tr h="445008">
                <a:tc>
                  <a:txBody>
                    <a:bodyPr/>
                    <a:lstStyle/>
                    <a:p>
                      <a:pPr fontAlgn="t"/>
                      <a:r>
                        <a:rPr lang="en-US" dirty="0">
                          <a:effectLst/>
                        </a:rPr>
                        <a:t>2.5</a:t>
                      </a:r>
                    </a:p>
                  </a:txBody>
                  <a:tcPr/>
                </a:tc>
                <a:tc>
                  <a:txBody>
                    <a:bodyPr/>
                    <a:lstStyle/>
                    <a:p>
                      <a:pPr fontAlgn="t"/>
                      <a:r>
                        <a:rPr lang="en-US" dirty="0">
                          <a:effectLst/>
                        </a:rPr>
                        <a:t>24</a:t>
                      </a:r>
                    </a:p>
                  </a:txBody>
                  <a:tcPr/>
                </a:tc>
                <a:tc>
                  <a:txBody>
                    <a:bodyPr/>
                    <a:lstStyle/>
                    <a:p>
                      <a:pPr fontAlgn="t"/>
                      <a:r>
                        <a:rPr lang="en-US" dirty="0">
                          <a:effectLst/>
                        </a:rPr>
                        <a:t>17</a:t>
                      </a:r>
                    </a:p>
                  </a:txBody>
                  <a:tcPr/>
                </a:tc>
                <a:extLst>
                  <a:ext uri="{0D108BD9-81ED-4DB2-BD59-A6C34878D82A}">
                    <a16:rowId xmlns:a16="http://schemas.microsoft.com/office/drawing/2014/main" val="463448335"/>
                  </a:ext>
                </a:extLst>
              </a:tr>
              <a:tr h="445008">
                <a:tc>
                  <a:txBody>
                    <a:bodyPr/>
                    <a:lstStyle/>
                    <a:p>
                      <a:pPr fontAlgn="t"/>
                      <a:r>
                        <a:rPr lang="en-US" dirty="0">
                          <a:effectLst/>
                        </a:rPr>
                        <a:t>2.0</a:t>
                      </a:r>
                    </a:p>
                  </a:txBody>
                  <a:tcPr/>
                </a:tc>
                <a:tc>
                  <a:txBody>
                    <a:bodyPr/>
                    <a:lstStyle/>
                    <a:p>
                      <a:pPr fontAlgn="t"/>
                      <a:r>
                        <a:rPr lang="en-US" dirty="0">
                          <a:effectLst/>
                        </a:rPr>
                        <a:t>21</a:t>
                      </a:r>
                    </a:p>
                  </a:txBody>
                  <a:tcPr/>
                </a:tc>
                <a:tc>
                  <a:txBody>
                    <a:bodyPr/>
                    <a:lstStyle/>
                    <a:p>
                      <a:pPr fontAlgn="t"/>
                      <a:r>
                        <a:rPr lang="en-US" dirty="0">
                          <a:effectLst/>
                        </a:rPr>
                        <a:t>0</a:t>
                      </a:r>
                    </a:p>
                  </a:txBody>
                  <a:tcPr/>
                </a:tc>
                <a:extLst>
                  <a:ext uri="{0D108BD9-81ED-4DB2-BD59-A6C34878D82A}">
                    <a16:rowId xmlns:a16="http://schemas.microsoft.com/office/drawing/2014/main" val="695640733"/>
                  </a:ext>
                </a:extLst>
              </a:tr>
              <a:tr h="445008">
                <a:tc>
                  <a:txBody>
                    <a:bodyPr/>
                    <a:lstStyle/>
                    <a:p>
                      <a:pPr fontAlgn="t"/>
                      <a:r>
                        <a:rPr lang="en-US" dirty="0">
                          <a:effectLst/>
                        </a:rPr>
                        <a:t>1.5</a:t>
                      </a:r>
                    </a:p>
                  </a:txBody>
                  <a:tcPr/>
                </a:tc>
                <a:tc>
                  <a:txBody>
                    <a:bodyPr/>
                    <a:lstStyle/>
                    <a:p>
                      <a:pPr fontAlgn="t"/>
                      <a:r>
                        <a:rPr lang="en-US" dirty="0">
                          <a:effectLst/>
                        </a:rPr>
                        <a:t>14</a:t>
                      </a:r>
                    </a:p>
                  </a:txBody>
                  <a:tcPr/>
                </a:tc>
                <a:tc>
                  <a:txBody>
                    <a:bodyPr/>
                    <a:lstStyle/>
                    <a:p>
                      <a:pPr fontAlgn="t"/>
                      <a:r>
                        <a:rPr lang="en-US" dirty="0">
                          <a:effectLst/>
                        </a:rPr>
                        <a:t>0</a:t>
                      </a:r>
                    </a:p>
                  </a:txBody>
                  <a:tcPr/>
                </a:tc>
                <a:extLst>
                  <a:ext uri="{0D108BD9-81ED-4DB2-BD59-A6C34878D82A}">
                    <a16:rowId xmlns:a16="http://schemas.microsoft.com/office/drawing/2014/main" val="1192085382"/>
                  </a:ext>
                </a:extLst>
              </a:tr>
              <a:tr h="445008">
                <a:tc>
                  <a:txBody>
                    <a:bodyPr/>
                    <a:lstStyle/>
                    <a:p>
                      <a:pPr fontAlgn="t"/>
                      <a:r>
                        <a:rPr lang="en-US" dirty="0">
                          <a:effectLst/>
                        </a:rPr>
                        <a:t>0.7</a:t>
                      </a:r>
                    </a:p>
                  </a:txBody>
                  <a:tcPr/>
                </a:tc>
                <a:tc>
                  <a:txBody>
                    <a:bodyPr/>
                    <a:lstStyle/>
                    <a:p>
                      <a:pPr fontAlgn="t"/>
                      <a:r>
                        <a:rPr lang="en-US" dirty="0">
                          <a:effectLst/>
                        </a:rPr>
                        <a:t>8</a:t>
                      </a:r>
                    </a:p>
                  </a:txBody>
                  <a:tcPr/>
                </a:tc>
                <a:tc>
                  <a:txBody>
                    <a:bodyPr/>
                    <a:lstStyle/>
                    <a:p>
                      <a:pPr fontAlgn="t"/>
                      <a:r>
                        <a:rPr lang="en-US" dirty="0">
                          <a:effectLst/>
                        </a:rPr>
                        <a:t>0</a:t>
                      </a:r>
                    </a:p>
                  </a:txBody>
                  <a:tcPr/>
                </a:tc>
                <a:extLst>
                  <a:ext uri="{0D108BD9-81ED-4DB2-BD59-A6C34878D82A}">
                    <a16:rowId xmlns:a16="http://schemas.microsoft.com/office/drawing/2014/main" val="3460401973"/>
                  </a:ext>
                </a:extLst>
              </a:tr>
            </a:tbl>
          </a:graphicData>
        </a:graphic>
      </p:graphicFrame>
    </p:spTree>
    <p:extLst>
      <p:ext uri="{BB962C8B-B14F-4D97-AF65-F5344CB8AC3E}">
        <p14:creationId xmlns:p14="http://schemas.microsoft.com/office/powerpoint/2010/main" val="289985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(Jan 11) at 11:59 pm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a:t>
            </a:r>
            <a:r>
              <a:rPr lang="en-US"/>
              <a:t>to expect</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p:txBody>
          <a:bodyPr>
            <a:normAutofit/>
          </a:bodyPr>
          <a:lstStyle/>
          <a:p>
            <a:r>
              <a:rPr lang="en-US" dirty="0"/>
              <a:t>Hope you had fun in your first quiz section yesterday! </a:t>
            </a:r>
          </a:p>
          <a:p>
            <a:r>
              <a:rPr lang="en-US" dirty="0"/>
              <a:t>Creative Project 0 (C0) released later today, due next Thursday, January 11</a:t>
            </a:r>
          </a:p>
          <a:p>
            <a:pPr lvl="1"/>
            <a:r>
              <a:rPr lang="en-US" dirty="0"/>
              <a:t>Focused on Java Review + Functional Decomposition</a:t>
            </a:r>
          </a:p>
          <a:p>
            <a:r>
              <a:rPr lang="en-US" dirty="0"/>
              <a:t>Java Review Session Monday, January 8th</a:t>
            </a:r>
          </a:p>
          <a:p>
            <a:pPr lvl="1"/>
            <a:r>
              <a:rPr lang="en-US" dirty="0"/>
              <a:t>Tentatively Monday 11:30am-12:20pm and 3:30pm-4:20pm (location TBD)</a:t>
            </a:r>
          </a:p>
          <a:p>
            <a:r>
              <a:rPr lang="en-US" dirty="0"/>
              <a:t>IPL will also open on Monday!</a:t>
            </a:r>
          </a:p>
          <a:p>
            <a:r>
              <a:rPr lang="en-US" dirty="0"/>
              <a:t>My Office Hours posted </a:t>
            </a:r>
          </a:p>
          <a:p>
            <a:pPr lvl="1"/>
            <a:r>
              <a:rPr lang="en-US" dirty="0"/>
              <a:t>Mondays 1:00 – 2:00 PM</a:t>
            </a:r>
          </a:p>
          <a:p>
            <a:pPr lvl="1"/>
            <a:r>
              <a:rPr lang="en-US" dirty="0"/>
              <a:t>Fridays 4:30 – 5:30 PM</a:t>
            </a:r>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File I/O</a:t>
            </a:r>
          </a:p>
          <a:p>
            <a:pPr lvl="1"/>
            <a:r>
              <a:rPr lang="en-US" dirty="0"/>
              <a:t>Arrays</a:t>
            </a:r>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a:t>
            </a:r>
            <a:r>
              <a:rPr lang="en-US">
                <a:solidFill>
                  <a:srgbClr val="067D17"/>
                </a:solidFill>
                <a:effectLst/>
                <a:latin typeface="Consolas" panose="020B0609020204030204" pitchFamily="49" charset="0"/>
                <a:ea typeface="Menlo" panose="020B0609030804020204" pitchFamily="49" charset="0"/>
                <a:cs typeface="Menlo" panose="020B0609030804020204" pitchFamily="49" charset="0"/>
              </a:rPr>
              <a:t>=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spTree>
    <p:extLst>
      <p:ext uri="{BB962C8B-B14F-4D97-AF65-F5344CB8AC3E}">
        <p14:creationId xmlns:p14="http://schemas.microsoft.com/office/powerpoint/2010/main" val="55909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spTree>
    <p:extLst>
      <p:ext uri="{BB962C8B-B14F-4D97-AF65-F5344CB8AC3E}">
        <p14:creationId xmlns:p14="http://schemas.microsoft.com/office/powerpoint/2010/main" val="3254696122"/>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10917</TotalTime>
  <Words>1976</Words>
  <Application>Microsoft Office PowerPoint</Application>
  <PresentationFormat>Widescreen</PresentationFormat>
  <Paragraphs>244</Paragraphs>
  <Slides>24</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Reminders</vt:lpstr>
      <vt:lpstr>Lecture Outline</vt:lpstr>
      <vt:lpstr>Reminders: Review Java Syntax</vt:lpstr>
      <vt:lpstr>In-Class Activities</vt:lpstr>
      <vt:lpstr>What is the output of this Java program?</vt:lpstr>
      <vt:lpstr>What is the output of this Java program?</vt:lpstr>
      <vt:lpstr>Case Study: Minesweeper</vt:lpstr>
      <vt:lpstr>Case Study: Minesweeper</vt:lpstr>
      <vt:lpstr>Lecture Outline</vt:lpstr>
      <vt:lpstr>Functional Decomposition</vt:lpstr>
      <vt:lpstr>Functional Decomposition</vt:lpstr>
      <vt:lpstr>Avoid Trivial Methods</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Graded Course Components</vt:lpstr>
      <vt:lpstr>Course Grades</vt:lpstr>
      <vt:lpstr>Creative Project 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221</cp:revision>
  <cp:lastPrinted>2022-09-27T21:33:44Z</cp:lastPrinted>
  <dcterms:created xsi:type="dcterms:W3CDTF">2020-06-13T06:27:42Z</dcterms:created>
  <dcterms:modified xsi:type="dcterms:W3CDTF">2024-01-05T08:46:45Z</dcterms:modified>
</cp:coreProperties>
</file>