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6858000" cx="12192000"/>
  <p:notesSz cx="6858000" cy="9144000"/>
  <p:embeddedFontLst>
    <p:embeddedFont>
      <p:font typeface="Montserrat SemiBold"/>
      <p:regular r:id="rId32"/>
      <p:bold r:id="rId33"/>
      <p:italic r:id="rId34"/>
      <p:boldItalic r:id="rId35"/>
    </p:embeddedFont>
    <p:embeddedFont>
      <p:font typeface="Montserrat"/>
      <p:regular r:id="rId36"/>
      <p:bold r:id="rId37"/>
      <p:italic r:id="rId38"/>
      <p:boldItalic r:id="rId39"/>
    </p:embeddedFont>
    <p:embeddedFont>
      <p:font typeface="Inter"/>
      <p:regular r:id="rId40"/>
      <p:bold r:id="rId41"/>
    </p:embeddedFont>
    <p:embeddedFont>
      <p:font typeface="Noto Sans Symbols"/>
      <p:regular r:id="rId42"/>
      <p:bold r:id="rId43"/>
    </p:embeddedFont>
    <p:embeddedFont>
      <p:font typeface="Helvetica Neue"/>
      <p:regular r:id="rId44"/>
      <p:bold r:id="rId45"/>
      <p:italic r:id="rId46"/>
      <p:boldItalic r:id="rId47"/>
    </p:embeddedFont>
    <p:embeddedFont>
      <p:font typeface="Montserrat ExtraBold"/>
      <p:bold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0" roundtripDataSignature="AMtx7mi8dWrwCSJhu53tQRppDdHoobhi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regular.fntdata"/><Relationship Id="rId42" Type="http://schemas.openxmlformats.org/officeDocument/2006/relationships/font" Target="fonts/NotoSansSymbols-regular.fntdata"/><Relationship Id="rId41" Type="http://schemas.openxmlformats.org/officeDocument/2006/relationships/font" Target="fonts/Inter-bold.fntdata"/><Relationship Id="rId44" Type="http://schemas.openxmlformats.org/officeDocument/2006/relationships/font" Target="fonts/HelveticaNeue-regular.fntdata"/><Relationship Id="rId43" Type="http://schemas.openxmlformats.org/officeDocument/2006/relationships/font" Target="fonts/NotoSansSymbols-bold.fntdata"/><Relationship Id="rId46" Type="http://schemas.openxmlformats.org/officeDocument/2006/relationships/font" Target="fonts/HelveticaNeue-italic.fntdata"/><Relationship Id="rId45" Type="http://schemas.openxmlformats.org/officeDocument/2006/relationships/font" Target="fonts/HelveticaNeue-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MontserratExtraBold-bold.fntdata"/><Relationship Id="rId47" Type="http://schemas.openxmlformats.org/officeDocument/2006/relationships/font" Target="fonts/HelveticaNeue-boldItalic.fntdata"/><Relationship Id="rId49" Type="http://schemas.openxmlformats.org/officeDocument/2006/relationships/font" Target="fonts/MontserratExtraBold-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font" Target="fonts/MontserratSemiBold-bold.fntdata"/><Relationship Id="rId32" Type="http://schemas.openxmlformats.org/officeDocument/2006/relationships/font" Target="fonts/MontserratSemiBold-regular.fntdata"/><Relationship Id="rId35" Type="http://schemas.openxmlformats.org/officeDocument/2006/relationships/font" Target="fonts/MontserratSemiBold-boldItalic.fntdata"/><Relationship Id="rId34" Type="http://schemas.openxmlformats.org/officeDocument/2006/relationships/font" Target="fonts/MontserratSemiBold-italic.fntdata"/><Relationship Id="rId37" Type="http://schemas.openxmlformats.org/officeDocument/2006/relationships/font" Target="fonts/Montserrat-bold.fntdata"/><Relationship Id="rId36" Type="http://schemas.openxmlformats.org/officeDocument/2006/relationships/font" Target="fonts/Montserrat-regular.fntdata"/><Relationship Id="rId39" Type="http://schemas.openxmlformats.org/officeDocument/2006/relationships/font" Target="fonts/Montserrat-boldItalic.fntdata"/><Relationship Id="rId38" Type="http://schemas.openxmlformats.org/officeDocument/2006/relationships/font" Target="fonts/Montserrat-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x">
  <p:cSld name="TITLE_AND_BODY">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29"/>
          <p:cNvSpPr/>
          <p:nvPr/>
        </p:nvSpPr>
        <p:spPr>
          <a:xfrm>
            <a:off x="-29765" y="-6263"/>
            <a:ext cx="12221765" cy="230293"/>
          </a:xfrm>
          <a:prstGeom prst="rect">
            <a:avLst/>
          </a:prstGeom>
          <a:solidFill>
            <a:schemeClr val="accent1"/>
          </a:solidFill>
          <a:ln cap="flat" cmpd="sng" w="12700">
            <a:solidFill>
              <a:schemeClr val="accent1"/>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Picture 6" id="16" name="Google Shape;16;p29"/>
          <p:cNvPicPr preferRelativeResize="0"/>
          <p:nvPr/>
        </p:nvPicPr>
        <p:blipFill rotWithShape="1">
          <a:blip r:embed="rId3">
            <a:alphaModFix/>
          </a:blip>
          <a:srcRect b="0" l="0" r="0" t="0"/>
          <a:stretch/>
        </p:blipFill>
        <p:spPr>
          <a:xfrm>
            <a:off x="29762" y="29971"/>
            <a:ext cx="2150723" cy="169039"/>
          </a:xfrm>
          <a:prstGeom prst="rect">
            <a:avLst/>
          </a:prstGeom>
          <a:noFill/>
          <a:ln>
            <a:noFill/>
          </a:ln>
        </p:spPr>
      </p:pic>
      <p:sp>
        <p:nvSpPr>
          <p:cNvPr id="17" name="Google Shape;17;p29"/>
          <p:cNvSpPr txBox="1"/>
          <p:nvPr/>
        </p:nvSpPr>
        <p:spPr>
          <a:xfrm>
            <a:off x="10615294" y="-1"/>
            <a:ext cx="1530987" cy="231141"/>
          </a:xfrm>
          <a:prstGeom prst="rect">
            <a:avLst/>
          </a:prstGeom>
          <a:noFill/>
          <a:ln>
            <a:noFill/>
          </a:ln>
        </p:spPr>
        <p:txBody>
          <a:bodyPr anchorCtr="0" anchor="t" bIns="45700" lIns="45700" spcFirstLastPara="1" rIns="45700" wrap="square" tIns="45700">
            <a:spAutoFit/>
          </a:bodyPr>
          <a:lstStyle/>
          <a:p>
            <a:pPr indent="0" lvl="0" marL="0" marR="0" rtl="0" algn="r">
              <a:lnSpc>
                <a:spcPct val="100000"/>
              </a:lnSpc>
              <a:spcBef>
                <a:spcPts val="0"/>
              </a:spcBef>
              <a:spcAft>
                <a:spcPts val="0"/>
              </a:spcAft>
              <a:buClr>
                <a:srgbClr val="FFFFFF"/>
              </a:buClr>
              <a:buSzPts val="900"/>
              <a:buFont typeface="Montserrat SemiBold"/>
              <a:buNone/>
            </a:pPr>
            <a:r>
              <a:rPr b="1" i="0" lang="en-US" sz="900" u="none" cap="none" strike="noStrike">
                <a:solidFill>
                  <a:srgbClr val="FFFFFF"/>
                </a:solidFill>
                <a:latin typeface="Montserrat SemiBold"/>
                <a:ea typeface="Montserrat SemiBold"/>
                <a:cs typeface="Montserrat SemiBold"/>
                <a:sym typeface="Montserrat SemiBold"/>
              </a:rPr>
              <a:t>CSE 122 Winter 2024</a:t>
            </a:r>
            <a:endParaRPr/>
          </a:p>
        </p:txBody>
      </p:sp>
      <p:sp>
        <p:nvSpPr>
          <p:cNvPr id="18" name="Google Shape;18;p29"/>
          <p:cNvSpPr txBox="1"/>
          <p:nvPr/>
        </p:nvSpPr>
        <p:spPr>
          <a:xfrm>
            <a:off x="3046095" y="-2820"/>
            <a:ext cx="6099810" cy="231141"/>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900"/>
              <a:buFont typeface="Montserrat SemiBold"/>
              <a:buNone/>
            </a:pPr>
            <a:r>
              <a:rPr b="1" i="0" lang="en-US" sz="900" u="none" cap="none" strike="noStrike">
                <a:solidFill>
                  <a:srgbClr val="FFFFFF"/>
                </a:solidFill>
                <a:latin typeface="Montserrat SemiBold"/>
                <a:ea typeface="Montserrat SemiBold"/>
                <a:cs typeface="Montserrat SemiBold"/>
                <a:sym typeface="Montserrat SemiBold"/>
              </a:rPr>
              <a:t>LEC 00: Welcome</a:t>
            </a:r>
            <a:endParaRPr/>
          </a:p>
        </p:txBody>
      </p:sp>
      <p:sp>
        <p:nvSpPr>
          <p:cNvPr id="19" name="Google Shape;19;p29"/>
          <p:cNvSpPr txBox="1"/>
          <p:nvPr>
            <p:ph type="title"/>
          </p:nvPr>
        </p:nvSpPr>
        <p:spPr>
          <a:xfrm>
            <a:off x="292977" y="4013370"/>
            <a:ext cx="6212926" cy="1954787"/>
          </a:xfrm>
          <a:prstGeom prst="rect">
            <a:avLst/>
          </a:prstGeom>
          <a:noFill/>
          <a:ln>
            <a:noFill/>
          </a:ln>
        </p:spPr>
        <p:txBody>
          <a:bodyPr anchorCtr="0" anchor="t" bIns="45700" lIns="45700" spcFirstLastPara="1" rIns="45700" wrap="square" tIns="45700">
            <a:normAutofit/>
          </a:bodyPr>
          <a:lstStyle>
            <a:lvl1pPr lvl="0" algn="l">
              <a:lnSpc>
                <a:spcPct val="90000"/>
              </a:lnSpc>
              <a:spcBef>
                <a:spcPts val="0"/>
              </a:spcBef>
              <a:spcAft>
                <a:spcPts val="0"/>
              </a:spcAft>
              <a:buClr>
                <a:srgbClr val="F0F0F0"/>
              </a:buClr>
              <a:buSzPts val="6000"/>
              <a:buFont typeface="Montserrat SemiBold"/>
              <a:buNone/>
              <a:defRPr b="0" sz="6000">
                <a:solidFill>
                  <a:srgbClr val="F0F0F0"/>
                </a:solidFill>
                <a:latin typeface="Montserrat SemiBold"/>
                <a:ea typeface="Montserrat SemiBold"/>
                <a:cs typeface="Montserrat SemiBold"/>
                <a:sym typeface="Montserrat SemiBold"/>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20" name="Google Shape;20;p29"/>
          <p:cNvSpPr txBox="1"/>
          <p:nvPr/>
        </p:nvSpPr>
        <p:spPr>
          <a:xfrm>
            <a:off x="338697" y="3182199"/>
            <a:ext cx="3062976" cy="6375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0F0F0"/>
              </a:buClr>
              <a:buSzPts val="3600"/>
              <a:buFont typeface="Montserrat ExtraBold"/>
              <a:buNone/>
            </a:pPr>
            <a:r>
              <a:rPr b="1" i="0" lang="en-US" sz="3600" u="none" cap="none" strike="noStrike">
                <a:solidFill>
                  <a:srgbClr val="F0F0F0"/>
                </a:solidFill>
                <a:latin typeface="Montserrat ExtraBold"/>
                <a:ea typeface="Montserrat ExtraBold"/>
                <a:cs typeface="Montserrat ExtraBold"/>
                <a:sym typeface="Montserrat ExtraBold"/>
              </a:rPr>
              <a:t>CSE 122</a:t>
            </a:r>
            <a:endParaRPr/>
          </a:p>
        </p:txBody>
      </p:sp>
      <p:grpSp>
        <p:nvGrpSpPr>
          <p:cNvPr id="21" name="Google Shape;21;p29"/>
          <p:cNvGrpSpPr/>
          <p:nvPr/>
        </p:nvGrpSpPr>
        <p:grpSpPr>
          <a:xfrm>
            <a:off x="420127" y="2753847"/>
            <a:ext cx="1269525" cy="420132"/>
            <a:chOff x="0" y="0"/>
            <a:chExt cx="1269523" cy="420130"/>
          </a:xfrm>
        </p:grpSpPr>
        <p:sp>
          <p:nvSpPr>
            <p:cNvPr id="22" name="Google Shape;22;p29"/>
            <p:cNvSpPr/>
            <p:nvPr/>
          </p:nvSpPr>
          <p:spPr>
            <a:xfrm>
              <a:off x="0" y="0"/>
              <a:ext cx="1269523" cy="420130"/>
            </a:xfrm>
            <a:prstGeom prst="roundRect">
              <a:avLst>
                <a:gd fmla="val 16667" name="adj"/>
              </a:avLst>
            </a:prstGeom>
            <a:solidFill>
              <a:srgbClr val="FA8231"/>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 name="Google Shape;23;p29"/>
            <p:cNvSpPr txBox="1"/>
            <p:nvPr/>
          </p:nvSpPr>
          <p:spPr>
            <a:xfrm>
              <a:off x="66228" y="43694"/>
              <a:ext cx="1137067" cy="332741"/>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1600"/>
                <a:buFont typeface="Montserrat"/>
                <a:buNone/>
              </a:pPr>
              <a:r>
                <a:rPr b="0" i="0" lang="en-US" sz="1600" u="none" cap="none" strike="noStrike">
                  <a:solidFill>
                    <a:srgbClr val="FFFFFF"/>
                  </a:solidFill>
                  <a:latin typeface="Montserrat"/>
                  <a:ea typeface="Montserrat"/>
                  <a:cs typeface="Montserrat"/>
                  <a:sym typeface="Montserrat"/>
                </a:rPr>
                <a:t>LEC 00</a:t>
              </a:r>
              <a:endParaRPr/>
            </a:p>
          </p:txBody>
        </p:sp>
      </p:grpSp>
      <p:sp>
        <p:nvSpPr>
          <p:cNvPr id="24" name="Google Shape;24;p29"/>
          <p:cNvSpPr/>
          <p:nvPr/>
        </p:nvSpPr>
        <p:spPr>
          <a:xfrm>
            <a:off x="6714463" y="1251642"/>
            <a:ext cx="5250244" cy="5153776"/>
          </a:xfrm>
          <a:prstGeom prst="roundRect">
            <a:avLst>
              <a:gd fmla="val 1114" name="adj"/>
            </a:avLst>
          </a:prstGeom>
          <a:solidFill>
            <a:srgbClr val="FAFAFA"/>
          </a:solidFill>
          <a:ln cap="flat" cmpd="sng" w="12700">
            <a:solidFill>
              <a:srgbClr val="221A44"/>
            </a:solidFill>
            <a:prstDash val="solid"/>
            <a:miter lim="8000"/>
            <a:headEnd len="sm" w="sm" type="none"/>
            <a:tailEnd len="sm" w="sm" type="none"/>
          </a:ln>
          <a:effectLst>
            <a:outerShdw blurRad="50800" rotWithShape="0" dir="8100000" dist="38100">
              <a:srgbClr val="000000">
                <a:alpha val="40000"/>
              </a:srgbClr>
            </a:outerShdw>
          </a:effectLst>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25" name="Google Shape;25;p29"/>
          <p:cNvCxnSpPr/>
          <p:nvPr/>
        </p:nvCxnSpPr>
        <p:spPr>
          <a:xfrm>
            <a:off x="7452793" y="4551419"/>
            <a:ext cx="4468306" cy="1"/>
          </a:xfrm>
          <a:prstGeom prst="straightConnector1">
            <a:avLst/>
          </a:prstGeom>
          <a:noFill/>
          <a:ln cap="flat" cmpd="sng" w="9525">
            <a:solidFill>
              <a:srgbClr val="BFBFBF"/>
            </a:solidFill>
            <a:prstDash val="solid"/>
            <a:miter lim="8000"/>
            <a:headEnd len="sm" w="sm" type="none"/>
            <a:tailEnd len="sm" w="sm" type="none"/>
          </a:ln>
        </p:spPr>
      </p:cxnSp>
      <p:sp>
        <p:nvSpPr>
          <p:cNvPr id="26" name="Google Shape;26;p29"/>
          <p:cNvSpPr/>
          <p:nvPr/>
        </p:nvSpPr>
        <p:spPr>
          <a:xfrm>
            <a:off x="6931" y="5505568"/>
            <a:ext cx="4514270" cy="1340914"/>
          </a:xfrm>
          <a:prstGeom prst="roundRect">
            <a:avLst>
              <a:gd fmla="val 9433" name="adj"/>
            </a:avLst>
          </a:prstGeom>
          <a:solidFill>
            <a:srgbClr val="FAFAFA"/>
          </a:solidFill>
          <a:ln cap="flat" cmpd="sng" w="12700">
            <a:solidFill>
              <a:srgbClr val="221A44"/>
            </a:solidFill>
            <a:prstDash val="solid"/>
            <a:miter lim="8000"/>
            <a:headEnd len="sm" w="sm" type="none"/>
            <a:tailEnd len="sm" w="sm" type="none"/>
          </a:ln>
          <a:effectLst>
            <a:outerShdw blurRad="50800" rotWithShape="0" dir="8100000" dist="38100">
              <a:srgbClr val="000000">
                <a:alpha val="40000"/>
              </a:srgbClr>
            </a:outerShdw>
          </a:effectLst>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7" name="Google Shape;27;p29"/>
          <p:cNvSpPr txBox="1"/>
          <p:nvPr/>
        </p:nvSpPr>
        <p:spPr>
          <a:xfrm>
            <a:off x="238457" y="5823174"/>
            <a:ext cx="2159236" cy="2692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A6A6A6"/>
              </a:buClr>
              <a:buSzPts val="1200"/>
              <a:buFont typeface="Montserrat"/>
              <a:buNone/>
            </a:pPr>
            <a:r>
              <a:rPr b="1" i="0" lang="en-US" sz="1200" u="none" cap="none" strike="noStrike">
                <a:solidFill>
                  <a:srgbClr val="A6A6A6"/>
                </a:solidFill>
                <a:latin typeface="Montserrat"/>
                <a:ea typeface="Montserrat"/>
                <a:cs typeface="Montserrat"/>
                <a:sym typeface="Montserrat"/>
              </a:rPr>
              <a:t>Questions during Class?</a:t>
            </a:r>
            <a:endParaRPr/>
          </a:p>
        </p:txBody>
      </p:sp>
      <p:sp>
        <p:nvSpPr>
          <p:cNvPr id="28" name="Google Shape;28;p29"/>
          <p:cNvSpPr txBox="1"/>
          <p:nvPr/>
        </p:nvSpPr>
        <p:spPr>
          <a:xfrm>
            <a:off x="242828" y="6094422"/>
            <a:ext cx="2154864" cy="7518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595959"/>
              </a:buClr>
              <a:buSzPts val="1200"/>
              <a:buFont typeface="Montserrat SemiBold"/>
              <a:buNone/>
            </a:pPr>
            <a:r>
              <a:rPr b="1" i="0" lang="en-US" sz="1200" u="none" cap="none" strike="noStrike">
                <a:solidFill>
                  <a:srgbClr val="595959"/>
                </a:solidFill>
                <a:latin typeface="Montserrat SemiBold"/>
                <a:ea typeface="Montserrat SemiBold"/>
                <a:cs typeface="Montserrat SemiBold"/>
                <a:sym typeface="Montserrat SemiBold"/>
              </a:rPr>
              <a:t>Raise hand or send here</a:t>
            </a:r>
            <a:endParaRPr/>
          </a:p>
          <a:p>
            <a:pPr indent="0" lvl="0" marL="0" marR="0" rtl="0" algn="l">
              <a:lnSpc>
                <a:spcPct val="100000"/>
              </a:lnSpc>
              <a:spcBef>
                <a:spcPts val="0"/>
              </a:spcBef>
              <a:spcAft>
                <a:spcPts val="0"/>
              </a:spcAft>
              <a:buClr>
                <a:srgbClr val="595959"/>
              </a:buClr>
              <a:buSzPts val="1200"/>
              <a:buFont typeface="Montserrat SemiBold"/>
              <a:buNone/>
            </a:pPr>
            <a:r>
              <a:t/>
            </a:r>
            <a:endParaRPr b="1" i="0" sz="1200" u="none" cap="none" strike="noStrike">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595959"/>
              </a:buClr>
              <a:buSzPts val="2000"/>
              <a:buFont typeface="Montserrat SemiBold"/>
              <a:buNone/>
            </a:pPr>
            <a:r>
              <a:rPr b="0" i="0" lang="en-US" sz="2000" u="none" cap="none" strike="noStrike">
                <a:solidFill>
                  <a:srgbClr val="595959"/>
                </a:solidFill>
                <a:latin typeface="Montserrat SemiBold"/>
                <a:ea typeface="Montserrat SemiBold"/>
                <a:cs typeface="Montserrat SemiBold"/>
                <a:sym typeface="Montserrat SemiBold"/>
              </a:rPr>
              <a:t>sli.do    #cse122 </a:t>
            </a:r>
            <a:endParaRPr/>
          </a:p>
        </p:txBody>
      </p:sp>
      <p:sp>
        <p:nvSpPr>
          <p:cNvPr id="29" name="Google Shape;29;p29"/>
          <p:cNvSpPr/>
          <p:nvPr/>
        </p:nvSpPr>
        <p:spPr>
          <a:xfrm>
            <a:off x="3243845" y="5574550"/>
            <a:ext cx="1218439" cy="1223090"/>
          </a:xfrm>
          <a:prstGeom prst="roundRect">
            <a:avLst>
              <a:gd fmla="val 16667" name="adj"/>
            </a:avLst>
          </a:prstGeom>
          <a:solidFill>
            <a:srgbClr val="A6A6A6"/>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Picture 9" id="30" name="Google Shape;30;p29"/>
          <p:cNvPicPr preferRelativeResize="0"/>
          <p:nvPr/>
        </p:nvPicPr>
        <p:blipFill rotWithShape="1">
          <a:blip r:embed="rId4">
            <a:alphaModFix/>
          </a:blip>
          <a:srcRect b="0" l="0" r="0" t="0"/>
          <a:stretch/>
        </p:blipFill>
        <p:spPr>
          <a:xfrm>
            <a:off x="3311930" y="5659051"/>
            <a:ext cx="1072992" cy="1054085"/>
          </a:xfrm>
          <a:prstGeom prst="rect">
            <a:avLst/>
          </a:prstGeom>
          <a:noFill/>
          <a:ln>
            <a:noFill/>
          </a:ln>
        </p:spPr>
      </p:pic>
      <p:sp>
        <p:nvSpPr>
          <p:cNvPr id="31" name="Google Shape;31;p29"/>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chemeClr val="accent1"/>
              </a:buClr>
              <a:buSzPts val="1100"/>
              <a:buFont typeface="Calibri"/>
              <a:buNone/>
              <a:defRPr b="1" sz="1100">
                <a:solidFill>
                  <a:schemeClr val="accent1"/>
                </a:solidFill>
              </a:defRPr>
            </a:lvl1pPr>
            <a:lvl2pPr indent="0" lvl="1" marL="0" algn="r">
              <a:lnSpc>
                <a:spcPct val="100000"/>
              </a:lnSpc>
              <a:spcBef>
                <a:spcPts val="0"/>
              </a:spcBef>
              <a:spcAft>
                <a:spcPts val="0"/>
              </a:spcAft>
              <a:buClr>
                <a:schemeClr val="accent1"/>
              </a:buClr>
              <a:buSzPts val="1100"/>
              <a:buFont typeface="Calibri"/>
              <a:buNone/>
              <a:defRPr b="1" sz="1100">
                <a:solidFill>
                  <a:schemeClr val="accent1"/>
                </a:solidFill>
              </a:defRPr>
            </a:lvl2pPr>
            <a:lvl3pPr indent="0" lvl="2" marL="0" algn="r">
              <a:lnSpc>
                <a:spcPct val="100000"/>
              </a:lnSpc>
              <a:spcBef>
                <a:spcPts val="0"/>
              </a:spcBef>
              <a:spcAft>
                <a:spcPts val="0"/>
              </a:spcAft>
              <a:buClr>
                <a:schemeClr val="accent1"/>
              </a:buClr>
              <a:buSzPts val="1100"/>
              <a:buFont typeface="Calibri"/>
              <a:buNone/>
              <a:defRPr b="1" sz="1100">
                <a:solidFill>
                  <a:schemeClr val="accent1"/>
                </a:solidFill>
              </a:defRPr>
            </a:lvl3pPr>
            <a:lvl4pPr indent="0" lvl="3" marL="0" algn="r">
              <a:lnSpc>
                <a:spcPct val="100000"/>
              </a:lnSpc>
              <a:spcBef>
                <a:spcPts val="0"/>
              </a:spcBef>
              <a:spcAft>
                <a:spcPts val="0"/>
              </a:spcAft>
              <a:buClr>
                <a:schemeClr val="accent1"/>
              </a:buClr>
              <a:buSzPts val="1100"/>
              <a:buFont typeface="Calibri"/>
              <a:buNone/>
              <a:defRPr b="1" sz="1100">
                <a:solidFill>
                  <a:schemeClr val="accent1"/>
                </a:solidFill>
              </a:defRPr>
            </a:lvl4pPr>
            <a:lvl5pPr indent="0" lvl="4" marL="0" algn="r">
              <a:lnSpc>
                <a:spcPct val="100000"/>
              </a:lnSpc>
              <a:spcBef>
                <a:spcPts val="0"/>
              </a:spcBef>
              <a:spcAft>
                <a:spcPts val="0"/>
              </a:spcAft>
              <a:buClr>
                <a:schemeClr val="accent1"/>
              </a:buClr>
              <a:buSzPts val="1100"/>
              <a:buFont typeface="Calibri"/>
              <a:buNone/>
              <a:defRPr b="1" sz="1100">
                <a:solidFill>
                  <a:schemeClr val="accent1"/>
                </a:solidFill>
              </a:defRPr>
            </a:lvl5pPr>
            <a:lvl6pPr indent="0" lvl="5" marL="0" algn="r">
              <a:lnSpc>
                <a:spcPct val="100000"/>
              </a:lnSpc>
              <a:spcBef>
                <a:spcPts val="0"/>
              </a:spcBef>
              <a:spcAft>
                <a:spcPts val="0"/>
              </a:spcAft>
              <a:buClr>
                <a:schemeClr val="accent1"/>
              </a:buClr>
              <a:buSzPts val="1100"/>
              <a:buFont typeface="Calibri"/>
              <a:buNone/>
              <a:defRPr b="1" sz="1100">
                <a:solidFill>
                  <a:schemeClr val="accent1"/>
                </a:solidFill>
              </a:defRPr>
            </a:lvl6pPr>
            <a:lvl7pPr indent="0" lvl="6" marL="0" algn="r">
              <a:lnSpc>
                <a:spcPct val="100000"/>
              </a:lnSpc>
              <a:spcBef>
                <a:spcPts val="0"/>
              </a:spcBef>
              <a:spcAft>
                <a:spcPts val="0"/>
              </a:spcAft>
              <a:buClr>
                <a:schemeClr val="accent1"/>
              </a:buClr>
              <a:buSzPts val="1100"/>
              <a:buFont typeface="Calibri"/>
              <a:buNone/>
              <a:defRPr b="1" sz="1100">
                <a:solidFill>
                  <a:schemeClr val="accent1"/>
                </a:solidFill>
              </a:defRPr>
            </a:lvl7pPr>
            <a:lvl8pPr indent="0" lvl="7" marL="0" algn="r">
              <a:lnSpc>
                <a:spcPct val="100000"/>
              </a:lnSpc>
              <a:spcBef>
                <a:spcPts val="0"/>
              </a:spcBef>
              <a:spcAft>
                <a:spcPts val="0"/>
              </a:spcAft>
              <a:buClr>
                <a:schemeClr val="accent1"/>
              </a:buClr>
              <a:buSzPts val="1100"/>
              <a:buFont typeface="Calibri"/>
              <a:buNone/>
              <a:defRPr b="1" sz="1100">
                <a:solidFill>
                  <a:schemeClr val="accent1"/>
                </a:solidFill>
              </a:defRPr>
            </a:lvl8pPr>
            <a:lvl9pPr indent="0" lvl="8" marL="0" algn="r">
              <a:lnSpc>
                <a:spcPct val="100000"/>
              </a:lnSpc>
              <a:spcBef>
                <a:spcPts val="0"/>
              </a:spcBef>
              <a:spcAft>
                <a:spcPts val="0"/>
              </a:spcAft>
              <a:buClr>
                <a:schemeClr val="accent1"/>
              </a:buClr>
              <a:buSzPts val="1100"/>
              <a:buFont typeface="Calibri"/>
              <a:buNone/>
              <a:defRPr b="1" sz="1100">
                <a:solidFill>
                  <a:schemeClr val="accen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32" name="Shape 32"/>
        <p:cNvGrpSpPr/>
        <p:nvPr/>
      </p:nvGrpSpPr>
      <p:grpSpPr>
        <a:xfrm>
          <a:off x="0" y="0"/>
          <a:ext cx="0" cy="0"/>
          <a:chOff x="0" y="0"/>
          <a:chExt cx="0" cy="0"/>
        </a:xfrm>
      </p:grpSpPr>
      <p:sp>
        <p:nvSpPr>
          <p:cNvPr id="33" name="Google Shape;33;p30"/>
          <p:cNvSpPr/>
          <p:nvPr/>
        </p:nvSpPr>
        <p:spPr>
          <a:xfrm>
            <a:off x="-29765" y="-6263"/>
            <a:ext cx="12221765" cy="230293"/>
          </a:xfrm>
          <a:prstGeom prst="rect">
            <a:avLst/>
          </a:prstGeom>
          <a:solidFill>
            <a:schemeClr val="accent1"/>
          </a:solidFill>
          <a:ln cap="flat" cmpd="sng" w="12700">
            <a:solidFill>
              <a:schemeClr val="accent1"/>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Picture 6" id="34" name="Google Shape;34;p30"/>
          <p:cNvPicPr preferRelativeResize="0"/>
          <p:nvPr/>
        </p:nvPicPr>
        <p:blipFill rotWithShape="1">
          <a:blip r:embed="rId2">
            <a:alphaModFix/>
          </a:blip>
          <a:srcRect b="0" l="0" r="0" t="0"/>
          <a:stretch/>
        </p:blipFill>
        <p:spPr>
          <a:xfrm>
            <a:off x="29762" y="29971"/>
            <a:ext cx="2150723" cy="169039"/>
          </a:xfrm>
          <a:prstGeom prst="rect">
            <a:avLst/>
          </a:prstGeom>
          <a:noFill/>
          <a:ln>
            <a:noFill/>
          </a:ln>
        </p:spPr>
      </p:pic>
      <p:sp>
        <p:nvSpPr>
          <p:cNvPr id="35" name="Google Shape;35;p30"/>
          <p:cNvSpPr txBox="1"/>
          <p:nvPr/>
        </p:nvSpPr>
        <p:spPr>
          <a:xfrm>
            <a:off x="10615294" y="-1"/>
            <a:ext cx="1530987" cy="231141"/>
          </a:xfrm>
          <a:prstGeom prst="rect">
            <a:avLst/>
          </a:prstGeom>
          <a:noFill/>
          <a:ln>
            <a:noFill/>
          </a:ln>
        </p:spPr>
        <p:txBody>
          <a:bodyPr anchorCtr="0" anchor="t" bIns="45700" lIns="45700" spcFirstLastPara="1" rIns="45700" wrap="square" tIns="45700">
            <a:spAutoFit/>
          </a:bodyPr>
          <a:lstStyle/>
          <a:p>
            <a:pPr indent="0" lvl="0" marL="0" marR="0" rtl="0" algn="r">
              <a:lnSpc>
                <a:spcPct val="100000"/>
              </a:lnSpc>
              <a:spcBef>
                <a:spcPts val="0"/>
              </a:spcBef>
              <a:spcAft>
                <a:spcPts val="0"/>
              </a:spcAft>
              <a:buClr>
                <a:srgbClr val="FFFFFF"/>
              </a:buClr>
              <a:buSzPts val="900"/>
              <a:buFont typeface="Montserrat SemiBold"/>
              <a:buNone/>
            </a:pPr>
            <a:r>
              <a:rPr b="1" i="0" lang="en-US" sz="900" u="none" cap="none" strike="noStrike">
                <a:solidFill>
                  <a:srgbClr val="FFFFFF"/>
                </a:solidFill>
                <a:latin typeface="Montserrat SemiBold"/>
                <a:ea typeface="Montserrat SemiBold"/>
                <a:cs typeface="Montserrat SemiBold"/>
                <a:sym typeface="Montserrat SemiBold"/>
              </a:rPr>
              <a:t>CSE 122 Winter 2024</a:t>
            </a:r>
            <a:endParaRPr/>
          </a:p>
        </p:txBody>
      </p:sp>
      <p:sp>
        <p:nvSpPr>
          <p:cNvPr id="36" name="Google Shape;36;p30"/>
          <p:cNvSpPr txBox="1"/>
          <p:nvPr/>
        </p:nvSpPr>
        <p:spPr>
          <a:xfrm>
            <a:off x="3046095" y="-2820"/>
            <a:ext cx="6099810" cy="231141"/>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900"/>
              <a:buFont typeface="Montserrat SemiBold"/>
              <a:buNone/>
            </a:pPr>
            <a:r>
              <a:rPr b="1" i="0" lang="en-US" sz="900" u="none" cap="none" strike="noStrike">
                <a:solidFill>
                  <a:srgbClr val="FFFFFF"/>
                </a:solidFill>
                <a:latin typeface="Montserrat SemiBold"/>
                <a:ea typeface="Montserrat SemiBold"/>
                <a:cs typeface="Montserrat SemiBold"/>
                <a:sym typeface="Montserrat SemiBold"/>
              </a:rPr>
              <a:t>LEC 00: Welcome</a:t>
            </a:r>
            <a:endParaRPr/>
          </a:p>
        </p:txBody>
      </p:sp>
      <p:sp>
        <p:nvSpPr>
          <p:cNvPr id="37" name="Google Shape;37;p30"/>
          <p:cNvSpPr txBox="1"/>
          <p:nvPr>
            <p:ph type="title"/>
          </p:nvPr>
        </p:nvSpPr>
        <p:spPr>
          <a:xfrm>
            <a:off x="838200" y="456565"/>
            <a:ext cx="10515600" cy="762635"/>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38" name="Google Shape;38;p30"/>
          <p:cNvSpPr txBox="1"/>
          <p:nvPr>
            <p:ph idx="1" type="body"/>
          </p:nvPr>
        </p:nvSpPr>
        <p:spPr>
          <a:xfrm>
            <a:off x="838200" y="1371600"/>
            <a:ext cx="10515600" cy="4805363"/>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000"/>
              </a:spcBef>
              <a:spcAft>
                <a:spcPts val="0"/>
              </a:spcAft>
              <a:buClr>
                <a:srgbClr val="000000"/>
              </a:buClr>
              <a:buSzPts val="1800"/>
              <a:buChar char="•"/>
              <a:defRPr/>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39" name="Google Shape;39;p30"/>
          <p:cNvSpPr txBox="1"/>
          <p:nvPr>
            <p:ph idx="12" type="sldNum"/>
          </p:nvPr>
        </p:nvSpPr>
        <p:spPr>
          <a:xfrm>
            <a:off x="11793850" y="6383655"/>
            <a:ext cx="245751" cy="2565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chemeClr val="accent1"/>
              </a:buClr>
              <a:buSzPts val="1100"/>
              <a:buFont typeface="Calibri"/>
              <a:buNone/>
              <a:defRPr b="1" sz="1100">
                <a:solidFill>
                  <a:schemeClr val="accent1"/>
                </a:solidFill>
              </a:defRPr>
            </a:lvl1pPr>
            <a:lvl2pPr indent="0" lvl="1" marL="0" algn="r">
              <a:lnSpc>
                <a:spcPct val="100000"/>
              </a:lnSpc>
              <a:spcBef>
                <a:spcPts val="0"/>
              </a:spcBef>
              <a:spcAft>
                <a:spcPts val="0"/>
              </a:spcAft>
              <a:buClr>
                <a:schemeClr val="accent1"/>
              </a:buClr>
              <a:buSzPts val="1100"/>
              <a:buFont typeface="Calibri"/>
              <a:buNone/>
              <a:defRPr b="1" sz="1100">
                <a:solidFill>
                  <a:schemeClr val="accent1"/>
                </a:solidFill>
              </a:defRPr>
            </a:lvl2pPr>
            <a:lvl3pPr indent="0" lvl="2" marL="0" algn="r">
              <a:lnSpc>
                <a:spcPct val="100000"/>
              </a:lnSpc>
              <a:spcBef>
                <a:spcPts val="0"/>
              </a:spcBef>
              <a:spcAft>
                <a:spcPts val="0"/>
              </a:spcAft>
              <a:buClr>
                <a:schemeClr val="accent1"/>
              </a:buClr>
              <a:buSzPts val="1100"/>
              <a:buFont typeface="Calibri"/>
              <a:buNone/>
              <a:defRPr b="1" sz="1100">
                <a:solidFill>
                  <a:schemeClr val="accent1"/>
                </a:solidFill>
              </a:defRPr>
            </a:lvl3pPr>
            <a:lvl4pPr indent="0" lvl="3" marL="0" algn="r">
              <a:lnSpc>
                <a:spcPct val="100000"/>
              </a:lnSpc>
              <a:spcBef>
                <a:spcPts val="0"/>
              </a:spcBef>
              <a:spcAft>
                <a:spcPts val="0"/>
              </a:spcAft>
              <a:buClr>
                <a:schemeClr val="accent1"/>
              </a:buClr>
              <a:buSzPts val="1100"/>
              <a:buFont typeface="Calibri"/>
              <a:buNone/>
              <a:defRPr b="1" sz="1100">
                <a:solidFill>
                  <a:schemeClr val="accent1"/>
                </a:solidFill>
              </a:defRPr>
            </a:lvl4pPr>
            <a:lvl5pPr indent="0" lvl="4" marL="0" algn="r">
              <a:lnSpc>
                <a:spcPct val="100000"/>
              </a:lnSpc>
              <a:spcBef>
                <a:spcPts val="0"/>
              </a:spcBef>
              <a:spcAft>
                <a:spcPts val="0"/>
              </a:spcAft>
              <a:buClr>
                <a:schemeClr val="accent1"/>
              </a:buClr>
              <a:buSzPts val="1100"/>
              <a:buFont typeface="Calibri"/>
              <a:buNone/>
              <a:defRPr b="1" sz="1100">
                <a:solidFill>
                  <a:schemeClr val="accent1"/>
                </a:solidFill>
              </a:defRPr>
            </a:lvl5pPr>
            <a:lvl6pPr indent="0" lvl="5" marL="0" algn="r">
              <a:lnSpc>
                <a:spcPct val="100000"/>
              </a:lnSpc>
              <a:spcBef>
                <a:spcPts val="0"/>
              </a:spcBef>
              <a:spcAft>
                <a:spcPts val="0"/>
              </a:spcAft>
              <a:buClr>
                <a:schemeClr val="accent1"/>
              </a:buClr>
              <a:buSzPts val="1100"/>
              <a:buFont typeface="Calibri"/>
              <a:buNone/>
              <a:defRPr b="1" sz="1100">
                <a:solidFill>
                  <a:schemeClr val="accent1"/>
                </a:solidFill>
              </a:defRPr>
            </a:lvl6pPr>
            <a:lvl7pPr indent="0" lvl="6" marL="0" algn="r">
              <a:lnSpc>
                <a:spcPct val="100000"/>
              </a:lnSpc>
              <a:spcBef>
                <a:spcPts val="0"/>
              </a:spcBef>
              <a:spcAft>
                <a:spcPts val="0"/>
              </a:spcAft>
              <a:buClr>
                <a:schemeClr val="accent1"/>
              </a:buClr>
              <a:buSzPts val="1100"/>
              <a:buFont typeface="Calibri"/>
              <a:buNone/>
              <a:defRPr b="1" sz="1100">
                <a:solidFill>
                  <a:schemeClr val="accent1"/>
                </a:solidFill>
              </a:defRPr>
            </a:lvl7pPr>
            <a:lvl8pPr indent="0" lvl="7" marL="0" algn="r">
              <a:lnSpc>
                <a:spcPct val="100000"/>
              </a:lnSpc>
              <a:spcBef>
                <a:spcPts val="0"/>
              </a:spcBef>
              <a:spcAft>
                <a:spcPts val="0"/>
              </a:spcAft>
              <a:buClr>
                <a:schemeClr val="accent1"/>
              </a:buClr>
              <a:buSzPts val="1100"/>
              <a:buFont typeface="Calibri"/>
              <a:buNone/>
              <a:defRPr b="1" sz="1100">
                <a:solidFill>
                  <a:schemeClr val="accent1"/>
                </a:solidFill>
              </a:defRPr>
            </a:lvl8pPr>
            <a:lvl9pPr indent="0" lvl="8" marL="0" algn="r">
              <a:lnSpc>
                <a:spcPct val="100000"/>
              </a:lnSpc>
              <a:spcBef>
                <a:spcPts val="0"/>
              </a:spcBef>
              <a:spcAft>
                <a:spcPts val="0"/>
              </a:spcAft>
              <a:buClr>
                <a:schemeClr val="accent1"/>
              </a:buClr>
              <a:buSzPts val="1100"/>
              <a:buFont typeface="Calibri"/>
              <a:buNone/>
              <a:defRPr b="1" sz="1100">
                <a:solidFill>
                  <a:schemeClr val="accen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40" name="Shape 40"/>
        <p:cNvGrpSpPr/>
        <p:nvPr/>
      </p:nvGrpSpPr>
      <p:grpSpPr>
        <a:xfrm>
          <a:off x="0" y="0"/>
          <a:ext cx="0" cy="0"/>
          <a:chOff x="0" y="0"/>
          <a:chExt cx="0" cy="0"/>
        </a:xfrm>
      </p:grpSpPr>
      <p:sp>
        <p:nvSpPr>
          <p:cNvPr id="41" name="Google Shape;41;p31"/>
          <p:cNvSpPr txBox="1"/>
          <p:nvPr>
            <p:ph idx="12" type="sldNum"/>
          </p:nvPr>
        </p:nvSpPr>
        <p:spPr>
          <a:xfrm>
            <a:off x="11793850" y="6383655"/>
            <a:ext cx="245751" cy="2565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chemeClr val="accent1"/>
              </a:buClr>
              <a:buSzPts val="1100"/>
              <a:buFont typeface="Calibri"/>
              <a:buNone/>
              <a:defRPr b="1" sz="1100">
                <a:solidFill>
                  <a:schemeClr val="accent1"/>
                </a:solidFill>
              </a:defRPr>
            </a:lvl1pPr>
            <a:lvl2pPr indent="0" lvl="1" marL="0" algn="r">
              <a:lnSpc>
                <a:spcPct val="100000"/>
              </a:lnSpc>
              <a:spcBef>
                <a:spcPts val="0"/>
              </a:spcBef>
              <a:spcAft>
                <a:spcPts val="0"/>
              </a:spcAft>
              <a:buClr>
                <a:schemeClr val="accent1"/>
              </a:buClr>
              <a:buSzPts val="1100"/>
              <a:buFont typeface="Calibri"/>
              <a:buNone/>
              <a:defRPr b="1" sz="1100">
                <a:solidFill>
                  <a:schemeClr val="accent1"/>
                </a:solidFill>
              </a:defRPr>
            </a:lvl2pPr>
            <a:lvl3pPr indent="0" lvl="2" marL="0" algn="r">
              <a:lnSpc>
                <a:spcPct val="100000"/>
              </a:lnSpc>
              <a:spcBef>
                <a:spcPts val="0"/>
              </a:spcBef>
              <a:spcAft>
                <a:spcPts val="0"/>
              </a:spcAft>
              <a:buClr>
                <a:schemeClr val="accent1"/>
              </a:buClr>
              <a:buSzPts val="1100"/>
              <a:buFont typeface="Calibri"/>
              <a:buNone/>
              <a:defRPr b="1" sz="1100">
                <a:solidFill>
                  <a:schemeClr val="accent1"/>
                </a:solidFill>
              </a:defRPr>
            </a:lvl3pPr>
            <a:lvl4pPr indent="0" lvl="3" marL="0" algn="r">
              <a:lnSpc>
                <a:spcPct val="100000"/>
              </a:lnSpc>
              <a:spcBef>
                <a:spcPts val="0"/>
              </a:spcBef>
              <a:spcAft>
                <a:spcPts val="0"/>
              </a:spcAft>
              <a:buClr>
                <a:schemeClr val="accent1"/>
              </a:buClr>
              <a:buSzPts val="1100"/>
              <a:buFont typeface="Calibri"/>
              <a:buNone/>
              <a:defRPr b="1" sz="1100">
                <a:solidFill>
                  <a:schemeClr val="accent1"/>
                </a:solidFill>
              </a:defRPr>
            </a:lvl4pPr>
            <a:lvl5pPr indent="0" lvl="4" marL="0" algn="r">
              <a:lnSpc>
                <a:spcPct val="100000"/>
              </a:lnSpc>
              <a:spcBef>
                <a:spcPts val="0"/>
              </a:spcBef>
              <a:spcAft>
                <a:spcPts val="0"/>
              </a:spcAft>
              <a:buClr>
                <a:schemeClr val="accent1"/>
              </a:buClr>
              <a:buSzPts val="1100"/>
              <a:buFont typeface="Calibri"/>
              <a:buNone/>
              <a:defRPr b="1" sz="1100">
                <a:solidFill>
                  <a:schemeClr val="accent1"/>
                </a:solidFill>
              </a:defRPr>
            </a:lvl5pPr>
            <a:lvl6pPr indent="0" lvl="5" marL="0" algn="r">
              <a:lnSpc>
                <a:spcPct val="100000"/>
              </a:lnSpc>
              <a:spcBef>
                <a:spcPts val="0"/>
              </a:spcBef>
              <a:spcAft>
                <a:spcPts val="0"/>
              </a:spcAft>
              <a:buClr>
                <a:schemeClr val="accent1"/>
              </a:buClr>
              <a:buSzPts val="1100"/>
              <a:buFont typeface="Calibri"/>
              <a:buNone/>
              <a:defRPr b="1" sz="1100">
                <a:solidFill>
                  <a:schemeClr val="accent1"/>
                </a:solidFill>
              </a:defRPr>
            </a:lvl6pPr>
            <a:lvl7pPr indent="0" lvl="6" marL="0" algn="r">
              <a:lnSpc>
                <a:spcPct val="100000"/>
              </a:lnSpc>
              <a:spcBef>
                <a:spcPts val="0"/>
              </a:spcBef>
              <a:spcAft>
                <a:spcPts val="0"/>
              </a:spcAft>
              <a:buClr>
                <a:schemeClr val="accent1"/>
              </a:buClr>
              <a:buSzPts val="1100"/>
              <a:buFont typeface="Calibri"/>
              <a:buNone/>
              <a:defRPr b="1" sz="1100">
                <a:solidFill>
                  <a:schemeClr val="accent1"/>
                </a:solidFill>
              </a:defRPr>
            </a:lvl7pPr>
            <a:lvl8pPr indent="0" lvl="7" marL="0" algn="r">
              <a:lnSpc>
                <a:spcPct val="100000"/>
              </a:lnSpc>
              <a:spcBef>
                <a:spcPts val="0"/>
              </a:spcBef>
              <a:spcAft>
                <a:spcPts val="0"/>
              </a:spcAft>
              <a:buClr>
                <a:schemeClr val="accent1"/>
              </a:buClr>
              <a:buSzPts val="1100"/>
              <a:buFont typeface="Calibri"/>
              <a:buNone/>
              <a:defRPr b="1" sz="1100">
                <a:solidFill>
                  <a:schemeClr val="accent1"/>
                </a:solidFill>
              </a:defRPr>
            </a:lvl8pPr>
            <a:lvl9pPr indent="0" lvl="8" marL="0" algn="r">
              <a:lnSpc>
                <a:spcPct val="100000"/>
              </a:lnSpc>
              <a:spcBef>
                <a:spcPts val="0"/>
              </a:spcBef>
              <a:spcAft>
                <a:spcPts val="0"/>
              </a:spcAft>
              <a:buClr>
                <a:schemeClr val="accent1"/>
              </a:buClr>
              <a:buSzPts val="1100"/>
              <a:buFont typeface="Calibri"/>
              <a:buNone/>
              <a:defRPr b="1" sz="1100">
                <a:solidFill>
                  <a:schemeClr val="accen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actice: Think" showMasterSp="0">
  <p:cSld name="Practice: Think">
    <p:spTree>
      <p:nvGrpSpPr>
        <p:cNvPr id="42" name="Shape 42"/>
        <p:cNvGrpSpPr/>
        <p:nvPr/>
      </p:nvGrpSpPr>
      <p:grpSpPr>
        <a:xfrm>
          <a:off x="0" y="0"/>
          <a:ext cx="0" cy="0"/>
          <a:chOff x="0" y="0"/>
          <a:chExt cx="0" cy="0"/>
        </a:xfrm>
      </p:grpSpPr>
      <p:sp>
        <p:nvSpPr>
          <p:cNvPr id="43" name="Google Shape;43;p32"/>
          <p:cNvSpPr/>
          <p:nvPr/>
        </p:nvSpPr>
        <p:spPr>
          <a:xfrm>
            <a:off x="-29765" y="-6263"/>
            <a:ext cx="12221765" cy="230293"/>
          </a:xfrm>
          <a:prstGeom prst="rect">
            <a:avLst/>
          </a:prstGeom>
          <a:solidFill>
            <a:schemeClr val="accent1"/>
          </a:solidFill>
          <a:ln cap="flat" cmpd="sng" w="12700">
            <a:solidFill>
              <a:schemeClr val="accent1"/>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Picture 6" id="44" name="Google Shape;44;p32"/>
          <p:cNvPicPr preferRelativeResize="0"/>
          <p:nvPr/>
        </p:nvPicPr>
        <p:blipFill rotWithShape="1">
          <a:blip r:embed="rId2">
            <a:alphaModFix/>
          </a:blip>
          <a:srcRect b="0" l="0" r="0" t="0"/>
          <a:stretch/>
        </p:blipFill>
        <p:spPr>
          <a:xfrm>
            <a:off x="29762" y="29971"/>
            <a:ext cx="2150723" cy="169039"/>
          </a:xfrm>
          <a:prstGeom prst="rect">
            <a:avLst/>
          </a:prstGeom>
          <a:noFill/>
          <a:ln>
            <a:noFill/>
          </a:ln>
        </p:spPr>
      </p:pic>
      <p:sp>
        <p:nvSpPr>
          <p:cNvPr id="45" name="Google Shape;45;p32"/>
          <p:cNvSpPr txBox="1"/>
          <p:nvPr/>
        </p:nvSpPr>
        <p:spPr>
          <a:xfrm>
            <a:off x="10615294" y="-1"/>
            <a:ext cx="1530987" cy="231141"/>
          </a:xfrm>
          <a:prstGeom prst="rect">
            <a:avLst/>
          </a:prstGeom>
          <a:noFill/>
          <a:ln>
            <a:noFill/>
          </a:ln>
        </p:spPr>
        <p:txBody>
          <a:bodyPr anchorCtr="0" anchor="t" bIns="45700" lIns="45700" spcFirstLastPara="1" rIns="45700" wrap="square" tIns="45700">
            <a:spAutoFit/>
          </a:bodyPr>
          <a:lstStyle/>
          <a:p>
            <a:pPr indent="0" lvl="0" marL="0" marR="0" rtl="0" algn="r">
              <a:lnSpc>
                <a:spcPct val="100000"/>
              </a:lnSpc>
              <a:spcBef>
                <a:spcPts val="0"/>
              </a:spcBef>
              <a:spcAft>
                <a:spcPts val="0"/>
              </a:spcAft>
              <a:buClr>
                <a:srgbClr val="FFFFFF"/>
              </a:buClr>
              <a:buSzPts val="900"/>
              <a:buFont typeface="Montserrat SemiBold"/>
              <a:buNone/>
            </a:pPr>
            <a:r>
              <a:rPr b="1" i="0" lang="en-US" sz="900" u="none" cap="none" strike="noStrike">
                <a:solidFill>
                  <a:srgbClr val="FFFFFF"/>
                </a:solidFill>
                <a:latin typeface="Montserrat SemiBold"/>
                <a:ea typeface="Montserrat SemiBold"/>
                <a:cs typeface="Montserrat SemiBold"/>
                <a:sym typeface="Montserrat SemiBold"/>
              </a:rPr>
              <a:t>CSE 122 Winter 2024</a:t>
            </a:r>
            <a:endParaRPr/>
          </a:p>
        </p:txBody>
      </p:sp>
      <p:sp>
        <p:nvSpPr>
          <p:cNvPr id="46" name="Google Shape;46;p32"/>
          <p:cNvSpPr txBox="1"/>
          <p:nvPr/>
        </p:nvSpPr>
        <p:spPr>
          <a:xfrm>
            <a:off x="3046095" y="-2820"/>
            <a:ext cx="6099810" cy="231141"/>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900"/>
              <a:buFont typeface="Montserrat SemiBold"/>
              <a:buNone/>
            </a:pPr>
            <a:r>
              <a:rPr b="1" i="0" lang="en-US" sz="900" u="none" cap="none" strike="noStrike">
                <a:solidFill>
                  <a:srgbClr val="FFFFFF"/>
                </a:solidFill>
                <a:latin typeface="Montserrat SemiBold"/>
                <a:ea typeface="Montserrat SemiBold"/>
                <a:cs typeface="Montserrat SemiBold"/>
                <a:sym typeface="Montserrat SemiBold"/>
              </a:rPr>
              <a:t>LEC 00: Welcome</a:t>
            </a:r>
            <a:endParaRPr/>
          </a:p>
        </p:txBody>
      </p:sp>
      <p:sp>
        <p:nvSpPr>
          <p:cNvPr id="47" name="Google Shape;47;p32"/>
          <p:cNvSpPr txBox="1"/>
          <p:nvPr>
            <p:ph type="title"/>
          </p:nvPr>
        </p:nvSpPr>
        <p:spPr>
          <a:xfrm>
            <a:off x="838199" y="1388065"/>
            <a:ext cx="10515601" cy="762636"/>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48" name="Google Shape;48;p32"/>
          <p:cNvSpPr/>
          <p:nvPr/>
        </p:nvSpPr>
        <p:spPr>
          <a:xfrm>
            <a:off x="-29764" y="231049"/>
            <a:ext cx="12221765" cy="984404"/>
          </a:xfrm>
          <a:prstGeom prst="rect">
            <a:avLst/>
          </a:prstGeom>
          <a:solidFill>
            <a:schemeClr val="accent1"/>
          </a:solidFill>
          <a:ln cap="flat" cmpd="sng" w="12700">
            <a:solidFill>
              <a:schemeClr val="accent1"/>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49" name="Google Shape;49;p32"/>
          <p:cNvGrpSpPr/>
          <p:nvPr/>
        </p:nvGrpSpPr>
        <p:grpSpPr>
          <a:xfrm>
            <a:off x="8414950" y="403661"/>
            <a:ext cx="3380433" cy="556056"/>
            <a:chOff x="0" y="0"/>
            <a:chExt cx="3380431" cy="556054"/>
          </a:xfrm>
        </p:grpSpPr>
        <p:sp>
          <p:nvSpPr>
            <p:cNvPr id="50" name="Google Shape;50;p32"/>
            <p:cNvSpPr/>
            <p:nvPr/>
          </p:nvSpPr>
          <p:spPr>
            <a:xfrm>
              <a:off x="0" y="0"/>
              <a:ext cx="3380431" cy="556054"/>
            </a:xfrm>
            <a:prstGeom prst="roundRect">
              <a:avLst>
                <a:gd fmla="val 16667" name="adj"/>
              </a:avLst>
            </a:prstGeom>
            <a:solidFill>
              <a:srgbClr val="4E408B"/>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1" name="Google Shape;51;p32"/>
            <p:cNvSpPr txBox="1"/>
            <p:nvPr/>
          </p:nvSpPr>
          <p:spPr>
            <a:xfrm>
              <a:off x="72864" y="60856"/>
              <a:ext cx="3234702" cy="434341"/>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2200"/>
                <a:buFont typeface="Calibri"/>
                <a:buNone/>
              </a:pPr>
              <a:r>
                <a:rPr b="1" i="0" lang="en-US" sz="2200" u="none" cap="none" strike="noStrike">
                  <a:solidFill>
                    <a:srgbClr val="FFFFFF"/>
                  </a:solidFill>
                  <a:latin typeface="Calibri"/>
                  <a:ea typeface="Calibri"/>
                  <a:cs typeface="Calibri"/>
                  <a:sym typeface="Calibri"/>
                </a:rPr>
                <a:t>sli.do      #cse122</a:t>
              </a:r>
              <a:endParaRPr/>
            </a:p>
          </p:txBody>
        </p:sp>
      </p:grpSp>
      <p:sp>
        <p:nvSpPr>
          <p:cNvPr id="52" name="Google Shape;52;p32"/>
          <p:cNvSpPr txBox="1"/>
          <p:nvPr/>
        </p:nvSpPr>
        <p:spPr>
          <a:xfrm>
            <a:off x="1152635" y="300370"/>
            <a:ext cx="3506055" cy="7772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4400"/>
              <a:buFont typeface="Calibri"/>
              <a:buNone/>
            </a:pPr>
            <a:r>
              <a:rPr b="1" i="0" lang="en-US" sz="4400" u="none" cap="none" strike="noStrike">
                <a:solidFill>
                  <a:srgbClr val="FFFFFF"/>
                </a:solidFill>
                <a:latin typeface="Calibri"/>
                <a:ea typeface="Calibri"/>
                <a:cs typeface="Calibri"/>
                <a:sym typeface="Calibri"/>
              </a:rPr>
              <a:t>Practice: Think</a:t>
            </a:r>
            <a:endParaRPr/>
          </a:p>
        </p:txBody>
      </p:sp>
      <p:pic>
        <p:nvPicPr>
          <p:cNvPr descr="Graphic 12" id="53" name="Google Shape;53;p32"/>
          <p:cNvPicPr preferRelativeResize="0"/>
          <p:nvPr/>
        </p:nvPicPr>
        <p:blipFill rotWithShape="1">
          <a:blip r:embed="rId3">
            <a:alphaModFix/>
          </a:blip>
          <a:srcRect b="0" l="0" r="0" t="0"/>
          <a:stretch/>
        </p:blipFill>
        <p:spPr>
          <a:xfrm flipH="1">
            <a:off x="154038" y="300371"/>
            <a:ext cx="684161" cy="781897"/>
          </a:xfrm>
          <a:prstGeom prst="rect">
            <a:avLst/>
          </a:prstGeom>
          <a:noFill/>
          <a:ln>
            <a:noFill/>
          </a:ln>
        </p:spPr>
      </p:pic>
      <p:sp>
        <p:nvSpPr>
          <p:cNvPr id="54" name="Google Shape;54;p32"/>
          <p:cNvSpPr/>
          <p:nvPr/>
        </p:nvSpPr>
        <p:spPr>
          <a:xfrm>
            <a:off x="7058213" y="109691"/>
            <a:ext cx="960121" cy="960121"/>
          </a:xfrm>
          <a:prstGeom prst="roundRect">
            <a:avLst>
              <a:gd fmla="val 16667" name="adj"/>
            </a:avLst>
          </a:prstGeom>
          <a:solidFill>
            <a:srgbClr val="4E408B"/>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2200"/>
              <a:buFont typeface="Calibri"/>
              <a:buNone/>
            </a:pPr>
            <a:r>
              <a:t/>
            </a:r>
            <a:endParaRPr b="1" i="0" sz="2200" u="none" cap="none" strike="noStrike">
              <a:solidFill>
                <a:srgbClr val="FFFFFF"/>
              </a:solidFill>
              <a:latin typeface="Calibri"/>
              <a:ea typeface="Calibri"/>
              <a:cs typeface="Calibri"/>
              <a:sym typeface="Calibri"/>
            </a:endParaRPr>
          </a:p>
        </p:txBody>
      </p:sp>
      <p:sp>
        <p:nvSpPr>
          <p:cNvPr id="55" name="Google Shape;55;p32"/>
          <p:cNvSpPr/>
          <p:nvPr/>
        </p:nvSpPr>
        <p:spPr>
          <a:xfrm>
            <a:off x="7163368" y="214847"/>
            <a:ext cx="749809" cy="74981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Picture 4" id="56" name="Google Shape;56;p32"/>
          <p:cNvPicPr preferRelativeResize="0"/>
          <p:nvPr/>
        </p:nvPicPr>
        <p:blipFill rotWithShape="1">
          <a:blip r:embed="rId4">
            <a:alphaModFix/>
          </a:blip>
          <a:srcRect b="0" l="0" r="0" t="0"/>
          <a:stretch/>
        </p:blipFill>
        <p:spPr>
          <a:xfrm>
            <a:off x="7163368" y="208434"/>
            <a:ext cx="776317" cy="762637"/>
          </a:xfrm>
          <a:prstGeom prst="rect">
            <a:avLst/>
          </a:prstGeom>
          <a:noFill/>
          <a:ln>
            <a:noFill/>
          </a:ln>
        </p:spPr>
      </p:pic>
      <p:sp>
        <p:nvSpPr>
          <p:cNvPr id="57" name="Google Shape;57;p32"/>
          <p:cNvSpPr txBox="1"/>
          <p:nvPr>
            <p:ph idx="12" type="sldNum"/>
          </p:nvPr>
        </p:nvSpPr>
        <p:spPr>
          <a:xfrm>
            <a:off x="11793850" y="6383655"/>
            <a:ext cx="245751" cy="2565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chemeClr val="accent1"/>
              </a:buClr>
              <a:buSzPts val="1100"/>
              <a:buFont typeface="Calibri"/>
              <a:buNone/>
              <a:defRPr b="1" sz="1100">
                <a:solidFill>
                  <a:schemeClr val="accent1"/>
                </a:solidFill>
              </a:defRPr>
            </a:lvl1pPr>
            <a:lvl2pPr indent="0" lvl="1" marL="0" algn="r">
              <a:lnSpc>
                <a:spcPct val="100000"/>
              </a:lnSpc>
              <a:spcBef>
                <a:spcPts val="0"/>
              </a:spcBef>
              <a:spcAft>
                <a:spcPts val="0"/>
              </a:spcAft>
              <a:buClr>
                <a:schemeClr val="accent1"/>
              </a:buClr>
              <a:buSzPts val="1100"/>
              <a:buFont typeface="Calibri"/>
              <a:buNone/>
              <a:defRPr b="1" sz="1100">
                <a:solidFill>
                  <a:schemeClr val="accent1"/>
                </a:solidFill>
              </a:defRPr>
            </a:lvl2pPr>
            <a:lvl3pPr indent="0" lvl="2" marL="0" algn="r">
              <a:lnSpc>
                <a:spcPct val="100000"/>
              </a:lnSpc>
              <a:spcBef>
                <a:spcPts val="0"/>
              </a:spcBef>
              <a:spcAft>
                <a:spcPts val="0"/>
              </a:spcAft>
              <a:buClr>
                <a:schemeClr val="accent1"/>
              </a:buClr>
              <a:buSzPts val="1100"/>
              <a:buFont typeface="Calibri"/>
              <a:buNone/>
              <a:defRPr b="1" sz="1100">
                <a:solidFill>
                  <a:schemeClr val="accent1"/>
                </a:solidFill>
              </a:defRPr>
            </a:lvl3pPr>
            <a:lvl4pPr indent="0" lvl="3" marL="0" algn="r">
              <a:lnSpc>
                <a:spcPct val="100000"/>
              </a:lnSpc>
              <a:spcBef>
                <a:spcPts val="0"/>
              </a:spcBef>
              <a:spcAft>
                <a:spcPts val="0"/>
              </a:spcAft>
              <a:buClr>
                <a:schemeClr val="accent1"/>
              </a:buClr>
              <a:buSzPts val="1100"/>
              <a:buFont typeface="Calibri"/>
              <a:buNone/>
              <a:defRPr b="1" sz="1100">
                <a:solidFill>
                  <a:schemeClr val="accent1"/>
                </a:solidFill>
              </a:defRPr>
            </a:lvl4pPr>
            <a:lvl5pPr indent="0" lvl="4" marL="0" algn="r">
              <a:lnSpc>
                <a:spcPct val="100000"/>
              </a:lnSpc>
              <a:spcBef>
                <a:spcPts val="0"/>
              </a:spcBef>
              <a:spcAft>
                <a:spcPts val="0"/>
              </a:spcAft>
              <a:buClr>
                <a:schemeClr val="accent1"/>
              </a:buClr>
              <a:buSzPts val="1100"/>
              <a:buFont typeface="Calibri"/>
              <a:buNone/>
              <a:defRPr b="1" sz="1100">
                <a:solidFill>
                  <a:schemeClr val="accent1"/>
                </a:solidFill>
              </a:defRPr>
            </a:lvl5pPr>
            <a:lvl6pPr indent="0" lvl="5" marL="0" algn="r">
              <a:lnSpc>
                <a:spcPct val="100000"/>
              </a:lnSpc>
              <a:spcBef>
                <a:spcPts val="0"/>
              </a:spcBef>
              <a:spcAft>
                <a:spcPts val="0"/>
              </a:spcAft>
              <a:buClr>
                <a:schemeClr val="accent1"/>
              </a:buClr>
              <a:buSzPts val="1100"/>
              <a:buFont typeface="Calibri"/>
              <a:buNone/>
              <a:defRPr b="1" sz="1100">
                <a:solidFill>
                  <a:schemeClr val="accent1"/>
                </a:solidFill>
              </a:defRPr>
            </a:lvl6pPr>
            <a:lvl7pPr indent="0" lvl="6" marL="0" algn="r">
              <a:lnSpc>
                <a:spcPct val="100000"/>
              </a:lnSpc>
              <a:spcBef>
                <a:spcPts val="0"/>
              </a:spcBef>
              <a:spcAft>
                <a:spcPts val="0"/>
              </a:spcAft>
              <a:buClr>
                <a:schemeClr val="accent1"/>
              </a:buClr>
              <a:buSzPts val="1100"/>
              <a:buFont typeface="Calibri"/>
              <a:buNone/>
              <a:defRPr b="1" sz="1100">
                <a:solidFill>
                  <a:schemeClr val="accent1"/>
                </a:solidFill>
              </a:defRPr>
            </a:lvl7pPr>
            <a:lvl8pPr indent="0" lvl="7" marL="0" algn="r">
              <a:lnSpc>
                <a:spcPct val="100000"/>
              </a:lnSpc>
              <a:spcBef>
                <a:spcPts val="0"/>
              </a:spcBef>
              <a:spcAft>
                <a:spcPts val="0"/>
              </a:spcAft>
              <a:buClr>
                <a:schemeClr val="accent1"/>
              </a:buClr>
              <a:buSzPts val="1100"/>
              <a:buFont typeface="Calibri"/>
              <a:buNone/>
              <a:defRPr b="1" sz="1100">
                <a:solidFill>
                  <a:schemeClr val="accent1"/>
                </a:solidFill>
              </a:defRPr>
            </a:lvl8pPr>
            <a:lvl9pPr indent="0" lvl="8" marL="0" algn="r">
              <a:lnSpc>
                <a:spcPct val="100000"/>
              </a:lnSpc>
              <a:spcBef>
                <a:spcPts val="0"/>
              </a:spcBef>
              <a:spcAft>
                <a:spcPts val="0"/>
              </a:spcAft>
              <a:buClr>
                <a:schemeClr val="accent1"/>
              </a:buClr>
              <a:buSzPts val="1100"/>
              <a:buFont typeface="Calibri"/>
              <a:buNone/>
              <a:defRPr b="1" sz="1100">
                <a:solidFill>
                  <a:schemeClr val="accen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acitce: Pair" showMasterSp="0">
  <p:cSld name="Pracitce: Pair">
    <p:spTree>
      <p:nvGrpSpPr>
        <p:cNvPr id="58" name="Shape 58"/>
        <p:cNvGrpSpPr/>
        <p:nvPr/>
      </p:nvGrpSpPr>
      <p:grpSpPr>
        <a:xfrm>
          <a:off x="0" y="0"/>
          <a:ext cx="0" cy="0"/>
          <a:chOff x="0" y="0"/>
          <a:chExt cx="0" cy="0"/>
        </a:xfrm>
      </p:grpSpPr>
      <p:sp>
        <p:nvSpPr>
          <p:cNvPr id="59" name="Google Shape;59;p33"/>
          <p:cNvSpPr/>
          <p:nvPr/>
        </p:nvSpPr>
        <p:spPr>
          <a:xfrm>
            <a:off x="-29765" y="-6263"/>
            <a:ext cx="12221765" cy="230293"/>
          </a:xfrm>
          <a:prstGeom prst="rect">
            <a:avLst/>
          </a:prstGeom>
          <a:solidFill>
            <a:schemeClr val="accent1"/>
          </a:solidFill>
          <a:ln cap="flat" cmpd="sng" w="12700">
            <a:solidFill>
              <a:schemeClr val="accent1"/>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Picture 6" id="60" name="Google Shape;60;p33"/>
          <p:cNvPicPr preferRelativeResize="0"/>
          <p:nvPr/>
        </p:nvPicPr>
        <p:blipFill rotWithShape="1">
          <a:blip r:embed="rId2">
            <a:alphaModFix/>
          </a:blip>
          <a:srcRect b="0" l="0" r="0" t="0"/>
          <a:stretch/>
        </p:blipFill>
        <p:spPr>
          <a:xfrm>
            <a:off x="29762" y="29971"/>
            <a:ext cx="2150723" cy="169039"/>
          </a:xfrm>
          <a:prstGeom prst="rect">
            <a:avLst/>
          </a:prstGeom>
          <a:noFill/>
          <a:ln>
            <a:noFill/>
          </a:ln>
        </p:spPr>
      </p:pic>
      <p:sp>
        <p:nvSpPr>
          <p:cNvPr id="61" name="Google Shape;61;p33"/>
          <p:cNvSpPr txBox="1"/>
          <p:nvPr/>
        </p:nvSpPr>
        <p:spPr>
          <a:xfrm>
            <a:off x="10615294" y="-1"/>
            <a:ext cx="1530987" cy="231141"/>
          </a:xfrm>
          <a:prstGeom prst="rect">
            <a:avLst/>
          </a:prstGeom>
          <a:noFill/>
          <a:ln>
            <a:noFill/>
          </a:ln>
        </p:spPr>
        <p:txBody>
          <a:bodyPr anchorCtr="0" anchor="t" bIns="45700" lIns="45700" spcFirstLastPara="1" rIns="45700" wrap="square" tIns="45700">
            <a:spAutoFit/>
          </a:bodyPr>
          <a:lstStyle/>
          <a:p>
            <a:pPr indent="0" lvl="0" marL="0" marR="0" rtl="0" algn="r">
              <a:lnSpc>
                <a:spcPct val="100000"/>
              </a:lnSpc>
              <a:spcBef>
                <a:spcPts val="0"/>
              </a:spcBef>
              <a:spcAft>
                <a:spcPts val="0"/>
              </a:spcAft>
              <a:buClr>
                <a:srgbClr val="FFFFFF"/>
              </a:buClr>
              <a:buSzPts val="900"/>
              <a:buFont typeface="Montserrat SemiBold"/>
              <a:buNone/>
            </a:pPr>
            <a:r>
              <a:rPr b="1" i="0" lang="en-US" sz="900" u="none" cap="none" strike="noStrike">
                <a:solidFill>
                  <a:srgbClr val="FFFFFF"/>
                </a:solidFill>
                <a:latin typeface="Montserrat SemiBold"/>
                <a:ea typeface="Montserrat SemiBold"/>
                <a:cs typeface="Montserrat SemiBold"/>
                <a:sym typeface="Montserrat SemiBold"/>
              </a:rPr>
              <a:t>CSE 122 Winter 2024</a:t>
            </a:r>
            <a:endParaRPr/>
          </a:p>
        </p:txBody>
      </p:sp>
      <p:sp>
        <p:nvSpPr>
          <p:cNvPr id="62" name="Google Shape;62;p33"/>
          <p:cNvSpPr txBox="1"/>
          <p:nvPr/>
        </p:nvSpPr>
        <p:spPr>
          <a:xfrm>
            <a:off x="3046095" y="-2820"/>
            <a:ext cx="6099810" cy="231141"/>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900"/>
              <a:buFont typeface="Montserrat SemiBold"/>
              <a:buNone/>
            </a:pPr>
            <a:r>
              <a:rPr b="1" i="0" lang="en-US" sz="900" u="none" cap="none" strike="noStrike">
                <a:solidFill>
                  <a:srgbClr val="FFFFFF"/>
                </a:solidFill>
                <a:latin typeface="Montserrat SemiBold"/>
                <a:ea typeface="Montserrat SemiBold"/>
                <a:cs typeface="Montserrat SemiBold"/>
                <a:sym typeface="Montserrat SemiBold"/>
              </a:rPr>
              <a:t>LEC 00: Welcome</a:t>
            </a:r>
            <a:endParaRPr/>
          </a:p>
        </p:txBody>
      </p:sp>
      <p:sp>
        <p:nvSpPr>
          <p:cNvPr id="63" name="Google Shape;63;p33"/>
          <p:cNvSpPr txBox="1"/>
          <p:nvPr>
            <p:ph type="title"/>
          </p:nvPr>
        </p:nvSpPr>
        <p:spPr>
          <a:xfrm>
            <a:off x="838199" y="1388065"/>
            <a:ext cx="10515601" cy="762636"/>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64" name="Google Shape;64;p33"/>
          <p:cNvSpPr/>
          <p:nvPr/>
        </p:nvSpPr>
        <p:spPr>
          <a:xfrm>
            <a:off x="-29764" y="231049"/>
            <a:ext cx="12221765" cy="984404"/>
          </a:xfrm>
          <a:prstGeom prst="rect">
            <a:avLst/>
          </a:prstGeom>
          <a:solidFill>
            <a:schemeClr val="accent1"/>
          </a:solidFill>
          <a:ln cap="flat" cmpd="sng" w="12700">
            <a:solidFill>
              <a:schemeClr val="accent1"/>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65" name="Google Shape;65;p33"/>
          <p:cNvGrpSpPr/>
          <p:nvPr/>
        </p:nvGrpSpPr>
        <p:grpSpPr>
          <a:xfrm>
            <a:off x="8414950" y="403661"/>
            <a:ext cx="3380433" cy="556056"/>
            <a:chOff x="0" y="0"/>
            <a:chExt cx="3380431" cy="556054"/>
          </a:xfrm>
        </p:grpSpPr>
        <p:sp>
          <p:nvSpPr>
            <p:cNvPr id="66" name="Google Shape;66;p33"/>
            <p:cNvSpPr/>
            <p:nvPr/>
          </p:nvSpPr>
          <p:spPr>
            <a:xfrm>
              <a:off x="0" y="0"/>
              <a:ext cx="3380431" cy="556054"/>
            </a:xfrm>
            <a:prstGeom prst="roundRect">
              <a:avLst>
                <a:gd fmla="val 16667" name="adj"/>
              </a:avLst>
            </a:prstGeom>
            <a:solidFill>
              <a:srgbClr val="4E408B"/>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7" name="Google Shape;67;p33"/>
            <p:cNvSpPr txBox="1"/>
            <p:nvPr/>
          </p:nvSpPr>
          <p:spPr>
            <a:xfrm>
              <a:off x="72864" y="60856"/>
              <a:ext cx="3234702" cy="434341"/>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2200"/>
                <a:buFont typeface="Calibri"/>
                <a:buNone/>
              </a:pPr>
              <a:r>
                <a:rPr b="1" i="0" lang="en-US" sz="2200" u="none" cap="none" strike="noStrike">
                  <a:solidFill>
                    <a:srgbClr val="FFFFFF"/>
                  </a:solidFill>
                  <a:latin typeface="Calibri"/>
                  <a:ea typeface="Calibri"/>
                  <a:cs typeface="Calibri"/>
                  <a:sym typeface="Calibri"/>
                </a:rPr>
                <a:t>sli.do      #cse122</a:t>
              </a:r>
              <a:endParaRPr/>
            </a:p>
          </p:txBody>
        </p:sp>
      </p:grpSp>
      <p:sp>
        <p:nvSpPr>
          <p:cNvPr id="68" name="Google Shape;68;p33"/>
          <p:cNvSpPr txBox="1"/>
          <p:nvPr/>
        </p:nvSpPr>
        <p:spPr>
          <a:xfrm>
            <a:off x="1152635" y="300370"/>
            <a:ext cx="3122425" cy="7772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4400"/>
              <a:buFont typeface="Calibri"/>
              <a:buNone/>
            </a:pPr>
            <a:r>
              <a:rPr b="1" i="0" lang="en-US" sz="4400" u="none" cap="none" strike="noStrike">
                <a:solidFill>
                  <a:srgbClr val="FFFFFF"/>
                </a:solidFill>
                <a:latin typeface="Calibri"/>
                <a:ea typeface="Calibri"/>
                <a:cs typeface="Calibri"/>
                <a:sym typeface="Calibri"/>
              </a:rPr>
              <a:t>Practice: Pair</a:t>
            </a:r>
            <a:endParaRPr/>
          </a:p>
        </p:txBody>
      </p:sp>
      <p:pic>
        <p:nvPicPr>
          <p:cNvPr descr="Graphic 7" id="69" name="Google Shape;69;p33"/>
          <p:cNvPicPr preferRelativeResize="0"/>
          <p:nvPr/>
        </p:nvPicPr>
        <p:blipFill rotWithShape="1">
          <a:blip r:embed="rId3">
            <a:alphaModFix/>
          </a:blip>
          <a:srcRect b="0" l="0" r="0" t="0"/>
          <a:stretch/>
        </p:blipFill>
        <p:spPr>
          <a:xfrm>
            <a:off x="154038" y="300371"/>
            <a:ext cx="961803" cy="769442"/>
          </a:xfrm>
          <a:prstGeom prst="rect">
            <a:avLst/>
          </a:prstGeom>
          <a:noFill/>
          <a:ln>
            <a:noFill/>
          </a:ln>
        </p:spPr>
      </p:pic>
      <p:sp>
        <p:nvSpPr>
          <p:cNvPr id="70" name="Google Shape;70;p33"/>
          <p:cNvSpPr/>
          <p:nvPr/>
        </p:nvSpPr>
        <p:spPr>
          <a:xfrm>
            <a:off x="7058213" y="123442"/>
            <a:ext cx="960121" cy="960121"/>
          </a:xfrm>
          <a:prstGeom prst="roundRect">
            <a:avLst>
              <a:gd fmla="val 16667" name="adj"/>
            </a:avLst>
          </a:prstGeom>
          <a:solidFill>
            <a:srgbClr val="4E408B"/>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2200"/>
              <a:buFont typeface="Calibri"/>
              <a:buNone/>
            </a:pPr>
            <a:r>
              <a:t/>
            </a:r>
            <a:endParaRPr b="1" i="0" sz="2200" u="none" cap="none" strike="noStrike">
              <a:solidFill>
                <a:srgbClr val="FFFFFF"/>
              </a:solidFill>
              <a:latin typeface="Calibri"/>
              <a:ea typeface="Calibri"/>
              <a:cs typeface="Calibri"/>
              <a:sym typeface="Calibri"/>
            </a:endParaRPr>
          </a:p>
        </p:txBody>
      </p:sp>
      <p:sp>
        <p:nvSpPr>
          <p:cNvPr id="71" name="Google Shape;71;p33"/>
          <p:cNvSpPr/>
          <p:nvPr/>
        </p:nvSpPr>
        <p:spPr>
          <a:xfrm>
            <a:off x="7163368" y="214847"/>
            <a:ext cx="749809" cy="74981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Picture 4" id="72" name="Google Shape;72;p33"/>
          <p:cNvPicPr preferRelativeResize="0"/>
          <p:nvPr/>
        </p:nvPicPr>
        <p:blipFill rotWithShape="1">
          <a:blip r:embed="rId4">
            <a:alphaModFix/>
          </a:blip>
          <a:srcRect b="0" l="0" r="0" t="0"/>
          <a:stretch/>
        </p:blipFill>
        <p:spPr>
          <a:xfrm>
            <a:off x="7163368" y="208434"/>
            <a:ext cx="776317" cy="762637"/>
          </a:xfrm>
          <a:prstGeom prst="rect">
            <a:avLst/>
          </a:prstGeom>
          <a:noFill/>
          <a:ln>
            <a:noFill/>
          </a:ln>
        </p:spPr>
      </p:pic>
      <p:sp>
        <p:nvSpPr>
          <p:cNvPr id="73" name="Google Shape;73;p33"/>
          <p:cNvSpPr txBox="1"/>
          <p:nvPr>
            <p:ph idx="12" type="sldNum"/>
          </p:nvPr>
        </p:nvSpPr>
        <p:spPr>
          <a:xfrm>
            <a:off x="11793850" y="6383655"/>
            <a:ext cx="245751" cy="2565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chemeClr val="accent1"/>
              </a:buClr>
              <a:buSzPts val="1100"/>
              <a:buFont typeface="Calibri"/>
              <a:buNone/>
              <a:defRPr b="1" sz="1100">
                <a:solidFill>
                  <a:schemeClr val="accent1"/>
                </a:solidFill>
              </a:defRPr>
            </a:lvl1pPr>
            <a:lvl2pPr indent="0" lvl="1" marL="0" algn="r">
              <a:lnSpc>
                <a:spcPct val="100000"/>
              </a:lnSpc>
              <a:spcBef>
                <a:spcPts val="0"/>
              </a:spcBef>
              <a:spcAft>
                <a:spcPts val="0"/>
              </a:spcAft>
              <a:buClr>
                <a:schemeClr val="accent1"/>
              </a:buClr>
              <a:buSzPts val="1100"/>
              <a:buFont typeface="Calibri"/>
              <a:buNone/>
              <a:defRPr b="1" sz="1100">
                <a:solidFill>
                  <a:schemeClr val="accent1"/>
                </a:solidFill>
              </a:defRPr>
            </a:lvl2pPr>
            <a:lvl3pPr indent="0" lvl="2" marL="0" algn="r">
              <a:lnSpc>
                <a:spcPct val="100000"/>
              </a:lnSpc>
              <a:spcBef>
                <a:spcPts val="0"/>
              </a:spcBef>
              <a:spcAft>
                <a:spcPts val="0"/>
              </a:spcAft>
              <a:buClr>
                <a:schemeClr val="accent1"/>
              </a:buClr>
              <a:buSzPts val="1100"/>
              <a:buFont typeface="Calibri"/>
              <a:buNone/>
              <a:defRPr b="1" sz="1100">
                <a:solidFill>
                  <a:schemeClr val="accent1"/>
                </a:solidFill>
              </a:defRPr>
            </a:lvl3pPr>
            <a:lvl4pPr indent="0" lvl="3" marL="0" algn="r">
              <a:lnSpc>
                <a:spcPct val="100000"/>
              </a:lnSpc>
              <a:spcBef>
                <a:spcPts val="0"/>
              </a:spcBef>
              <a:spcAft>
                <a:spcPts val="0"/>
              </a:spcAft>
              <a:buClr>
                <a:schemeClr val="accent1"/>
              </a:buClr>
              <a:buSzPts val="1100"/>
              <a:buFont typeface="Calibri"/>
              <a:buNone/>
              <a:defRPr b="1" sz="1100">
                <a:solidFill>
                  <a:schemeClr val="accent1"/>
                </a:solidFill>
              </a:defRPr>
            </a:lvl4pPr>
            <a:lvl5pPr indent="0" lvl="4" marL="0" algn="r">
              <a:lnSpc>
                <a:spcPct val="100000"/>
              </a:lnSpc>
              <a:spcBef>
                <a:spcPts val="0"/>
              </a:spcBef>
              <a:spcAft>
                <a:spcPts val="0"/>
              </a:spcAft>
              <a:buClr>
                <a:schemeClr val="accent1"/>
              </a:buClr>
              <a:buSzPts val="1100"/>
              <a:buFont typeface="Calibri"/>
              <a:buNone/>
              <a:defRPr b="1" sz="1100">
                <a:solidFill>
                  <a:schemeClr val="accent1"/>
                </a:solidFill>
              </a:defRPr>
            </a:lvl5pPr>
            <a:lvl6pPr indent="0" lvl="5" marL="0" algn="r">
              <a:lnSpc>
                <a:spcPct val="100000"/>
              </a:lnSpc>
              <a:spcBef>
                <a:spcPts val="0"/>
              </a:spcBef>
              <a:spcAft>
                <a:spcPts val="0"/>
              </a:spcAft>
              <a:buClr>
                <a:schemeClr val="accent1"/>
              </a:buClr>
              <a:buSzPts val="1100"/>
              <a:buFont typeface="Calibri"/>
              <a:buNone/>
              <a:defRPr b="1" sz="1100">
                <a:solidFill>
                  <a:schemeClr val="accent1"/>
                </a:solidFill>
              </a:defRPr>
            </a:lvl6pPr>
            <a:lvl7pPr indent="0" lvl="6" marL="0" algn="r">
              <a:lnSpc>
                <a:spcPct val="100000"/>
              </a:lnSpc>
              <a:spcBef>
                <a:spcPts val="0"/>
              </a:spcBef>
              <a:spcAft>
                <a:spcPts val="0"/>
              </a:spcAft>
              <a:buClr>
                <a:schemeClr val="accent1"/>
              </a:buClr>
              <a:buSzPts val="1100"/>
              <a:buFont typeface="Calibri"/>
              <a:buNone/>
              <a:defRPr b="1" sz="1100">
                <a:solidFill>
                  <a:schemeClr val="accent1"/>
                </a:solidFill>
              </a:defRPr>
            </a:lvl7pPr>
            <a:lvl8pPr indent="0" lvl="7" marL="0" algn="r">
              <a:lnSpc>
                <a:spcPct val="100000"/>
              </a:lnSpc>
              <a:spcBef>
                <a:spcPts val="0"/>
              </a:spcBef>
              <a:spcAft>
                <a:spcPts val="0"/>
              </a:spcAft>
              <a:buClr>
                <a:schemeClr val="accent1"/>
              </a:buClr>
              <a:buSzPts val="1100"/>
              <a:buFont typeface="Calibri"/>
              <a:buNone/>
              <a:defRPr b="1" sz="1100">
                <a:solidFill>
                  <a:schemeClr val="accent1"/>
                </a:solidFill>
              </a:defRPr>
            </a:lvl8pPr>
            <a:lvl9pPr indent="0" lvl="8" marL="0" algn="r">
              <a:lnSpc>
                <a:spcPct val="100000"/>
              </a:lnSpc>
              <a:spcBef>
                <a:spcPts val="0"/>
              </a:spcBef>
              <a:spcAft>
                <a:spcPts val="0"/>
              </a:spcAft>
              <a:buClr>
                <a:schemeClr val="accent1"/>
              </a:buClr>
              <a:buSzPts val="1100"/>
              <a:buFont typeface="Calibri"/>
              <a:buNone/>
              <a:defRPr b="1" sz="1100">
                <a:solidFill>
                  <a:schemeClr val="accen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spTree>
      <p:nvGrpSpPr>
        <p:cNvPr id="74" name="Shape 74"/>
        <p:cNvGrpSpPr/>
        <p:nvPr/>
      </p:nvGrpSpPr>
      <p:grpSpPr>
        <a:xfrm>
          <a:off x="0" y="0"/>
          <a:ext cx="0" cy="0"/>
          <a:chOff x="0" y="0"/>
          <a:chExt cx="0" cy="0"/>
        </a:xfrm>
      </p:grpSpPr>
      <p:sp>
        <p:nvSpPr>
          <p:cNvPr id="75" name="Google Shape;75;p34"/>
          <p:cNvSpPr/>
          <p:nvPr/>
        </p:nvSpPr>
        <p:spPr>
          <a:xfrm>
            <a:off x="-29765" y="-6263"/>
            <a:ext cx="12221765" cy="230293"/>
          </a:xfrm>
          <a:prstGeom prst="rect">
            <a:avLst/>
          </a:prstGeom>
          <a:solidFill>
            <a:schemeClr val="accent1"/>
          </a:solidFill>
          <a:ln cap="flat" cmpd="sng" w="12700">
            <a:solidFill>
              <a:schemeClr val="accent1"/>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Picture 6" id="76" name="Google Shape;76;p34"/>
          <p:cNvPicPr preferRelativeResize="0"/>
          <p:nvPr/>
        </p:nvPicPr>
        <p:blipFill rotWithShape="1">
          <a:blip r:embed="rId2">
            <a:alphaModFix/>
          </a:blip>
          <a:srcRect b="0" l="0" r="0" t="0"/>
          <a:stretch/>
        </p:blipFill>
        <p:spPr>
          <a:xfrm>
            <a:off x="29762" y="29971"/>
            <a:ext cx="2150723" cy="169039"/>
          </a:xfrm>
          <a:prstGeom prst="rect">
            <a:avLst/>
          </a:prstGeom>
          <a:noFill/>
          <a:ln>
            <a:noFill/>
          </a:ln>
        </p:spPr>
      </p:pic>
      <p:sp>
        <p:nvSpPr>
          <p:cNvPr id="77" name="Google Shape;77;p34"/>
          <p:cNvSpPr txBox="1"/>
          <p:nvPr/>
        </p:nvSpPr>
        <p:spPr>
          <a:xfrm>
            <a:off x="10615294" y="-1"/>
            <a:ext cx="1530987" cy="231141"/>
          </a:xfrm>
          <a:prstGeom prst="rect">
            <a:avLst/>
          </a:prstGeom>
          <a:noFill/>
          <a:ln>
            <a:noFill/>
          </a:ln>
        </p:spPr>
        <p:txBody>
          <a:bodyPr anchorCtr="0" anchor="t" bIns="45700" lIns="45700" spcFirstLastPara="1" rIns="45700" wrap="square" tIns="45700">
            <a:spAutoFit/>
          </a:bodyPr>
          <a:lstStyle/>
          <a:p>
            <a:pPr indent="0" lvl="0" marL="0" marR="0" rtl="0" algn="r">
              <a:lnSpc>
                <a:spcPct val="100000"/>
              </a:lnSpc>
              <a:spcBef>
                <a:spcPts val="0"/>
              </a:spcBef>
              <a:spcAft>
                <a:spcPts val="0"/>
              </a:spcAft>
              <a:buClr>
                <a:srgbClr val="FFFFFF"/>
              </a:buClr>
              <a:buSzPts val="900"/>
              <a:buFont typeface="Montserrat SemiBold"/>
              <a:buNone/>
            </a:pPr>
            <a:r>
              <a:rPr b="1" i="0" lang="en-US" sz="900" u="none" cap="none" strike="noStrike">
                <a:solidFill>
                  <a:srgbClr val="FFFFFF"/>
                </a:solidFill>
                <a:latin typeface="Montserrat SemiBold"/>
                <a:ea typeface="Montserrat SemiBold"/>
                <a:cs typeface="Montserrat SemiBold"/>
                <a:sym typeface="Montserrat SemiBold"/>
              </a:rPr>
              <a:t>CSE 122 Winter 2024</a:t>
            </a:r>
            <a:endParaRPr/>
          </a:p>
        </p:txBody>
      </p:sp>
      <p:sp>
        <p:nvSpPr>
          <p:cNvPr id="78" name="Google Shape;78;p34"/>
          <p:cNvSpPr txBox="1"/>
          <p:nvPr/>
        </p:nvSpPr>
        <p:spPr>
          <a:xfrm>
            <a:off x="3046095" y="-2820"/>
            <a:ext cx="6099810" cy="231141"/>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900"/>
              <a:buFont typeface="Montserrat SemiBold"/>
              <a:buNone/>
            </a:pPr>
            <a:r>
              <a:rPr b="1" i="0" lang="en-US" sz="900" u="none" cap="none" strike="noStrike">
                <a:solidFill>
                  <a:srgbClr val="FFFFFF"/>
                </a:solidFill>
                <a:latin typeface="Montserrat SemiBold"/>
                <a:ea typeface="Montserrat SemiBold"/>
                <a:cs typeface="Montserrat SemiBold"/>
                <a:sym typeface="Montserrat SemiBold"/>
              </a:rPr>
              <a:t>LEC 00: Welcome</a:t>
            </a:r>
            <a:endParaRPr/>
          </a:p>
        </p:txBody>
      </p:sp>
      <p:sp>
        <p:nvSpPr>
          <p:cNvPr id="79" name="Google Shape;79;p34"/>
          <p:cNvSpPr txBox="1"/>
          <p:nvPr>
            <p:ph type="title"/>
          </p:nvPr>
        </p:nvSpPr>
        <p:spPr>
          <a:xfrm>
            <a:off x="838200" y="456565"/>
            <a:ext cx="10515600" cy="762635"/>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80" name="Google Shape;80;p34"/>
          <p:cNvSpPr txBox="1"/>
          <p:nvPr>
            <p:ph idx="12" type="sldNum"/>
          </p:nvPr>
        </p:nvSpPr>
        <p:spPr>
          <a:xfrm>
            <a:off x="11793850" y="6383655"/>
            <a:ext cx="245751" cy="2565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chemeClr val="accent1"/>
              </a:buClr>
              <a:buSzPts val="1100"/>
              <a:buFont typeface="Calibri"/>
              <a:buNone/>
              <a:defRPr b="1" sz="1100">
                <a:solidFill>
                  <a:schemeClr val="accent1"/>
                </a:solidFill>
              </a:defRPr>
            </a:lvl1pPr>
            <a:lvl2pPr indent="0" lvl="1" marL="0" algn="r">
              <a:lnSpc>
                <a:spcPct val="100000"/>
              </a:lnSpc>
              <a:spcBef>
                <a:spcPts val="0"/>
              </a:spcBef>
              <a:spcAft>
                <a:spcPts val="0"/>
              </a:spcAft>
              <a:buClr>
                <a:schemeClr val="accent1"/>
              </a:buClr>
              <a:buSzPts val="1100"/>
              <a:buFont typeface="Calibri"/>
              <a:buNone/>
              <a:defRPr b="1" sz="1100">
                <a:solidFill>
                  <a:schemeClr val="accent1"/>
                </a:solidFill>
              </a:defRPr>
            </a:lvl2pPr>
            <a:lvl3pPr indent="0" lvl="2" marL="0" algn="r">
              <a:lnSpc>
                <a:spcPct val="100000"/>
              </a:lnSpc>
              <a:spcBef>
                <a:spcPts val="0"/>
              </a:spcBef>
              <a:spcAft>
                <a:spcPts val="0"/>
              </a:spcAft>
              <a:buClr>
                <a:schemeClr val="accent1"/>
              </a:buClr>
              <a:buSzPts val="1100"/>
              <a:buFont typeface="Calibri"/>
              <a:buNone/>
              <a:defRPr b="1" sz="1100">
                <a:solidFill>
                  <a:schemeClr val="accent1"/>
                </a:solidFill>
              </a:defRPr>
            </a:lvl3pPr>
            <a:lvl4pPr indent="0" lvl="3" marL="0" algn="r">
              <a:lnSpc>
                <a:spcPct val="100000"/>
              </a:lnSpc>
              <a:spcBef>
                <a:spcPts val="0"/>
              </a:spcBef>
              <a:spcAft>
                <a:spcPts val="0"/>
              </a:spcAft>
              <a:buClr>
                <a:schemeClr val="accent1"/>
              </a:buClr>
              <a:buSzPts val="1100"/>
              <a:buFont typeface="Calibri"/>
              <a:buNone/>
              <a:defRPr b="1" sz="1100">
                <a:solidFill>
                  <a:schemeClr val="accent1"/>
                </a:solidFill>
              </a:defRPr>
            </a:lvl4pPr>
            <a:lvl5pPr indent="0" lvl="4" marL="0" algn="r">
              <a:lnSpc>
                <a:spcPct val="100000"/>
              </a:lnSpc>
              <a:spcBef>
                <a:spcPts val="0"/>
              </a:spcBef>
              <a:spcAft>
                <a:spcPts val="0"/>
              </a:spcAft>
              <a:buClr>
                <a:schemeClr val="accent1"/>
              </a:buClr>
              <a:buSzPts val="1100"/>
              <a:buFont typeface="Calibri"/>
              <a:buNone/>
              <a:defRPr b="1" sz="1100">
                <a:solidFill>
                  <a:schemeClr val="accent1"/>
                </a:solidFill>
              </a:defRPr>
            </a:lvl5pPr>
            <a:lvl6pPr indent="0" lvl="5" marL="0" algn="r">
              <a:lnSpc>
                <a:spcPct val="100000"/>
              </a:lnSpc>
              <a:spcBef>
                <a:spcPts val="0"/>
              </a:spcBef>
              <a:spcAft>
                <a:spcPts val="0"/>
              </a:spcAft>
              <a:buClr>
                <a:schemeClr val="accent1"/>
              </a:buClr>
              <a:buSzPts val="1100"/>
              <a:buFont typeface="Calibri"/>
              <a:buNone/>
              <a:defRPr b="1" sz="1100">
                <a:solidFill>
                  <a:schemeClr val="accent1"/>
                </a:solidFill>
              </a:defRPr>
            </a:lvl6pPr>
            <a:lvl7pPr indent="0" lvl="6" marL="0" algn="r">
              <a:lnSpc>
                <a:spcPct val="100000"/>
              </a:lnSpc>
              <a:spcBef>
                <a:spcPts val="0"/>
              </a:spcBef>
              <a:spcAft>
                <a:spcPts val="0"/>
              </a:spcAft>
              <a:buClr>
                <a:schemeClr val="accent1"/>
              </a:buClr>
              <a:buSzPts val="1100"/>
              <a:buFont typeface="Calibri"/>
              <a:buNone/>
              <a:defRPr b="1" sz="1100">
                <a:solidFill>
                  <a:schemeClr val="accent1"/>
                </a:solidFill>
              </a:defRPr>
            </a:lvl7pPr>
            <a:lvl8pPr indent="0" lvl="7" marL="0" algn="r">
              <a:lnSpc>
                <a:spcPct val="100000"/>
              </a:lnSpc>
              <a:spcBef>
                <a:spcPts val="0"/>
              </a:spcBef>
              <a:spcAft>
                <a:spcPts val="0"/>
              </a:spcAft>
              <a:buClr>
                <a:schemeClr val="accent1"/>
              </a:buClr>
              <a:buSzPts val="1100"/>
              <a:buFont typeface="Calibri"/>
              <a:buNone/>
              <a:defRPr b="1" sz="1100">
                <a:solidFill>
                  <a:schemeClr val="accent1"/>
                </a:solidFill>
              </a:defRPr>
            </a:lvl8pPr>
            <a:lvl9pPr indent="0" lvl="8" marL="0" algn="r">
              <a:lnSpc>
                <a:spcPct val="100000"/>
              </a:lnSpc>
              <a:spcBef>
                <a:spcPts val="0"/>
              </a:spcBef>
              <a:spcAft>
                <a:spcPts val="0"/>
              </a:spcAft>
              <a:buClr>
                <a:schemeClr val="accent1"/>
              </a:buClr>
              <a:buSzPts val="1100"/>
              <a:buFont typeface="Calibri"/>
              <a:buNone/>
              <a:defRPr b="1" sz="1100">
                <a:solidFill>
                  <a:schemeClr val="accen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81" name="Shape 81"/>
        <p:cNvGrpSpPr/>
        <p:nvPr/>
      </p:nvGrpSpPr>
      <p:grpSpPr>
        <a:xfrm>
          <a:off x="0" y="0"/>
          <a:ext cx="0" cy="0"/>
          <a:chOff x="0" y="0"/>
          <a:chExt cx="0" cy="0"/>
        </a:xfrm>
      </p:grpSpPr>
      <p:sp>
        <p:nvSpPr>
          <p:cNvPr id="82" name="Google Shape;82;p35"/>
          <p:cNvSpPr/>
          <p:nvPr/>
        </p:nvSpPr>
        <p:spPr>
          <a:xfrm>
            <a:off x="-29765" y="-6263"/>
            <a:ext cx="12221765" cy="230293"/>
          </a:xfrm>
          <a:prstGeom prst="rect">
            <a:avLst/>
          </a:prstGeom>
          <a:solidFill>
            <a:schemeClr val="accent1"/>
          </a:solidFill>
          <a:ln cap="flat" cmpd="sng" w="12700">
            <a:solidFill>
              <a:schemeClr val="accent1"/>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Picture 6" id="83" name="Google Shape;83;p35"/>
          <p:cNvPicPr preferRelativeResize="0"/>
          <p:nvPr/>
        </p:nvPicPr>
        <p:blipFill rotWithShape="1">
          <a:blip r:embed="rId2">
            <a:alphaModFix/>
          </a:blip>
          <a:srcRect b="0" l="0" r="0" t="0"/>
          <a:stretch/>
        </p:blipFill>
        <p:spPr>
          <a:xfrm>
            <a:off x="29762" y="29971"/>
            <a:ext cx="2150723" cy="169039"/>
          </a:xfrm>
          <a:prstGeom prst="rect">
            <a:avLst/>
          </a:prstGeom>
          <a:noFill/>
          <a:ln>
            <a:noFill/>
          </a:ln>
        </p:spPr>
      </p:pic>
      <p:sp>
        <p:nvSpPr>
          <p:cNvPr id="84" name="Google Shape;84;p35"/>
          <p:cNvSpPr txBox="1"/>
          <p:nvPr/>
        </p:nvSpPr>
        <p:spPr>
          <a:xfrm>
            <a:off x="10615294" y="-1"/>
            <a:ext cx="1530987" cy="231141"/>
          </a:xfrm>
          <a:prstGeom prst="rect">
            <a:avLst/>
          </a:prstGeom>
          <a:noFill/>
          <a:ln>
            <a:noFill/>
          </a:ln>
        </p:spPr>
        <p:txBody>
          <a:bodyPr anchorCtr="0" anchor="t" bIns="45700" lIns="45700" spcFirstLastPara="1" rIns="45700" wrap="square" tIns="45700">
            <a:spAutoFit/>
          </a:bodyPr>
          <a:lstStyle/>
          <a:p>
            <a:pPr indent="0" lvl="0" marL="0" marR="0" rtl="0" algn="r">
              <a:lnSpc>
                <a:spcPct val="100000"/>
              </a:lnSpc>
              <a:spcBef>
                <a:spcPts val="0"/>
              </a:spcBef>
              <a:spcAft>
                <a:spcPts val="0"/>
              </a:spcAft>
              <a:buClr>
                <a:srgbClr val="FFFFFF"/>
              </a:buClr>
              <a:buSzPts val="900"/>
              <a:buFont typeface="Montserrat SemiBold"/>
              <a:buNone/>
            </a:pPr>
            <a:r>
              <a:rPr b="1" i="0" lang="en-US" sz="900" u="none" cap="none" strike="noStrike">
                <a:solidFill>
                  <a:srgbClr val="FFFFFF"/>
                </a:solidFill>
                <a:latin typeface="Montserrat SemiBold"/>
                <a:ea typeface="Montserrat SemiBold"/>
                <a:cs typeface="Montserrat SemiBold"/>
                <a:sym typeface="Montserrat SemiBold"/>
              </a:rPr>
              <a:t>CSE 122 Winter 2024</a:t>
            </a:r>
            <a:endParaRPr/>
          </a:p>
        </p:txBody>
      </p:sp>
      <p:sp>
        <p:nvSpPr>
          <p:cNvPr id="85" name="Google Shape;85;p35"/>
          <p:cNvSpPr txBox="1"/>
          <p:nvPr/>
        </p:nvSpPr>
        <p:spPr>
          <a:xfrm>
            <a:off x="3046095" y="-2820"/>
            <a:ext cx="6099810" cy="231141"/>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900"/>
              <a:buFont typeface="Montserrat SemiBold"/>
              <a:buNone/>
            </a:pPr>
            <a:r>
              <a:rPr b="1" i="0" lang="en-US" sz="900" u="none" cap="none" strike="noStrike">
                <a:solidFill>
                  <a:srgbClr val="FFFFFF"/>
                </a:solidFill>
                <a:latin typeface="Montserrat SemiBold"/>
                <a:ea typeface="Montserrat SemiBold"/>
                <a:cs typeface="Montserrat SemiBold"/>
                <a:sym typeface="Montserrat SemiBold"/>
              </a:rPr>
              <a:t>LEC 00: Welcome</a:t>
            </a:r>
            <a:endParaRPr/>
          </a:p>
        </p:txBody>
      </p:sp>
      <p:sp>
        <p:nvSpPr>
          <p:cNvPr id="86" name="Google Shape;86;p35"/>
          <p:cNvSpPr txBox="1"/>
          <p:nvPr>
            <p:ph idx="12" type="sldNum"/>
          </p:nvPr>
        </p:nvSpPr>
        <p:spPr>
          <a:xfrm>
            <a:off x="11793850" y="6383655"/>
            <a:ext cx="245751" cy="2565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chemeClr val="accent1"/>
              </a:buClr>
              <a:buSzPts val="1100"/>
              <a:buFont typeface="Calibri"/>
              <a:buNone/>
              <a:defRPr b="1" sz="1100">
                <a:solidFill>
                  <a:schemeClr val="accent1"/>
                </a:solidFill>
              </a:defRPr>
            </a:lvl1pPr>
            <a:lvl2pPr indent="0" lvl="1" marL="0" algn="r">
              <a:lnSpc>
                <a:spcPct val="100000"/>
              </a:lnSpc>
              <a:spcBef>
                <a:spcPts val="0"/>
              </a:spcBef>
              <a:spcAft>
                <a:spcPts val="0"/>
              </a:spcAft>
              <a:buClr>
                <a:schemeClr val="accent1"/>
              </a:buClr>
              <a:buSzPts val="1100"/>
              <a:buFont typeface="Calibri"/>
              <a:buNone/>
              <a:defRPr b="1" sz="1100">
                <a:solidFill>
                  <a:schemeClr val="accent1"/>
                </a:solidFill>
              </a:defRPr>
            </a:lvl2pPr>
            <a:lvl3pPr indent="0" lvl="2" marL="0" algn="r">
              <a:lnSpc>
                <a:spcPct val="100000"/>
              </a:lnSpc>
              <a:spcBef>
                <a:spcPts val="0"/>
              </a:spcBef>
              <a:spcAft>
                <a:spcPts val="0"/>
              </a:spcAft>
              <a:buClr>
                <a:schemeClr val="accent1"/>
              </a:buClr>
              <a:buSzPts val="1100"/>
              <a:buFont typeface="Calibri"/>
              <a:buNone/>
              <a:defRPr b="1" sz="1100">
                <a:solidFill>
                  <a:schemeClr val="accent1"/>
                </a:solidFill>
              </a:defRPr>
            </a:lvl3pPr>
            <a:lvl4pPr indent="0" lvl="3" marL="0" algn="r">
              <a:lnSpc>
                <a:spcPct val="100000"/>
              </a:lnSpc>
              <a:spcBef>
                <a:spcPts val="0"/>
              </a:spcBef>
              <a:spcAft>
                <a:spcPts val="0"/>
              </a:spcAft>
              <a:buClr>
                <a:schemeClr val="accent1"/>
              </a:buClr>
              <a:buSzPts val="1100"/>
              <a:buFont typeface="Calibri"/>
              <a:buNone/>
              <a:defRPr b="1" sz="1100">
                <a:solidFill>
                  <a:schemeClr val="accent1"/>
                </a:solidFill>
              </a:defRPr>
            </a:lvl4pPr>
            <a:lvl5pPr indent="0" lvl="4" marL="0" algn="r">
              <a:lnSpc>
                <a:spcPct val="100000"/>
              </a:lnSpc>
              <a:spcBef>
                <a:spcPts val="0"/>
              </a:spcBef>
              <a:spcAft>
                <a:spcPts val="0"/>
              </a:spcAft>
              <a:buClr>
                <a:schemeClr val="accent1"/>
              </a:buClr>
              <a:buSzPts val="1100"/>
              <a:buFont typeface="Calibri"/>
              <a:buNone/>
              <a:defRPr b="1" sz="1100">
                <a:solidFill>
                  <a:schemeClr val="accent1"/>
                </a:solidFill>
              </a:defRPr>
            </a:lvl5pPr>
            <a:lvl6pPr indent="0" lvl="5" marL="0" algn="r">
              <a:lnSpc>
                <a:spcPct val="100000"/>
              </a:lnSpc>
              <a:spcBef>
                <a:spcPts val="0"/>
              </a:spcBef>
              <a:spcAft>
                <a:spcPts val="0"/>
              </a:spcAft>
              <a:buClr>
                <a:schemeClr val="accent1"/>
              </a:buClr>
              <a:buSzPts val="1100"/>
              <a:buFont typeface="Calibri"/>
              <a:buNone/>
              <a:defRPr b="1" sz="1100">
                <a:solidFill>
                  <a:schemeClr val="accent1"/>
                </a:solidFill>
              </a:defRPr>
            </a:lvl6pPr>
            <a:lvl7pPr indent="0" lvl="6" marL="0" algn="r">
              <a:lnSpc>
                <a:spcPct val="100000"/>
              </a:lnSpc>
              <a:spcBef>
                <a:spcPts val="0"/>
              </a:spcBef>
              <a:spcAft>
                <a:spcPts val="0"/>
              </a:spcAft>
              <a:buClr>
                <a:schemeClr val="accent1"/>
              </a:buClr>
              <a:buSzPts val="1100"/>
              <a:buFont typeface="Calibri"/>
              <a:buNone/>
              <a:defRPr b="1" sz="1100">
                <a:solidFill>
                  <a:schemeClr val="accent1"/>
                </a:solidFill>
              </a:defRPr>
            </a:lvl7pPr>
            <a:lvl8pPr indent="0" lvl="7" marL="0" algn="r">
              <a:lnSpc>
                <a:spcPct val="100000"/>
              </a:lnSpc>
              <a:spcBef>
                <a:spcPts val="0"/>
              </a:spcBef>
              <a:spcAft>
                <a:spcPts val="0"/>
              </a:spcAft>
              <a:buClr>
                <a:schemeClr val="accent1"/>
              </a:buClr>
              <a:buSzPts val="1100"/>
              <a:buFont typeface="Calibri"/>
              <a:buNone/>
              <a:defRPr b="1" sz="1100">
                <a:solidFill>
                  <a:schemeClr val="accent1"/>
                </a:solidFill>
              </a:defRPr>
            </a:lvl8pPr>
            <a:lvl9pPr indent="0" lvl="8" marL="0" algn="r">
              <a:lnSpc>
                <a:spcPct val="100000"/>
              </a:lnSpc>
              <a:spcBef>
                <a:spcPts val="0"/>
              </a:spcBef>
              <a:spcAft>
                <a:spcPts val="0"/>
              </a:spcAft>
              <a:buClr>
                <a:schemeClr val="accent1"/>
              </a:buClr>
              <a:buSzPts val="1100"/>
              <a:buFont typeface="Calibri"/>
              <a:buNone/>
              <a:defRPr b="1" sz="1100">
                <a:solidFill>
                  <a:schemeClr val="accen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28"/>
          <p:cNvSpPr/>
          <p:nvPr/>
        </p:nvSpPr>
        <p:spPr>
          <a:xfrm>
            <a:off x="-29765" y="-6263"/>
            <a:ext cx="12221765" cy="230293"/>
          </a:xfrm>
          <a:prstGeom prst="rect">
            <a:avLst/>
          </a:prstGeom>
          <a:solidFill>
            <a:schemeClr val="accent1"/>
          </a:solidFill>
          <a:ln cap="flat" cmpd="sng" w="12700">
            <a:solidFill>
              <a:schemeClr val="accent1"/>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Picture 6" id="7" name="Google Shape;7;p28"/>
          <p:cNvPicPr preferRelativeResize="0"/>
          <p:nvPr/>
        </p:nvPicPr>
        <p:blipFill rotWithShape="1">
          <a:blip r:embed="rId1">
            <a:alphaModFix/>
          </a:blip>
          <a:srcRect b="0" l="0" r="0" t="0"/>
          <a:stretch/>
        </p:blipFill>
        <p:spPr>
          <a:xfrm>
            <a:off x="29762" y="29971"/>
            <a:ext cx="2150723" cy="169039"/>
          </a:xfrm>
          <a:prstGeom prst="rect">
            <a:avLst/>
          </a:prstGeom>
          <a:noFill/>
          <a:ln>
            <a:noFill/>
          </a:ln>
        </p:spPr>
      </p:pic>
      <p:sp>
        <p:nvSpPr>
          <p:cNvPr id="8" name="Google Shape;8;p28"/>
          <p:cNvSpPr txBox="1"/>
          <p:nvPr/>
        </p:nvSpPr>
        <p:spPr>
          <a:xfrm>
            <a:off x="10615294" y="-1"/>
            <a:ext cx="1530987" cy="231141"/>
          </a:xfrm>
          <a:prstGeom prst="rect">
            <a:avLst/>
          </a:prstGeom>
          <a:noFill/>
          <a:ln>
            <a:noFill/>
          </a:ln>
        </p:spPr>
        <p:txBody>
          <a:bodyPr anchorCtr="0" anchor="t" bIns="45700" lIns="45700" spcFirstLastPara="1" rIns="45700" wrap="square" tIns="45700">
            <a:spAutoFit/>
          </a:bodyPr>
          <a:lstStyle/>
          <a:p>
            <a:pPr indent="0" lvl="0" marL="0" marR="0" rtl="0" algn="r">
              <a:lnSpc>
                <a:spcPct val="100000"/>
              </a:lnSpc>
              <a:spcBef>
                <a:spcPts val="0"/>
              </a:spcBef>
              <a:spcAft>
                <a:spcPts val="0"/>
              </a:spcAft>
              <a:buClr>
                <a:srgbClr val="FFFFFF"/>
              </a:buClr>
              <a:buSzPts val="900"/>
              <a:buFont typeface="Montserrat SemiBold"/>
              <a:buNone/>
            </a:pPr>
            <a:r>
              <a:rPr b="1" i="0" lang="en-US" sz="900" u="none" cap="none" strike="noStrike">
                <a:solidFill>
                  <a:srgbClr val="FFFFFF"/>
                </a:solidFill>
                <a:latin typeface="Montserrat SemiBold"/>
                <a:ea typeface="Montserrat SemiBold"/>
                <a:cs typeface="Montserrat SemiBold"/>
                <a:sym typeface="Montserrat SemiBold"/>
              </a:rPr>
              <a:t>CSE 122 Winter 2024</a:t>
            </a:r>
            <a:endParaRPr/>
          </a:p>
        </p:txBody>
      </p:sp>
      <p:sp>
        <p:nvSpPr>
          <p:cNvPr id="9" name="Google Shape;9;p28"/>
          <p:cNvSpPr txBox="1"/>
          <p:nvPr/>
        </p:nvSpPr>
        <p:spPr>
          <a:xfrm>
            <a:off x="3046095" y="-2820"/>
            <a:ext cx="6099810" cy="231141"/>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900"/>
              <a:buFont typeface="Montserrat SemiBold"/>
              <a:buNone/>
            </a:pPr>
            <a:r>
              <a:rPr b="1" i="0" lang="en-US" sz="900" u="none" cap="none" strike="noStrike">
                <a:solidFill>
                  <a:srgbClr val="FFFFFF"/>
                </a:solidFill>
                <a:latin typeface="Montserrat SemiBold"/>
                <a:ea typeface="Montserrat SemiBold"/>
                <a:cs typeface="Montserrat SemiBold"/>
                <a:sym typeface="Montserrat SemiBold"/>
              </a:rPr>
              <a:t>LEC 00: Welcome</a:t>
            </a:r>
            <a:endParaRPr/>
          </a:p>
        </p:txBody>
      </p:sp>
      <p:sp>
        <p:nvSpPr>
          <p:cNvPr id="10" name="Google Shape;10;p28"/>
          <p:cNvSpPr txBox="1"/>
          <p:nvPr/>
        </p:nvSpPr>
        <p:spPr>
          <a:xfrm>
            <a:off x="614129" y="469556"/>
            <a:ext cx="1922714" cy="7772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4400"/>
              <a:buFont typeface="Calibri"/>
              <a:buNone/>
            </a:pPr>
            <a:r>
              <a:rPr b="1" i="0" lang="en-US" sz="4400" u="none" cap="none" strike="noStrike">
                <a:solidFill>
                  <a:srgbClr val="000000"/>
                </a:solidFill>
                <a:latin typeface="Calibri"/>
                <a:ea typeface="Calibri"/>
                <a:cs typeface="Calibri"/>
                <a:sym typeface="Calibri"/>
              </a:rPr>
              <a:t>Agenda</a:t>
            </a:r>
            <a:endParaRPr/>
          </a:p>
        </p:txBody>
      </p:sp>
      <p:sp>
        <p:nvSpPr>
          <p:cNvPr id="11" name="Google Shape;11;p28"/>
          <p:cNvSpPr txBox="1"/>
          <p:nvPr>
            <p:ph type="title"/>
          </p:nvPr>
        </p:nvSpPr>
        <p:spPr>
          <a:xfrm>
            <a:off x="609600" y="92074"/>
            <a:ext cx="10972800" cy="1508127"/>
          </a:xfrm>
          <a:prstGeom prst="rect">
            <a:avLst/>
          </a:prstGeom>
          <a:noFill/>
          <a:ln>
            <a:noFill/>
          </a:ln>
        </p:spPr>
        <p:txBody>
          <a:bodyPr anchorCtr="0" anchor="ctr" bIns="45700" lIns="45700" spcFirstLastPara="1" rIns="45700" wrap="square" tIns="45700">
            <a:normAutofit/>
          </a:bodyPr>
          <a:lstStyle>
            <a:lvl1pPr lvl="0" marR="0" rtl="0" algn="l">
              <a:lnSpc>
                <a:spcPct val="90000"/>
              </a:lnSpc>
              <a:spcBef>
                <a:spcPts val="0"/>
              </a:spcBef>
              <a:spcAft>
                <a:spcPts val="0"/>
              </a:spcAft>
              <a:buClr>
                <a:srgbClr val="000000"/>
              </a:buClr>
              <a:buSzPts val="4400"/>
              <a:buFont typeface="Calibri"/>
              <a:buNone/>
              <a:defRPr b="1" i="0" sz="4400" u="none" cap="none" strike="noStrike">
                <a:solidFill>
                  <a:srgbClr val="000000"/>
                </a:solidFill>
                <a:latin typeface="Calibri"/>
                <a:ea typeface="Calibri"/>
                <a:cs typeface="Calibri"/>
                <a:sym typeface="Calibri"/>
              </a:defRPr>
            </a:lvl1pPr>
            <a:lvl2pPr lvl="1" marR="0" rtl="0" algn="l">
              <a:lnSpc>
                <a:spcPct val="90000"/>
              </a:lnSpc>
              <a:spcBef>
                <a:spcPts val="0"/>
              </a:spcBef>
              <a:spcAft>
                <a:spcPts val="0"/>
              </a:spcAft>
              <a:buClr>
                <a:srgbClr val="000000"/>
              </a:buClr>
              <a:buSzPts val="4400"/>
              <a:buFont typeface="Calibri"/>
              <a:buNone/>
              <a:defRPr b="1" i="0" sz="4400" u="none" cap="none" strike="noStrike">
                <a:solidFill>
                  <a:srgbClr val="000000"/>
                </a:solidFill>
                <a:latin typeface="Calibri"/>
                <a:ea typeface="Calibri"/>
                <a:cs typeface="Calibri"/>
                <a:sym typeface="Calibri"/>
              </a:defRPr>
            </a:lvl2pPr>
            <a:lvl3pPr lvl="2" marR="0" rtl="0" algn="l">
              <a:lnSpc>
                <a:spcPct val="90000"/>
              </a:lnSpc>
              <a:spcBef>
                <a:spcPts val="0"/>
              </a:spcBef>
              <a:spcAft>
                <a:spcPts val="0"/>
              </a:spcAft>
              <a:buClr>
                <a:srgbClr val="000000"/>
              </a:buClr>
              <a:buSzPts val="4400"/>
              <a:buFont typeface="Calibri"/>
              <a:buNone/>
              <a:defRPr b="1" i="0" sz="4400" u="none" cap="none" strike="noStrike">
                <a:solidFill>
                  <a:srgbClr val="000000"/>
                </a:solidFill>
                <a:latin typeface="Calibri"/>
                <a:ea typeface="Calibri"/>
                <a:cs typeface="Calibri"/>
                <a:sym typeface="Calibri"/>
              </a:defRPr>
            </a:lvl3pPr>
            <a:lvl4pPr lvl="3" marR="0" rtl="0" algn="l">
              <a:lnSpc>
                <a:spcPct val="90000"/>
              </a:lnSpc>
              <a:spcBef>
                <a:spcPts val="0"/>
              </a:spcBef>
              <a:spcAft>
                <a:spcPts val="0"/>
              </a:spcAft>
              <a:buClr>
                <a:srgbClr val="000000"/>
              </a:buClr>
              <a:buSzPts val="4400"/>
              <a:buFont typeface="Calibri"/>
              <a:buNone/>
              <a:defRPr b="1" i="0" sz="4400" u="none" cap="none" strike="noStrike">
                <a:solidFill>
                  <a:srgbClr val="000000"/>
                </a:solidFill>
                <a:latin typeface="Calibri"/>
                <a:ea typeface="Calibri"/>
                <a:cs typeface="Calibri"/>
                <a:sym typeface="Calibri"/>
              </a:defRPr>
            </a:lvl4pPr>
            <a:lvl5pPr lvl="4" marR="0" rtl="0" algn="l">
              <a:lnSpc>
                <a:spcPct val="90000"/>
              </a:lnSpc>
              <a:spcBef>
                <a:spcPts val="0"/>
              </a:spcBef>
              <a:spcAft>
                <a:spcPts val="0"/>
              </a:spcAft>
              <a:buClr>
                <a:srgbClr val="000000"/>
              </a:buClr>
              <a:buSzPts val="4400"/>
              <a:buFont typeface="Calibri"/>
              <a:buNone/>
              <a:defRPr b="1" i="0" sz="4400" u="none" cap="none" strike="noStrike">
                <a:solidFill>
                  <a:srgbClr val="000000"/>
                </a:solidFill>
                <a:latin typeface="Calibri"/>
                <a:ea typeface="Calibri"/>
                <a:cs typeface="Calibri"/>
                <a:sym typeface="Calibri"/>
              </a:defRPr>
            </a:lvl5pPr>
            <a:lvl6pPr lvl="5" marR="0" rtl="0" algn="l">
              <a:lnSpc>
                <a:spcPct val="90000"/>
              </a:lnSpc>
              <a:spcBef>
                <a:spcPts val="0"/>
              </a:spcBef>
              <a:spcAft>
                <a:spcPts val="0"/>
              </a:spcAft>
              <a:buClr>
                <a:srgbClr val="000000"/>
              </a:buClr>
              <a:buSzPts val="4400"/>
              <a:buFont typeface="Calibri"/>
              <a:buNone/>
              <a:defRPr b="1" i="0" sz="4400" u="none" cap="none" strike="noStrike">
                <a:solidFill>
                  <a:srgbClr val="000000"/>
                </a:solidFill>
                <a:latin typeface="Calibri"/>
                <a:ea typeface="Calibri"/>
                <a:cs typeface="Calibri"/>
                <a:sym typeface="Calibri"/>
              </a:defRPr>
            </a:lvl6pPr>
            <a:lvl7pPr lvl="6" marR="0" rtl="0" algn="l">
              <a:lnSpc>
                <a:spcPct val="90000"/>
              </a:lnSpc>
              <a:spcBef>
                <a:spcPts val="0"/>
              </a:spcBef>
              <a:spcAft>
                <a:spcPts val="0"/>
              </a:spcAft>
              <a:buClr>
                <a:srgbClr val="000000"/>
              </a:buClr>
              <a:buSzPts val="4400"/>
              <a:buFont typeface="Calibri"/>
              <a:buNone/>
              <a:defRPr b="1" i="0" sz="4400" u="none" cap="none" strike="noStrike">
                <a:solidFill>
                  <a:srgbClr val="000000"/>
                </a:solidFill>
                <a:latin typeface="Calibri"/>
                <a:ea typeface="Calibri"/>
                <a:cs typeface="Calibri"/>
                <a:sym typeface="Calibri"/>
              </a:defRPr>
            </a:lvl7pPr>
            <a:lvl8pPr lvl="7" marR="0" rtl="0" algn="l">
              <a:lnSpc>
                <a:spcPct val="90000"/>
              </a:lnSpc>
              <a:spcBef>
                <a:spcPts val="0"/>
              </a:spcBef>
              <a:spcAft>
                <a:spcPts val="0"/>
              </a:spcAft>
              <a:buClr>
                <a:srgbClr val="000000"/>
              </a:buClr>
              <a:buSzPts val="4400"/>
              <a:buFont typeface="Calibri"/>
              <a:buNone/>
              <a:defRPr b="1" i="0" sz="4400" u="none" cap="none" strike="noStrike">
                <a:solidFill>
                  <a:srgbClr val="000000"/>
                </a:solidFill>
                <a:latin typeface="Calibri"/>
                <a:ea typeface="Calibri"/>
                <a:cs typeface="Calibri"/>
                <a:sym typeface="Calibri"/>
              </a:defRPr>
            </a:lvl8pPr>
            <a:lvl9pPr lvl="8" marR="0" rtl="0" algn="l">
              <a:lnSpc>
                <a:spcPct val="90000"/>
              </a:lnSpc>
              <a:spcBef>
                <a:spcPts val="0"/>
              </a:spcBef>
              <a:spcAft>
                <a:spcPts val="0"/>
              </a:spcAft>
              <a:buClr>
                <a:srgbClr val="000000"/>
              </a:buClr>
              <a:buSzPts val="4400"/>
              <a:buFont typeface="Calibri"/>
              <a:buNone/>
              <a:defRPr b="1" i="0" sz="4400" u="none" cap="none" strike="noStrike">
                <a:solidFill>
                  <a:srgbClr val="000000"/>
                </a:solidFill>
                <a:latin typeface="Calibri"/>
                <a:ea typeface="Calibri"/>
                <a:cs typeface="Calibri"/>
                <a:sym typeface="Calibri"/>
              </a:defRPr>
            </a:lvl9pPr>
          </a:lstStyle>
          <a:p/>
        </p:txBody>
      </p:sp>
      <p:sp>
        <p:nvSpPr>
          <p:cNvPr id="12" name="Google Shape;12;p28"/>
          <p:cNvSpPr txBox="1"/>
          <p:nvPr>
            <p:ph idx="1" type="body"/>
          </p:nvPr>
        </p:nvSpPr>
        <p:spPr>
          <a:xfrm>
            <a:off x="609600" y="1600200"/>
            <a:ext cx="10972800" cy="5257800"/>
          </a:xfrm>
          <a:prstGeom prst="rect">
            <a:avLst/>
          </a:prstGeom>
          <a:noFill/>
          <a:ln>
            <a:noFill/>
          </a:ln>
        </p:spPr>
        <p:txBody>
          <a:bodyPr anchorCtr="0" anchor="t" bIns="45700" lIns="45700" spcFirstLastPara="1" rIns="45700" wrap="square" tIns="45700">
            <a:normAutofit/>
          </a:bodyPr>
          <a:lstStyle>
            <a:lvl1pPr indent="-406400" lvl="0" marL="457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406400" lvl="1" marL="914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2pPr>
            <a:lvl3pPr indent="-406400" lvl="2" marL="1371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3pPr>
            <a:lvl4pPr indent="-406400" lvl="3" marL="1828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4pPr>
            <a:lvl5pPr indent="-406400" lvl="4" marL="22860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9pPr>
          </a:lstStyle>
          <a:p/>
        </p:txBody>
      </p:sp>
      <p:sp>
        <p:nvSpPr>
          <p:cNvPr id="13" name="Google Shape;13;p28"/>
          <p:cNvSpPr txBox="1"/>
          <p:nvPr>
            <p:ph idx="12" type="sldNum"/>
          </p:nvPr>
        </p:nvSpPr>
        <p:spPr>
          <a:xfrm>
            <a:off x="11793850" y="6383655"/>
            <a:ext cx="245751" cy="256541"/>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chemeClr val="accent1"/>
              </a:buClr>
              <a:buSzPts val="1100"/>
              <a:buFont typeface="Calibri"/>
              <a:buNone/>
              <a:defRPr b="1" i="0" sz="1100" u="none" cap="none" strike="noStrike">
                <a:solidFill>
                  <a:schemeClr val="accent1"/>
                </a:solidFill>
                <a:latin typeface="Calibri"/>
                <a:ea typeface="Calibri"/>
                <a:cs typeface="Calibri"/>
                <a:sym typeface="Calibri"/>
              </a:defRPr>
            </a:lvl1pPr>
            <a:lvl2pPr indent="0" lvl="1" marL="0" marR="0" rtl="0" algn="r">
              <a:lnSpc>
                <a:spcPct val="100000"/>
              </a:lnSpc>
              <a:spcBef>
                <a:spcPts val="0"/>
              </a:spcBef>
              <a:spcAft>
                <a:spcPts val="0"/>
              </a:spcAft>
              <a:buClr>
                <a:schemeClr val="accent1"/>
              </a:buClr>
              <a:buSzPts val="1100"/>
              <a:buFont typeface="Calibri"/>
              <a:buNone/>
              <a:defRPr b="1" i="0" sz="1100" u="none" cap="none" strike="noStrike">
                <a:solidFill>
                  <a:schemeClr val="accent1"/>
                </a:solidFill>
                <a:latin typeface="Calibri"/>
                <a:ea typeface="Calibri"/>
                <a:cs typeface="Calibri"/>
                <a:sym typeface="Calibri"/>
              </a:defRPr>
            </a:lvl2pPr>
            <a:lvl3pPr indent="0" lvl="2" marL="0" marR="0" rtl="0" algn="r">
              <a:lnSpc>
                <a:spcPct val="100000"/>
              </a:lnSpc>
              <a:spcBef>
                <a:spcPts val="0"/>
              </a:spcBef>
              <a:spcAft>
                <a:spcPts val="0"/>
              </a:spcAft>
              <a:buClr>
                <a:schemeClr val="accent1"/>
              </a:buClr>
              <a:buSzPts val="1100"/>
              <a:buFont typeface="Calibri"/>
              <a:buNone/>
              <a:defRPr b="1" i="0" sz="1100" u="none" cap="none" strike="noStrike">
                <a:solidFill>
                  <a:schemeClr val="accent1"/>
                </a:solidFill>
                <a:latin typeface="Calibri"/>
                <a:ea typeface="Calibri"/>
                <a:cs typeface="Calibri"/>
                <a:sym typeface="Calibri"/>
              </a:defRPr>
            </a:lvl3pPr>
            <a:lvl4pPr indent="0" lvl="3" marL="0" marR="0" rtl="0" algn="r">
              <a:lnSpc>
                <a:spcPct val="100000"/>
              </a:lnSpc>
              <a:spcBef>
                <a:spcPts val="0"/>
              </a:spcBef>
              <a:spcAft>
                <a:spcPts val="0"/>
              </a:spcAft>
              <a:buClr>
                <a:schemeClr val="accent1"/>
              </a:buClr>
              <a:buSzPts val="1100"/>
              <a:buFont typeface="Calibri"/>
              <a:buNone/>
              <a:defRPr b="1" i="0" sz="1100" u="none" cap="none" strike="noStrike">
                <a:solidFill>
                  <a:schemeClr val="accent1"/>
                </a:solidFill>
                <a:latin typeface="Calibri"/>
                <a:ea typeface="Calibri"/>
                <a:cs typeface="Calibri"/>
                <a:sym typeface="Calibri"/>
              </a:defRPr>
            </a:lvl4pPr>
            <a:lvl5pPr indent="0" lvl="4" marL="0" marR="0" rtl="0" algn="r">
              <a:lnSpc>
                <a:spcPct val="100000"/>
              </a:lnSpc>
              <a:spcBef>
                <a:spcPts val="0"/>
              </a:spcBef>
              <a:spcAft>
                <a:spcPts val="0"/>
              </a:spcAft>
              <a:buClr>
                <a:schemeClr val="accent1"/>
              </a:buClr>
              <a:buSzPts val="1100"/>
              <a:buFont typeface="Calibri"/>
              <a:buNone/>
              <a:defRPr b="1" i="0" sz="1100" u="none" cap="none" strike="noStrike">
                <a:solidFill>
                  <a:schemeClr val="accent1"/>
                </a:solidFill>
                <a:latin typeface="Calibri"/>
                <a:ea typeface="Calibri"/>
                <a:cs typeface="Calibri"/>
                <a:sym typeface="Calibri"/>
              </a:defRPr>
            </a:lvl5pPr>
            <a:lvl6pPr indent="0" lvl="5" marL="0" marR="0" rtl="0" algn="r">
              <a:lnSpc>
                <a:spcPct val="100000"/>
              </a:lnSpc>
              <a:spcBef>
                <a:spcPts val="0"/>
              </a:spcBef>
              <a:spcAft>
                <a:spcPts val="0"/>
              </a:spcAft>
              <a:buClr>
                <a:schemeClr val="accent1"/>
              </a:buClr>
              <a:buSzPts val="1100"/>
              <a:buFont typeface="Calibri"/>
              <a:buNone/>
              <a:defRPr b="1" i="0" sz="1100" u="none" cap="none" strike="noStrike">
                <a:solidFill>
                  <a:schemeClr val="accent1"/>
                </a:solidFill>
                <a:latin typeface="Calibri"/>
                <a:ea typeface="Calibri"/>
                <a:cs typeface="Calibri"/>
                <a:sym typeface="Calibri"/>
              </a:defRPr>
            </a:lvl6pPr>
            <a:lvl7pPr indent="0" lvl="6" marL="0" marR="0" rtl="0" algn="r">
              <a:lnSpc>
                <a:spcPct val="100000"/>
              </a:lnSpc>
              <a:spcBef>
                <a:spcPts val="0"/>
              </a:spcBef>
              <a:spcAft>
                <a:spcPts val="0"/>
              </a:spcAft>
              <a:buClr>
                <a:schemeClr val="accent1"/>
              </a:buClr>
              <a:buSzPts val="1100"/>
              <a:buFont typeface="Calibri"/>
              <a:buNone/>
              <a:defRPr b="1" i="0" sz="1100" u="none" cap="none" strike="noStrike">
                <a:solidFill>
                  <a:schemeClr val="accent1"/>
                </a:solidFill>
                <a:latin typeface="Calibri"/>
                <a:ea typeface="Calibri"/>
                <a:cs typeface="Calibri"/>
                <a:sym typeface="Calibri"/>
              </a:defRPr>
            </a:lvl7pPr>
            <a:lvl8pPr indent="0" lvl="7" marL="0" marR="0" rtl="0" algn="r">
              <a:lnSpc>
                <a:spcPct val="100000"/>
              </a:lnSpc>
              <a:spcBef>
                <a:spcPts val="0"/>
              </a:spcBef>
              <a:spcAft>
                <a:spcPts val="0"/>
              </a:spcAft>
              <a:buClr>
                <a:schemeClr val="accent1"/>
              </a:buClr>
              <a:buSzPts val="1100"/>
              <a:buFont typeface="Calibri"/>
              <a:buNone/>
              <a:defRPr b="1" i="0" sz="1100" u="none" cap="none" strike="noStrike">
                <a:solidFill>
                  <a:schemeClr val="accent1"/>
                </a:solidFill>
                <a:latin typeface="Calibri"/>
                <a:ea typeface="Calibri"/>
                <a:cs typeface="Calibri"/>
                <a:sym typeface="Calibri"/>
              </a:defRPr>
            </a:lvl8pPr>
            <a:lvl9pPr indent="0" lvl="8" marL="0" marR="0" rtl="0" algn="r">
              <a:lnSpc>
                <a:spcPct val="100000"/>
              </a:lnSpc>
              <a:spcBef>
                <a:spcPts val="0"/>
              </a:spcBef>
              <a:spcAft>
                <a:spcPts val="0"/>
              </a:spcAft>
              <a:buClr>
                <a:schemeClr val="accent1"/>
              </a:buClr>
              <a:buSzPts val="1100"/>
              <a:buFont typeface="Calibri"/>
              <a:buNone/>
              <a:defRPr b="1" i="0" sz="1100" u="none" cap="none" strike="noStrike">
                <a:solidFill>
                  <a:schemeClr val="accen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b="0"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hyperlink" Target="https://open.spotify.com/playlist/2r4INo1zOLu530qgrdFO60?si=32f1a45e7e6540d7&amp;pt=ada3c24cefc4f0024d10675cdfbb3ba8" TargetMode="External"/><Relationship Id="rId5"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hyperlink" Target="https://cs.uw.edu/122" TargetMode="External"/><Relationship Id="rId5" Type="http://schemas.openxmlformats.org/officeDocument/2006/relationships/image" Target="../media/image17.png"/><Relationship Id="rId6"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hyperlink" Target="https://cs.uw.edu/122" TargetMode="External"/><Relationship Id="rId5" Type="http://schemas.openxmlformats.org/officeDocument/2006/relationships/image" Target="../media/image14.png"/><Relationship Id="rId6"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courses.cs.washington.edu/courses/cse122/24wi/resub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courses.cs.washington.edu/courses/cse122/24wi/syllabus/#ah-withdrawa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buildingjavaprograms.com/" TargetMode="External"/><Relationship Id="rId4" Type="http://schemas.openxmlformats.org/officeDocument/2006/relationships/hyperlink" Target="http://www.buildingjavaprograms.com/" TargetMode="External"/><Relationship Id="rId5" Type="http://schemas.openxmlformats.org/officeDocument/2006/relationships/hyperlink" Target="http://www.buildingjavaprograms.com/" TargetMode="External"/><Relationship Id="rId6"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edstem.org/us/courses/50191/lessons/86597/slides/473276"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cse12x.github.io/java-tutorial/index.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forms.gle/4n4ddMFbwRbBLi7G6" TargetMode="External"/><Relationship Id="rId4" Type="http://schemas.openxmlformats.org/officeDocument/2006/relationships/hyperlink" Target="https://courses.cs.washington.edu/courses/cse122/24wi/syllabu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cs.uw.edu/122/staff" TargetMode="External"/><Relationship Id="rId4" Type="http://schemas.openxmlformats.org/officeDocument/2006/relationships/image" Target="../media/image25.jpg"/><Relationship Id="rId5" Type="http://schemas.openxmlformats.org/officeDocument/2006/relationships/image" Target="../media/image8.png"/><Relationship Id="rId6"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cse12x.github.io/java-tutorial/index.html" TargetMode="External"/><Relationship Id="rId4" Type="http://schemas.openxmlformats.org/officeDocument/2006/relationships/hyperlink" Target="https://placement.cs.washington.edu/"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
          <p:cNvSpPr txBox="1"/>
          <p:nvPr>
            <p:ph type="title"/>
          </p:nvPr>
        </p:nvSpPr>
        <p:spPr>
          <a:xfrm>
            <a:off x="305332" y="4125093"/>
            <a:ext cx="6212927" cy="1954786"/>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Clr>
                <a:srgbClr val="F0F0F0"/>
              </a:buClr>
              <a:buSzPts val="6000"/>
              <a:buFont typeface="Montserrat SemiBold"/>
              <a:buNone/>
            </a:pPr>
            <a:r>
              <a:rPr b="0" lang="en-US" sz="6000">
                <a:solidFill>
                  <a:srgbClr val="F0F0F0"/>
                </a:solidFill>
                <a:latin typeface="Montserrat SemiBold"/>
                <a:ea typeface="Montserrat SemiBold"/>
                <a:cs typeface="Montserrat SemiBold"/>
                <a:sym typeface="Montserrat SemiBold"/>
              </a:rPr>
              <a:t>Welcome!</a:t>
            </a:r>
            <a:endParaRPr/>
          </a:p>
        </p:txBody>
      </p:sp>
      <p:sp>
        <p:nvSpPr>
          <p:cNvPr id="92" name="Google Shape;92;p1"/>
          <p:cNvSpPr txBox="1"/>
          <p:nvPr/>
        </p:nvSpPr>
        <p:spPr>
          <a:xfrm>
            <a:off x="7148324" y="1757979"/>
            <a:ext cx="4385400" cy="17856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404040"/>
              </a:buClr>
              <a:buSzPts val="2200"/>
              <a:buFont typeface="Calibri"/>
              <a:buNone/>
            </a:pPr>
            <a:r>
              <a:rPr b="1" i="1" lang="en-US" sz="2200" u="none" cap="none" strike="noStrike">
                <a:solidFill>
                  <a:srgbClr val="404040"/>
                </a:solidFill>
                <a:latin typeface="Calibri"/>
                <a:ea typeface="Calibri"/>
                <a:cs typeface="Calibri"/>
                <a:sym typeface="Calibri"/>
              </a:rPr>
              <a:t>Talk to your neighbors:</a:t>
            </a:r>
            <a:endParaRPr/>
          </a:p>
          <a:p>
            <a:pPr indent="0" lvl="0" marL="0" marR="0" rtl="0" algn="ctr">
              <a:lnSpc>
                <a:spcPct val="100000"/>
              </a:lnSpc>
              <a:spcBef>
                <a:spcPts val="0"/>
              </a:spcBef>
              <a:spcAft>
                <a:spcPts val="0"/>
              </a:spcAft>
              <a:buClr>
                <a:srgbClr val="404040"/>
              </a:buClr>
              <a:buSzPts val="2200"/>
              <a:buFont typeface="Calibri"/>
              <a:buNone/>
            </a:pPr>
            <a:r>
              <a:rPr b="0" i="1" lang="en-US" sz="2200" u="none" cap="none" strike="noStrike">
                <a:solidFill>
                  <a:srgbClr val="404040"/>
                </a:solidFill>
                <a:latin typeface="Calibri"/>
                <a:ea typeface="Calibri"/>
                <a:cs typeface="Calibri"/>
                <a:sym typeface="Calibri"/>
              </a:rPr>
              <a:t>Introduce yourself to your neighbor!</a:t>
            </a:r>
            <a:br>
              <a:rPr b="0" i="1" lang="en-US" sz="2200" u="none" cap="none" strike="noStrike">
                <a:solidFill>
                  <a:srgbClr val="404040"/>
                </a:solidFill>
                <a:latin typeface="Calibri"/>
                <a:ea typeface="Calibri"/>
                <a:cs typeface="Calibri"/>
                <a:sym typeface="Calibri"/>
              </a:rPr>
            </a:br>
            <a:br>
              <a:rPr b="0" i="1" lang="en-US" sz="2200" u="none" cap="none" strike="noStrike">
                <a:solidFill>
                  <a:srgbClr val="404040"/>
                </a:solidFill>
                <a:latin typeface="Calibri"/>
                <a:ea typeface="Calibri"/>
                <a:cs typeface="Calibri"/>
                <a:sym typeface="Calibri"/>
              </a:rPr>
            </a:br>
            <a:r>
              <a:rPr b="0" i="1" lang="en-US" sz="2200" u="none" cap="none" strike="noStrike">
                <a:solidFill>
                  <a:srgbClr val="404040"/>
                </a:solidFill>
                <a:latin typeface="Calibri"/>
                <a:ea typeface="Calibri"/>
                <a:cs typeface="Calibri"/>
                <a:sym typeface="Calibri"/>
              </a:rPr>
              <a:t>What is your name? Major? What did you do over </a:t>
            </a:r>
            <a:r>
              <a:rPr i="1" lang="en-US" sz="2200">
                <a:solidFill>
                  <a:srgbClr val="404040"/>
                </a:solidFill>
                <a:latin typeface="Calibri"/>
                <a:ea typeface="Calibri"/>
                <a:cs typeface="Calibri"/>
                <a:sym typeface="Calibri"/>
              </a:rPr>
              <a:t>winter</a:t>
            </a:r>
            <a:r>
              <a:rPr b="0" i="1" lang="en-US" sz="2200" u="none" cap="none" strike="noStrike">
                <a:solidFill>
                  <a:srgbClr val="404040"/>
                </a:solidFill>
                <a:latin typeface="Calibri"/>
                <a:ea typeface="Calibri"/>
                <a:cs typeface="Calibri"/>
                <a:sym typeface="Calibri"/>
              </a:rPr>
              <a:t> break?</a:t>
            </a:r>
            <a:endParaRPr/>
          </a:p>
        </p:txBody>
      </p:sp>
      <p:pic>
        <p:nvPicPr>
          <p:cNvPr descr="Picture 4" id="93" name="Google Shape;93;p1"/>
          <p:cNvPicPr preferRelativeResize="0"/>
          <p:nvPr/>
        </p:nvPicPr>
        <p:blipFill rotWithShape="1">
          <a:blip r:embed="rId3">
            <a:alphaModFix/>
          </a:blip>
          <a:srcRect b="0" l="0" r="0" t="0"/>
          <a:stretch/>
        </p:blipFill>
        <p:spPr>
          <a:xfrm>
            <a:off x="4664869" y="3857228"/>
            <a:ext cx="1305170" cy="1305170"/>
          </a:xfrm>
          <a:prstGeom prst="rect">
            <a:avLst/>
          </a:prstGeom>
          <a:noFill/>
          <a:ln>
            <a:noFill/>
          </a:ln>
        </p:spPr>
      </p:pic>
      <p:sp>
        <p:nvSpPr>
          <p:cNvPr id="94" name="Google Shape;94;p1"/>
          <p:cNvSpPr txBox="1"/>
          <p:nvPr/>
        </p:nvSpPr>
        <p:spPr>
          <a:xfrm>
            <a:off x="7071026" y="1419273"/>
            <a:ext cx="4539900" cy="3387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A6A6A6"/>
              </a:buClr>
              <a:buSzPts val="1600"/>
              <a:buFont typeface="Montserrat SemiBold"/>
              <a:buNone/>
            </a:pPr>
            <a:r>
              <a:rPr b="1" i="0" lang="en-US" sz="1600" u="none" cap="none" strike="noStrike">
                <a:solidFill>
                  <a:srgbClr val="A6A6A6"/>
                </a:solidFill>
                <a:latin typeface="Montserrat SemiBold"/>
                <a:ea typeface="Montserrat SemiBold"/>
                <a:cs typeface="Montserrat SemiBold"/>
                <a:sym typeface="Montserrat SemiBold"/>
              </a:rPr>
              <a:t>BEFORE WE START</a:t>
            </a:r>
            <a:endParaRPr/>
          </a:p>
        </p:txBody>
      </p:sp>
      <p:sp>
        <p:nvSpPr>
          <p:cNvPr id="95" name="Google Shape;95;p1"/>
          <p:cNvSpPr txBox="1"/>
          <p:nvPr/>
        </p:nvSpPr>
        <p:spPr>
          <a:xfrm>
            <a:off x="7281076" y="4040043"/>
            <a:ext cx="4119900" cy="4308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404040"/>
              </a:buClr>
              <a:buSzPts val="2200"/>
              <a:buFont typeface="Calibri"/>
              <a:buNone/>
            </a:pPr>
            <a:r>
              <a:rPr b="0" i="0" lang="en-US" sz="2200" u="none" cap="none" strike="noStrike">
                <a:solidFill>
                  <a:srgbClr val="404040"/>
                </a:solidFill>
                <a:latin typeface="Calibri"/>
                <a:ea typeface="Calibri"/>
                <a:cs typeface="Calibri"/>
                <a:sym typeface="Calibri"/>
              </a:rPr>
              <a:t>Music:</a:t>
            </a:r>
            <a:r>
              <a:rPr lang="en-US" sz="2200">
                <a:solidFill>
                  <a:srgbClr val="404040"/>
                </a:solidFill>
                <a:latin typeface="Calibri"/>
                <a:ea typeface="Calibri"/>
                <a:cs typeface="Calibri"/>
                <a:sym typeface="Calibri"/>
              </a:rPr>
              <a:t> </a:t>
            </a:r>
            <a:r>
              <a:rPr lang="en-US" sz="2200" u="sng">
                <a:solidFill>
                  <a:srgbClr val="0563C1"/>
                </a:solidFill>
                <a:latin typeface="Calibri"/>
                <a:ea typeface="Calibri"/>
                <a:cs typeface="Calibri"/>
                <a:sym typeface="Calibri"/>
                <a:hlinkClick r:id="rId4">
                  <a:extLst>
                    <a:ext uri="{A12FA001-AC4F-418D-AE19-62706E023703}">
                      <ahyp:hlinkClr val="tx"/>
                    </a:ext>
                  </a:extLst>
                </a:hlinkClick>
              </a:rPr>
              <a:t>122 24wi Lecture Tunes ❄️</a:t>
            </a:r>
            <a:endParaRPr>
              <a:solidFill>
                <a:srgbClr val="0563C1"/>
              </a:solidFill>
            </a:endParaRPr>
          </a:p>
        </p:txBody>
      </p:sp>
      <p:sp>
        <p:nvSpPr>
          <p:cNvPr id="96" name="Google Shape;96;p1"/>
          <p:cNvSpPr txBox="1"/>
          <p:nvPr/>
        </p:nvSpPr>
        <p:spPr>
          <a:xfrm>
            <a:off x="6996450" y="4577120"/>
            <a:ext cx="11529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2"/>
                </a:solidFill>
                <a:latin typeface="Montserrat ExtraBold"/>
                <a:ea typeface="Montserrat ExtraBold"/>
                <a:cs typeface="Montserrat ExtraBold"/>
                <a:sym typeface="Montserrat ExtraBold"/>
              </a:rPr>
              <a:t>Instructors:</a:t>
            </a:r>
            <a:endParaRPr sz="1200">
              <a:solidFill>
                <a:schemeClr val="lt2"/>
              </a:solidFill>
              <a:latin typeface="Montserrat ExtraBold"/>
              <a:ea typeface="Montserrat ExtraBold"/>
              <a:cs typeface="Montserrat ExtraBold"/>
              <a:sym typeface="Montserrat ExtraBold"/>
            </a:endParaRPr>
          </a:p>
        </p:txBody>
      </p:sp>
      <p:sp>
        <p:nvSpPr>
          <p:cNvPr id="97" name="Google Shape;97;p1"/>
          <p:cNvSpPr txBox="1"/>
          <p:nvPr/>
        </p:nvSpPr>
        <p:spPr>
          <a:xfrm>
            <a:off x="6996450" y="4837732"/>
            <a:ext cx="11529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2"/>
                </a:solidFill>
                <a:latin typeface="Montserrat ExtraBold"/>
                <a:ea typeface="Montserrat ExtraBold"/>
                <a:cs typeface="Montserrat ExtraBold"/>
                <a:sym typeface="Montserrat ExtraBold"/>
              </a:rPr>
              <a:t>TAs:</a:t>
            </a:r>
            <a:endParaRPr sz="1200">
              <a:solidFill>
                <a:schemeClr val="lt2"/>
              </a:solidFill>
              <a:latin typeface="Montserrat ExtraBold"/>
              <a:ea typeface="Montserrat ExtraBold"/>
              <a:cs typeface="Montserrat ExtraBold"/>
              <a:sym typeface="Montserrat ExtraBold"/>
            </a:endParaRPr>
          </a:p>
        </p:txBody>
      </p:sp>
      <p:sp>
        <p:nvSpPr>
          <p:cNvPr id="98" name="Google Shape;98;p1"/>
          <p:cNvSpPr txBox="1"/>
          <p:nvPr/>
        </p:nvSpPr>
        <p:spPr>
          <a:xfrm>
            <a:off x="8149350" y="4577120"/>
            <a:ext cx="3053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2"/>
                </a:solidFill>
                <a:latin typeface="Montserrat SemiBold"/>
                <a:ea typeface="Montserrat SemiBold"/>
                <a:cs typeface="Montserrat SemiBold"/>
                <a:sym typeface="Montserrat SemiBold"/>
              </a:rPr>
              <a:t>Miya Natsuhara and Joe Spaniac</a:t>
            </a:r>
            <a:endParaRPr sz="1200">
              <a:solidFill>
                <a:schemeClr val="lt2"/>
              </a:solidFill>
              <a:latin typeface="Montserrat SemiBold"/>
              <a:ea typeface="Montserrat SemiBold"/>
              <a:cs typeface="Montserrat SemiBold"/>
              <a:sym typeface="Montserrat SemiBold"/>
            </a:endParaRPr>
          </a:p>
        </p:txBody>
      </p:sp>
      <p:sp>
        <p:nvSpPr>
          <p:cNvPr id="99" name="Google Shape;99;p1"/>
          <p:cNvSpPr txBox="1"/>
          <p:nvPr/>
        </p:nvSpPr>
        <p:spPr>
          <a:xfrm>
            <a:off x="8149350" y="4837745"/>
            <a:ext cx="972000" cy="193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000">
                <a:solidFill>
                  <a:schemeClr val="lt2"/>
                </a:solidFill>
                <a:latin typeface="Montserrat SemiBold"/>
                <a:ea typeface="Montserrat SemiBold"/>
                <a:cs typeface="Montserrat SemiBold"/>
                <a:sym typeface="Montserrat SemiBold"/>
              </a:rPr>
              <a:t>Ailsa</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rPr lang="en-US" sz="1000">
                <a:solidFill>
                  <a:schemeClr val="lt2"/>
                </a:solidFill>
                <a:latin typeface="Montserrat SemiBold"/>
                <a:ea typeface="Montserrat SemiBold"/>
                <a:cs typeface="Montserrat SemiBold"/>
                <a:sym typeface="Montserrat SemiBold"/>
              </a:rPr>
              <a:t>Alexander</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rPr lang="en-US" sz="1000">
                <a:solidFill>
                  <a:schemeClr val="lt2"/>
                </a:solidFill>
                <a:latin typeface="Montserrat SemiBold"/>
                <a:ea typeface="Montserrat SemiBold"/>
                <a:cs typeface="Montserrat SemiBold"/>
                <a:sym typeface="Montserrat SemiBold"/>
              </a:rPr>
              <a:t>Ambika</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rPr lang="en-US" sz="1000">
                <a:solidFill>
                  <a:schemeClr val="lt2"/>
                </a:solidFill>
                <a:latin typeface="Montserrat SemiBold"/>
                <a:ea typeface="Montserrat SemiBold"/>
                <a:cs typeface="Montserrat SemiBold"/>
                <a:sym typeface="Montserrat SemiBold"/>
              </a:rPr>
              <a:t>Andy</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rPr lang="en-US" sz="1000">
                <a:solidFill>
                  <a:schemeClr val="lt2"/>
                </a:solidFill>
                <a:latin typeface="Montserrat SemiBold"/>
                <a:ea typeface="Montserrat SemiBold"/>
                <a:cs typeface="Montserrat SemiBold"/>
                <a:sym typeface="Montserrat SemiBold"/>
              </a:rPr>
              <a:t>Arkita</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rPr lang="en-US" sz="1000">
                <a:solidFill>
                  <a:schemeClr val="lt2"/>
                </a:solidFill>
                <a:latin typeface="Montserrat SemiBold"/>
                <a:ea typeface="Montserrat SemiBold"/>
                <a:cs typeface="Montserrat SemiBold"/>
                <a:sym typeface="Montserrat SemiBold"/>
              </a:rPr>
              <a:t>Atharva</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rPr lang="en-US" sz="1000">
                <a:solidFill>
                  <a:schemeClr val="lt2"/>
                </a:solidFill>
                <a:latin typeface="Montserrat SemiBold"/>
                <a:ea typeface="Montserrat SemiBold"/>
                <a:cs typeface="Montserrat SemiBold"/>
                <a:sym typeface="Montserrat SemiBold"/>
              </a:rPr>
              <a:t>Autumn</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Clr>
                <a:schemeClr val="dk1"/>
              </a:buClr>
              <a:buSzPts val="1100"/>
              <a:buFont typeface="Arial"/>
              <a:buNone/>
            </a:pPr>
            <a:r>
              <a:rPr lang="en-US" sz="1000">
                <a:solidFill>
                  <a:schemeClr val="lt2"/>
                </a:solidFill>
                <a:latin typeface="Montserrat SemiBold"/>
                <a:ea typeface="Montserrat SemiBold"/>
                <a:cs typeface="Montserrat SemiBold"/>
                <a:sym typeface="Montserrat SemiBold"/>
              </a:rPr>
              <a:t>Ayush</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t/>
            </a:r>
            <a:endParaRPr sz="1000">
              <a:solidFill>
                <a:schemeClr val="lt2"/>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1000">
              <a:solidFill>
                <a:schemeClr val="lt2"/>
              </a:solidFill>
              <a:latin typeface="Montserrat SemiBold"/>
              <a:ea typeface="Montserrat SemiBold"/>
              <a:cs typeface="Montserrat SemiBold"/>
              <a:sym typeface="Montserrat SemiBold"/>
            </a:endParaRPr>
          </a:p>
        </p:txBody>
      </p:sp>
      <p:sp>
        <p:nvSpPr>
          <p:cNvPr id="100" name="Google Shape;100;p1"/>
          <p:cNvSpPr txBox="1"/>
          <p:nvPr/>
        </p:nvSpPr>
        <p:spPr>
          <a:xfrm>
            <a:off x="8925225" y="4837745"/>
            <a:ext cx="831600" cy="203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US" sz="1000">
                <a:solidFill>
                  <a:schemeClr val="lt2"/>
                </a:solidFill>
                <a:latin typeface="Montserrat SemiBold"/>
                <a:ea typeface="Montserrat SemiBold"/>
                <a:cs typeface="Montserrat SemiBold"/>
                <a:sym typeface="Montserrat SemiBold"/>
              </a:rPr>
              <a:t>Chaafen</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Clr>
                <a:schemeClr val="dk1"/>
              </a:buClr>
              <a:buSzPts val="1100"/>
              <a:buFont typeface="Arial"/>
              <a:buNone/>
            </a:pPr>
            <a:r>
              <a:rPr lang="en-US" sz="1000">
                <a:solidFill>
                  <a:schemeClr val="lt2"/>
                </a:solidFill>
                <a:latin typeface="Montserrat SemiBold"/>
                <a:ea typeface="Montserrat SemiBold"/>
                <a:cs typeface="Montserrat SemiBold"/>
                <a:sym typeface="Montserrat SemiBold"/>
              </a:rPr>
              <a:t>Chloe</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Clr>
                <a:schemeClr val="dk1"/>
              </a:buClr>
              <a:buSzPts val="1100"/>
              <a:buFont typeface="Arial"/>
              <a:buNone/>
            </a:pPr>
            <a:r>
              <a:rPr lang="en-US" sz="1000">
                <a:solidFill>
                  <a:schemeClr val="lt2"/>
                </a:solidFill>
                <a:latin typeface="Montserrat SemiBold"/>
                <a:ea typeface="Montserrat SemiBold"/>
                <a:cs typeface="Montserrat SemiBold"/>
                <a:sym typeface="Montserrat SemiBold"/>
              </a:rPr>
              <a:t>Claire</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Clr>
                <a:schemeClr val="dk1"/>
              </a:buClr>
              <a:buSzPts val="1100"/>
              <a:buFont typeface="Arial"/>
              <a:buNone/>
            </a:pPr>
            <a:r>
              <a:rPr lang="en-US" sz="1000">
                <a:solidFill>
                  <a:schemeClr val="lt2"/>
                </a:solidFill>
                <a:latin typeface="Montserrat SemiBold"/>
                <a:ea typeface="Montserrat SemiBold"/>
                <a:cs typeface="Montserrat SemiBold"/>
                <a:sym typeface="Montserrat SemiBold"/>
              </a:rPr>
              <a:t>Colin</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Clr>
                <a:schemeClr val="dk1"/>
              </a:buClr>
              <a:buSzPts val="1100"/>
              <a:buFont typeface="Arial"/>
              <a:buNone/>
            </a:pPr>
            <a:r>
              <a:rPr lang="en-US" sz="1000">
                <a:solidFill>
                  <a:schemeClr val="lt2"/>
                </a:solidFill>
                <a:latin typeface="Montserrat SemiBold"/>
                <a:ea typeface="Montserrat SemiBold"/>
                <a:cs typeface="Montserrat SemiBold"/>
                <a:sym typeface="Montserrat SemiBold"/>
              </a:rPr>
              <a:t>Colton</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Clr>
                <a:schemeClr val="dk1"/>
              </a:buClr>
              <a:buSzPts val="1100"/>
              <a:buFont typeface="Arial"/>
              <a:buNone/>
            </a:pPr>
            <a:r>
              <a:rPr lang="en-US" sz="1000">
                <a:solidFill>
                  <a:schemeClr val="lt2"/>
                </a:solidFill>
                <a:latin typeface="Montserrat SemiBold"/>
                <a:ea typeface="Montserrat SemiBold"/>
                <a:cs typeface="Montserrat SemiBold"/>
                <a:sym typeface="Montserrat SemiBold"/>
              </a:rPr>
              <a:t>Connor</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rPr lang="en-US" sz="1000">
                <a:solidFill>
                  <a:schemeClr val="lt2"/>
                </a:solidFill>
                <a:latin typeface="Montserrat SemiBold"/>
                <a:ea typeface="Montserrat SemiBold"/>
                <a:cs typeface="Montserrat SemiBold"/>
                <a:sym typeface="Montserrat SemiBold"/>
              </a:rPr>
              <a:t>Elizabeth</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Clr>
                <a:schemeClr val="dk1"/>
              </a:buClr>
              <a:buSzPts val="1100"/>
              <a:buFont typeface="Arial"/>
              <a:buNone/>
            </a:pPr>
            <a:r>
              <a:rPr lang="en-US" sz="1000">
                <a:solidFill>
                  <a:schemeClr val="lt2"/>
                </a:solidFill>
                <a:latin typeface="Montserrat SemiBold"/>
                <a:ea typeface="Montserrat SemiBold"/>
                <a:cs typeface="Montserrat SemiBold"/>
                <a:sym typeface="Montserrat SemiBold"/>
              </a:rPr>
              <a:t>Hannah</a:t>
            </a:r>
            <a:endParaRPr sz="1000">
              <a:solidFill>
                <a:schemeClr val="lt2"/>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2800">
              <a:solidFill>
                <a:schemeClr val="lt2"/>
              </a:solidFill>
              <a:latin typeface="Calibri"/>
              <a:ea typeface="Calibri"/>
              <a:cs typeface="Calibri"/>
              <a:sym typeface="Calibri"/>
            </a:endParaRPr>
          </a:p>
        </p:txBody>
      </p:sp>
      <p:sp>
        <p:nvSpPr>
          <p:cNvPr id="101" name="Google Shape;101;p1"/>
          <p:cNvSpPr txBox="1"/>
          <p:nvPr/>
        </p:nvSpPr>
        <p:spPr>
          <a:xfrm>
            <a:off x="9637953" y="4837745"/>
            <a:ext cx="2594100" cy="1577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US" sz="1000">
                <a:solidFill>
                  <a:schemeClr val="lt2"/>
                </a:solidFill>
                <a:latin typeface="Montserrat SemiBold"/>
                <a:ea typeface="Montserrat SemiBold"/>
                <a:cs typeface="Montserrat SemiBold"/>
                <a:sym typeface="Montserrat SemiBold"/>
              </a:rPr>
              <a:t>Helena</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Clr>
                <a:schemeClr val="dk1"/>
              </a:buClr>
              <a:buSzPts val="1100"/>
              <a:buFont typeface="Arial"/>
              <a:buNone/>
            </a:pPr>
            <a:r>
              <a:rPr lang="en-US" sz="1000">
                <a:solidFill>
                  <a:schemeClr val="lt2"/>
                </a:solidFill>
                <a:latin typeface="Montserrat SemiBold"/>
                <a:ea typeface="Montserrat SemiBold"/>
                <a:cs typeface="Montserrat SemiBold"/>
                <a:sym typeface="Montserrat SemiBold"/>
              </a:rPr>
              <a:t>Jessie</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Clr>
                <a:schemeClr val="dk1"/>
              </a:buClr>
              <a:buSzPts val="1100"/>
              <a:buFont typeface="Arial"/>
              <a:buNone/>
            </a:pPr>
            <a:r>
              <a:rPr lang="en-US" sz="1000">
                <a:solidFill>
                  <a:schemeClr val="lt2"/>
                </a:solidFill>
                <a:latin typeface="Montserrat SemiBold"/>
                <a:ea typeface="Montserrat SemiBold"/>
                <a:cs typeface="Montserrat SemiBold"/>
                <a:sym typeface="Montserrat SemiBold"/>
              </a:rPr>
              <a:t>Katharine</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Clr>
                <a:schemeClr val="dk1"/>
              </a:buClr>
              <a:buSzPts val="1100"/>
              <a:buFont typeface="Arial"/>
              <a:buNone/>
            </a:pPr>
            <a:r>
              <a:rPr lang="en-US" sz="1000">
                <a:solidFill>
                  <a:schemeClr val="lt2"/>
                </a:solidFill>
                <a:latin typeface="Montserrat SemiBold"/>
                <a:ea typeface="Montserrat SemiBold"/>
                <a:cs typeface="Montserrat SemiBold"/>
                <a:sym typeface="Montserrat SemiBold"/>
              </a:rPr>
              <a:t>Kavya</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Clr>
                <a:schemeClr val="dk1"/>
              </a:buClr>
              <a:buSzPts val="1100"/>
              <a:buFont typeface="Arial"/>
              <a:buNone/>
            </a:pPr>
            <a:r>
              <a:rPr lang="en-US" sz="1000">
                <a:solidFill>
                  <a:schemeClr val="lt2"/>
                </a:solidFill>
                <a:latin typeface="Montserrat SemiBold"/>
                <a:ea typeface="Montserrat SemiBold"/>
                <a:cs typeface="Montserrat SemiBold"/>
                <a:sym typeface="Montserrat SemiBold"/>
              </a:rPr>
              <a:t>Ken</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Clr>
                <a:schemeClr val="dk1"/>
              </a:buClr>
              <a:buSzPts val="1100"/>
              <a:buFont typeface="Arial"/>
              <a:buNone/>
            </a:pPr>
            <a:r>
              <a:rPr lang="en-US" sz="1000">
                <a:solidFill>
                  <a:schemeClr val="lt2"/>
                </a:solidFill>
                <a:latin typeface="Montserrat SemiBold"/>
                <a:ea typeface="Montserrat SemiBold"/>
                <a:cs typeface="Montserrat SemiBold"/>
                <a:sym typeface="Montserrat SemiBold"/>
              </a:rPr>
              <a:t>Kyle</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Clr>
                <a:schemeClr val="dk1"/>
              </a:buClr>
              <a:buSzPts val="1100"/>
              <a:buFont typeface="Arial"/>
              <a:buNone/>
            </a:pPr>
            <a:r>
              <a:rPr lang="en-US" sz="1000">
                <a:solidFill>
                  <a:schemeClr val="lt2"/>
                </a:solidFill>
                <a:latin typeface="Montserrat SemiBold"/>
                <a:ea typeface="Montserrat SemiBold"/>
                <a:cs typeface="Montserrat SemiBold"/>
                <a:sym typeface="Montserrat SemiBold"/>
              </a:rPr>
              <a:t>Logan</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Clr>
                <a:schemeClr val="dk1"/>
              </a:buClr>
              <a:buSzPts val="1100"/>
              <a:buFont typeface="Arial"/>
              <a:buNone/>
            </a:pPr>
            <a:r>
              <a:rPr lang="en-US" sz="1000">
                <a:solidFill>
                  <a:schemeClr val="lt2"/>
                </a:solidFill>
                <a:latin typeface="Montserrat SemiBold"/>
                <a:ea typeface="Montserrat SemiBold"/>
                <a:cs typeface="Montserrat SemiBold"/>
                <a:sym typeface="Montserrat SemiBold"/>
              </a:rPr>
              <a:t>Marcus</a:t>
            </a:r>
            <a:endParaRPr sz="2800">
              <a:solidFill>
                <a:schemeClr val="lt2"/>
              </a:solidFill>
              <a:latin typeface="Calibri"/>
              <a:ea typeface="Calibri"/>
              <a:cs typeface="Calibri"/>
              <a:sym typeface="Calibri"/>
            </a:endParaRPr>
          </a:p>
        </p:txBody>
      </p:sp>
      <p:sp>
        <p:nvSpPr>
          <p:cNvPr id="102" name="Google Shape;102;p1"/>
          <p:cNvSpPr txBox="1"/>
          <p:nvPr/>
        </p:nvSpPr>
        <p:spPr>
          <a:xfrm>
            <a:off x="10362547" y="4837720"/>
            <a:ext cx="1725300" cy="263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US" sz="1000">
                <a:solidFill>
                  <a:schemeClr val="lt2"/>
                </a:solidFill>
                <a:latin typeface="Montserrat SemiBold"/>
                <a:ea typeface="Montserrat SemiBold"/>
                <a:cs typeface="Montserrat SemiBold"/>
                <a:sym typeface="Montserrat SemiBold"/>
              </a:rPr>
              <a:t>Megana</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Clr>
                <a:schemeClr val="dk1"/>
              </a:buClr>
              <a:buSzPts val="1100"/>
              <a:buFont typeface="Arial"/>
              <a:buNone/>
            </a:pPr>
            <a:r>
              <a:rPr lang="en-US" sz="1000">
                <a:solidFill>
                  <a:schemeClr val="lt2"/>
                </a:solidFill>
                <a:latin typeface="Montserrat SemiBold"/>
                <a:ea typeface="Montserrat SemiBold"/>
                <a:cs typeface="Montserrat SemiBold"/>
                <a:sym typeface="Montserrat SemiBold"/>
              </a:rPr>
              <a:t>Mia</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Clr>
                <a:schemeClr val="dk1"/>
              </a:buClr>
              <a:buSzPts val="1100"/>
              <a:buFont typeface="Arial"/>
              <a:buNone/>
            </a:pPr>
            <a:r>
              <a:rPr lang="en-US" sz="1000">
                <a:solidFill>
                  <a:schemeClr val="lt2"/>
                </a:solidFill>
                <a:latin typeface="Montserrat SemiBold"/>
                <a:ea typeface="Montserrat SemiBold"/>
                <a:cs typeface="Montserrat SemiBold"/>
                <a:sym typeface="Montserrat SemiBold"/>
              </a:rPr>
              <a:t>Minh</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rPr lang="en-US" sz="1000">
                <a:solidFill>
                  <a:schemeClr val="lt2"/>
                </a:solidFill>
                <a:latin typeface="Montserrat SemiBold"/>
                <a:ea typeface="Montserrat SemiBold"/>
                <a:cs typeface="Montserrat SemiBold"/>
                <a:sym typeface="Montserrat SemiBold"/>
              </a:rPr>
              <a:t>Nicolas</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rPr lang="en-US" sz="1000">
                <a:solidFill>
                  <a:schemeClr val="lt2"/>
                </a:solidFill>
                <a:latin typeface="Montserrat SemiBold"/>
                <a:ea typeface="Montserrat SemiBold"/>
                <a:cs typeface="Montserrat SemiBold"/>
                <a:sym typeface="Montserrat SemiBold"/>
              </a:rPr>
              <a:t>Poojitha</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rPr lang="en-US" sz="1000">
                <a:solidFill>
                  <a:schemeClr val="lt2"/>
                </a:solidFill>
                <a:latin typeface="Montserrat SemiBold"/>
                <a:ea typeface="Montserrat SemiBold"/>
                <a:cs typeface="Montserrat SemiBold"/>
                <a:sym typeface="Montserrat SemiBold"/>
              </a:rPr>
              <a:t>Rohini</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rPr lang="en-US" sz="1000">
                <a:solidFill>
                  <a:schemeClr val="lt2"/>
                </a:solidFill>
                <a:latin typeface="Montserrat SemiBold"/>
                <a:ea typeface="Montserrat SemiBold"/>
                <a:cs typeface="Montserrat SemiBold"/>
                <a:sym typeface="Montserrat SemiBold"/>
              </a:rPr>
              <a:t>Ronald</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rPr lang="en-US" sz="1000">
                <a:solidFill>
                  <a:schemeClr val="lt2"/>
                </a:solidFill>
                <a:latin typeface="Montserrat SemiBold"/>
                <a:ea typeface="Montserrat SemiBold"/>
                <a:cs typeface="Montserrat SemiBold"/>
                <a:sym typeface="Montserrat SemiBold"/>
              </a:rPr>
              <a:t>Rucha</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lt2"/>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t/>
            </a:r>
            <a:endParaRPr sz="2800">
              <a:solidFill>
                <a:schemeClr val="lt2"/>
              </a:solidFill>
              <a:latin typeface="Calibri"/>
              <a:ea typeface="Calibri"/>
              <a:cs typeface="Calibri"/>
              <a:sym typeface="Calibri"/>
            </a:endParaRPr>
          </a:p>
          <a:p>
            <a:pPr indent="0" lvl="0" marL="0" rtl="0" algn="l">
              <a:spcBef>
                <a:spcPts val="0"/>
              </a:spcBef>
              <a:spcAft>
                <a:spcPts val="0"/>
              </a:spcAft>
              <a:buNone/>
            </a:pPr>
            <a:r>
              <a:t/>
            </a:r>
            <a:endParaRPr sz="2800">
              <a:solidFill>
                <a:schemeClr val="lt2"/>
              </a:solidFill>
              <a:latin typeface="Calibri"/>
              <a:ea typeface="Calibri"/>
              <a:cs typeface="Calibri"/>
              <a:sym typeface="Calibri"/>
            </a:endParaRPr>
          </a:p>
        </p:txBody>
      </p:sp>
      <p:sp>
        <p:nvSpPr>
          <p:cNvPr id="103" name="Google Shape;103;p1"/>
          <p:cNvSpPr txBox="1"/>
          <p:nvPr/>
        </p:nvSpPr>
        <p:spPr>
          <a:xfrm>
            <a:off x="11024550" y="4837745"/>
            <a:ext cx="1127400" cy="1677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US" sz="1000">
                <a:solidFill>
                  <a:schemeClr val="lt2"/>
                </a:solidFill>
                <a:latin typeface="Montserrat SemiBold"/>
                <a:ea typeface="Montserrat SemiBold"/>
                <a:cs typeface="Montserrat SemiBold"/>
                <a:sym typeface="Montserrat SemiBold"/>
              </a:rPr>
              <a:t>Sahej</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Clr>
                <a:schemeClr val="dk1"/>
              </a:buClr>
              <a:buSzPts val="1100"/>
              <a:buFont typeface="Arial"/>
              <a:buNone/>
            </a:pPr>
            <a:r>
              <a:rPr lang="en-US" sz="1000">
                <a:solidFill>
                  <a:schemeClr val="lt2"/>
                </a:solidFill>
                <a:latin typeface="Montserrat SemiBold"/>
                <a:ea typeface="Montserrat SemiBold"/>
                <a:cs typeface="Montserrat SemiBold"/>
                <a:sym typeface="Montserrat SemiBold"/>
              </a:rPr>
              <a:t>Shivani</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Clr>
                <a:schemeClr val="dk1"/>
              </a:buClr>
              <a:buSzPts val="1100"/>
              <a:buFont typeface="Arial"/>
              <a:buNone/>
            </a:pPr>
            <a:r>
              <a:rPr lang="en-US" sz="1000">
                <a:solidFill>
                  <a:schemeClr val="lt2"/>
                </a:solidFill>
                <a:latin typeface="Montserrat SemiBold"/>
                <a:ea typeface="Montserrat SemiBold"/>
                <a:cs typeface="Montserrat SemiBold"/>
                <a:sym typeface="Montserrat SemiBold"/>
              </a:rPr>
              <a:t>Smriti</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rPr lang="en-US" sz="1000">
                <a:solidFill>
                  <a:schemeClr val="lt2"/>
                </a:solidFill>
                <a:latin typeface="Montserrat SemiBold"/>
                <a:ea typeface="Montserrat SemiBold"/>
                <a:cs typeface="Montserrat SemiBold"/>
                <a:sym typeface="Montserrat SemiBold"/>
              </a:rPr>
              <a:t>Steven</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rPr lang="en-US" sz="1000">
                <a:solidFill>
                  <a:schemeClr val="lt2"/>
                </a:solidFill>
                <a:latin typeface="Montserrat SemiBold"/>
                <a:ea typeface="Montserrat SemiBold"/>
                <a:cs typeface="Montserrat SemiBold"/>
                <a:sym typeface="Montserrat SemiBold"/>
              </a:rPr>
              <a:t>Vinay</a:t>
            </a:r>
            <a:endParaRPr sz="1000">
              <a:solidFill>
                <a:schemeClr val="lt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rPr lang="en-US" sz="1000">
                <a:solidFill>
                  <a:schemeClr val="lt2"/>
                </a:solidFill>
                <a:latin typeface="Montserrat SemiBold"/>
                <a:ea typeface="Montserrat SemiBold"/>
                <a:cs typeface="Montserrat SemiBold"/>
                <a:sym typeface="Montserrat SemiBold"/>
              </a:rPr>
              <a:t>Zane</a:t>
            </a:r>
            <a:endParaRPr sz="1000">
              <a:solidFill>
                <a:schemeClr val="lt2"/>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2800">
              <a:solidFill>
                <a:schemeClr val="lt2"/>
              </a:solidFill>
              <a:latin typeface="Calibri"/>
              <a:ea typeface="Calibri"/>
              <a:cs typeface="Calibri"/>
              <a:sym typeface="Calibri"/>
            </a:endParaRPr>
          </a:p>
        </p:txBody>
      </p:sp>
      <p:pic>
        <p:nvPicPr>
          <p:cNvPr id="104" name="Google Shape;104;p1"/>
          <p:cNvPicPr preferRelativeResize="0"/>
          <p:nvPr/>
        </p:nvPicPr>
        <p:blipFill>
          <a:blip r:embed="rId5">
            <a:alphaModFix/>
          </a:blip>
          <a:stretch>
            <a:fillRect/>
          </a:stretch>
        </p:blipFill>
        <p:spPr>
          <a:xfrm>
            <a:off x="3311387" y="5658933"/>
            <a:ext cx="1078201" cy="10584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0"/>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Course Components</a:t>
            </a:r>
            <a:endParaRPr/>
          </a:p>
        </p:txBody>
      </p:sp>
      <p:grpSp>
        <p:nvGrpSpPr>
          <p:cNvPr id="177" name="Google Shape;177;p10"/>
          <p:cNvGrpSpPr/>
          <p:nvPr/>
        </p:nvGrpSpPr>
        <p:grpSpPr>
          <a:xfrm>
            <a:off x="1681440" y="1941148"/>
            <a:ext cx="1745674" cy="427513"/>
            <a:chOff x="0" y="0"/>
            <a:chExt cx="1745673" cy="427512"/>
          </a:xfrm>
        </p:grpSpPr>
        <p:sp>
          <p:nvSpPr>
            <p:cNvPr id="178" name="Google Shape;178;p10"/>
            <p:cNvSpPr/>
            <p:nvPr/>
          </p:nvSpPr>
          <p:spPr>
            <a:xfrm>
              <a:off x="0" y="0"/>
              <a:ext cx="1745673" cy="427512"/>
            </a:xfrm>
            <a:prstGeom prst="roundRect">
              <a:avLst>
                <a:gd fmla="val 16667" name="adj"/>
              </a:avLst>
            </a:prstGeom>
            <a:solidFill>
              <a:srgbClr val="FA8231"/>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9" name="Google Shape;179;p10"/>
            <p:cNvSpPr txBox="1"/>
            <p:nvPr/>
          </p:nvSpPr>
          <p:spPr>
            <a:xfrm>
              <a:off x="66589" y="28335"/>
              <a:ext cx="1612494" cy="370841"/>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LECTURES</a:t>
              </a:r>
              <a:endParaRPr/>
            </a:p>
          </p:txBody>
        </p:sp>
      </p:grpSp>
      <p:sp>
        <p:nvSpPr>
          <p:cNvPr id="180" name="Google Shape;180;p10"/>
          <p:cNvSpPr txBox="1"/>
          <p:nvPr/>
        </p:nvSpPr>
        <p:spPr>
          <a:xfrm>
            <a:off x="3634428" y="1970236"/>
            <a:ext cx="573600" cy="3693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(x</a:t>
            </a:r>
            <a:r>
              <a:rPr lang="en-US" sz="1800">
                <a:latin typeface="Calibri"/>
                <a:ea typeface="Calibri"/>
                <a:cs typeface="Calibri"/>
                <a:sym typeface="Calibri"/>
              </a:rPr>
              <a:t>20</a:t>
            </a:r>
            <a:r>
              <a:rPr b="0" i="0" lang="en-US" sz="1800" u="none" cap="none" strike="noStrike">
                <a:solidFill>
                  <a:srgbClr val="000000"/>
                </a:solidFill>
                <a:latin typeface="Calibri"/>
                <a:ea typeface="Calibri"/>
                <a:cs typeface="Calibri"/>
                <a:sym typeface="Calibri"/>
              </a:rPr>
              <a:t>)</a:t>
            </a:r>
            <a:endParaRPr/>
          </a:p>
        </p:txBody>
      </p:sp>
      <p:grpSp>
        <p:nvGrpSpPr>
          <p:cNvPr id="181" name="Google Shape;181;p10"/>
          <p:cNvGrpSpPr/>
          <p:nvPr/>
        </p:nvGrpSpPr>
        <p:grpSpPr>
          <a:xfrm>
            <a:off x="6551462" y="1941147"/>
            <a:ext cx="1745675" cy="427514"/>
            <a:chOff x="0" y="0"/>
            <a:chExt cx="1745673" cy="427512"/>
          </a:xfrm>
        </p:grpSpPr>
        <p:sp>
          <p:nvSpPr>
            <p:cNvPr id="182" name="Google Shape;182;p10"/>
            <p:cNvSpPr/>
            <p:nvPr/>
          </p:nvSpPr>
          <p:spPr>
            <a:xfrm>
              <a:off x="0" y="0"/>
              <a:ext cx="1745673" cy="427512"/>
            </a:xfrm>
            <a:prstGeom prst="roundRect">
              <a:avLst>
                <a:gd fmla="val 16667" name="adj"/>
              </a:avLst>
            </a:prstGeom>
            <a:solidFill>
              <a:srgbClr val="F7B731"/>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83" name="Google Shape;183;p10"/>
            <p:cNvSpPr txBox="1"/>
            <p:nvPr/>
          </p:nvSpPr>
          <p:spPr>
            <a:xfrm>
              <a:off x="66589" y="28335"/>
              <a:ext cx="1612494" cy="370841"/>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SECTIONS</a:t>
              </a:r>
              <a:endParaRPr/>
            </a:p>
          </p:txBody>
        </p:sp>
      </p:grpSp>
      <p:sp>
        <p:nvSpPr>
          <p:cNvPr id="184" name="Google Shape;184;p10"/>
          <p:cNvSpPr txBox="1"/>
          <p:nvPr/>
        </p:nvSpPr>
        <p:spPr>
          <a:xfrm>
            <a:off x="8484332" y="1998765"/>
            <a:ext cx="573600" cy="3693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(x1</a:t>
            </a:r>
            <a:r>
              <a:rPr lang="en-US" sz="1800">
                <a:latin typeface="Calibri"/>
                <a:ea typeface="Calibri"/>
                <a:cs typeface="Calibri"/>
                <a:sym typeface="Calibri"/>
              </a:rPr>
              <a:t>9</a:t>
            </a:r>
            <a:r>
              <a:rPr b="0" i="0" lang="en-US" sz="1800" u="none" cap="none" strike="noStrike">
                <a:solidFill>
                  <a:srgbClr val="000000"/>
                </a:solidFill>
                <a:latin typeface="Calibri"/>
                <a:ea typeface="Calibri"/>
                <a:cs typeface="Calibri"/>
                <a:sym typeface="Calibri"/>
              </a:rPr>
              <a:t>)</a:t>
            </a:r>
            <a:endParaRPr/>
          </a:p>
        </p:txBody>
      </p:sp>
      <p:grpSp>
        <p:nvGrpSpPr>
          <p:cNvPr id="185" name="Google Shape;185;p10"/>
          <p:cNvGrpSpPr/>
          <p:nvPr/>
        </p:nvGrpSpPr>
        <p:grpSpPr>
          <a:xfrm>
            <a:off x="339275" y="4753981"/>
            <a:ext cx="1745674" cy="523241"/>
            <a:chOff x="0" y="0"/>
            <a:chExt cx="1745673" cy="523240"/>
          </a:xfrm>
        </p:grpSpPr>
        <p:sp>
          <p:nvSpPr>
            <p:cNvPr id="186" name="Google Shape;186;p10"/>
            <p:cNvSpPr/>
            <p:nvPr/>
          </p:nvSpPr>
          <p:spPr>
            <a:xfrm>
              <a:off x="0" y="47864"/>
              <a:ext cx="1745673" cy="427512"/>
            </a:xfrm>
            <a:prstGeom prst="roundRect">
              <a:avLst>
                <a:gd fmla="val 16667" name="adj"/>
              </a:avLst>
            </a:prstGeom>
            <a:solidFill>
              <a:srgbClr val="54A0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87" name="Google Shape;187;p10"/>
            <p:cNvSpPr txBox="1"/>
            <p:nvPr/>
          </p:nvSpPr>
          <p:spPr>
            <a:xfrm>
              <a:off x="66589" y="0"/>
              <a:ext cx="1612494" cy="523240"/>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1400"/>
                <a:buFont typeface="Montserrat"/>
                <a:buNone/>
              </a:pPr>
              <a:r>
                <a:rPr b="0" i="0" lang="en-US" sz="1400" u="none" cap="none" strike="noStrike">
                  <a:solidFill>
                    <a:srgbClr val="FFFFFF"/>
                  </a:solidFill>
                  <a:latin typeface="Montserrat"/>
                  <a:ea typeface="Montserrat"/>
                  <a:cs typeface="Montserrat"/>
                  <a:sym typeface="Montserrat"/>
                </a:rPr>
                <a:t>PROGRAMMING ASSIGNMENTS</a:t>
              </a:r>
              <a:endParaRPr/>
            </a:p>
          </p:txBody>
        </p:sp>
      </p:grpSp>
      <p:grpSp>
        <p:nvGrpSpPr>
          <p:cNvPr id="188" name="Google Shape;188;p10"/>
          <p:cNvGrpSpPr/>
          <p:nvPr/>
        </p:nvGrpSpPr>
        <p:grpSpPr>
          <a:xfrm>
            <a:off x="3672468" y="4742782"/>
            <a:ext cx="1745675" cy="523241"/>
            <a:chOff x="0" y="0"/>
            <a:chExt cx="1745673" cy="523240"/>
          </a:xfrm>
        </p:grpSpPr>
        <p:sp>
          <p:nvSpPr>
            <p:cNvPr id="189" name="Google Shape;189;p10"/>
            <p:cNvSpPr/>
            <p:nvPr/>
          </p:nvSpPr>
          <p:spPr>
            <a:xfrm>
              <a:off x="0" y="47864"/>
              <a:ext cx="1745673" cy="427512"/>
            </a:xfrm>
            <a:prstGeom prst="roundRect">
              <a:avLst>
                <a:gd fmla="val 16667" name="adj"/>
              </a:avLst>
            </a:prstGeom>
            <a:solidFill>
              <a:srgbClr val="0FB9B1"/>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0" name="Google Shape;190;p10"/>
            <p:cNvSpPr txBox="1"/>
            <p:nvPr/>
          </p:nvSpPr>
          <p:spPr>
            <a:xfrm>
              <a:off x="66589" y="0"/>
              <a:ext cx="1612494" cy="523240"/>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1400"/>
                <a:buFont typeface="Montserrat"/>
                <a:buNone/>
              </a:pPr>
              <a:r>
                <a:rPr b="0" i="0" lang="en-US" sz="1400" u="none" cap="none" strike="noStrike">
                  <a:solidFill>
                    <a:srgbClr val="FFFFFF"/>
                  </a:solidFill>
                  <a:latin typeface="Montserrat"/>
                  <a:ea typeface="Montserrat"/>
                  <a:cs typeface="Montserrat"/>
                  <a:sym typeface="Montserrat"/>
                </a:rPr>
                <a:t>CREATIVE PROJECTS</a:t>
              </a:r>
              <a:endParaRPr/>
            </a:p>
          </p:txBody>
        </p:sp>
      </p:grpSp>
      <p:sp>
        <p:nvSpPr>
          <p:cNvPr id="191" name="Google Shape;191;p10"/>
          <p:cNvSpPr txBox="1"/>
          <p:nvPr/>
        </p:nvSpPr>
        <p:spPr>
          <a:xfrm>
            <a:off x="2251889" y="4817648"/>
            <a:ext cx="457500" cy="3693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(x4)</a:t>
            </a:r>
            <a:endParaRPr/>
          </a:p>
        </p:txBody>
      </p:sp>
      <p:sp>
        <p:nvSpPr>
          <p:cNvPr id="192" name="Google Shape;192;p10"/>
          <p:cNvSpPr txBox="1"/>
          <p:nvPr/>
        </p:nvSpPr>
        <p:spPr>
          <a:xfrm>
            <a:off x="5585717" y="4819736"/>
            <a:ext cx="457500" cy="3693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(x4)</a:t>
            </a:r>
            <a:endParaRPr/>
          </a:p>
        </p:txBody>
      </p:sp>
      <p:grpSp>
        <p:nvGrpSpPr>
          <p:cNvPr id="193" name="Google Shape;193;p10"/>
          <p:cNvGrpSpPr/>
          <p:nvPr/>
        </p:nvGrpSpPr>
        <p:grpSpPr>
          <a:xfrm>
            <a:off x="6581057" y="4788558"/>
            <a:ext cx="1745675" cy="427513"/>
            <a:chOff x="0" y="0"/>
            <a:chExt cx="1745673" cy="427512"/>
          </a:xfrm>
        </p:grpSpPr>
        <p:sp>
          <p:nvSpPr>
            <p:cNvPr id="194" name="Google Shape;194;p10"/>
            <p:cNvSpPr/>
            <p:nvPr/>
          </p:nvSpPr>
          <p:spPr>
            <a:xfrm>
              <a:off x="0" y="0"/>
              <a:ext cx="1745673" cy="427512"/>
            </a:xfrm>
            <a:prstGeom prst="roundRect">
              <a:avLst>
                <a:gd fmla="val 16667" name="adj"/>
              </a:avLst>
            </a:prstGeom>
            <a:solidFill>
              <a:srgbClr val="EF5777"/>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5" name="Google Shape;195;p10"/>
            <p:cNvSpPr txBox="1"/>
            <p:nvPr/>
          </p:nvSpPr>
          <p:spPr>
            <a:xfrm>
              <a:off x="66589" y="28335"/>
              <a:ext cx="1612494" cy="370841"/>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QUIZZES</a:t>
              </a:r>
              <a:endParaRPr/>
            </a:p>
          </p:txBody>
        </p:sp>
      </p:grpSp>
      <p:sp>
        <p:nvSpPr>
          <p:cNvPr id="196" name="Google Shape;196;p10"/>
          <p:cNvSpPr txBox="1"/>
          <p:nvPr/>
        </p:nvSpPr>
        <p:spPr>
          <a:xfrm>
            <a:off x="8494305" y="4817648"/>
            <a:ext cx="457500" cy="3693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(x3)</a:t>
            </a:r>
            <a:endParaRPr/>
          </a:p>
        </p:txBody>
      </p:sp>
      <p:sp>
        <p:nvSpPr>
          <p:cNvPr id="197" name="Google Shape;197;p10"/>
          <p:cNvSpPr txBox="1"/>
          <p:nvPr/>
        </p:nvSpPr>
        <p:spPr>
          <a:xfrm>
            <a:off x="1727159" y="2448360"/>
            <a:ext cx="3863700" cy="1939500"/>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We’re here! </a:t>
            </a:r>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Introduce concepts, practice </a:t>
            </a:r>
            <a:br>
              <a:rPr b="0" i="0" lang="en-US" sz="2000" u="none" cap="none" strike="noStrike">
                <a:solidFill>
                  <a:srgbClr val="000000"/>
                </a:solidFill>
                <a:latin typeface="Calibri"/>
                <a:ea typeface="Calibri"/>
                <a:cs typeface="Calibri"/>
                <a:sym typeface="Calibri"/>
              </a:rPr>
            </a:br>
            <a:r>
              <a:rPr b="0" i="0" lang="en-US" sz="2000" u="none" cap="none" strike="noStrike">
                <a:solidFill>
                  <a:srgbClr val="000000"/>
                </a:solidFill>
                <a:latin typeface="Calibri"/>
                <a:ea typeface="Calibri"/>
                <a:cs typeface="Calibri"/>
                <a:sym typeface="Calibri"/>
              </a:rPr>
              <a:t>ideas, discuss applications.</a:t>
            </a:r>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Pre-class materials to prepare for </a:t>
            </a:r>
            <a:br>
              <a:rPr b="0" i="0" lang="en-US" sz="2000" u="none" cap="none" strike="noStrike">
                <a:solidFill>
                  <a:srgbClr val="000000"/>
                </a:solidFill>
                <a:latin typeface="Calibri"/>
                <a:ea typeface="Calibri"/>
                <a:cs typeface="Calibri"/>
                <a:sym typeface="Calibri"/>
              </a:rPr>
            </a:br>
            <a:r>
              <a:rPr b="0" i="0" lang="en-US" sz="2000" u="none" cap="none" strike="noStrike">
                <a:solidFill>
                  <a:srgbClr val="000000"/>
                </a:solidFill>
                <a:latin typeface="Calibri"/>
                <a:ea typeface="Calibri"/>
                <a:cs typeface="Calibri"/>
                <a:sym typeface="Calibri"/>
              </a:rPr>
              <a:t>class each day. Due </a:t>
            </a:r>
            <a:r>
              <a:rPr b="1" i="0" lang="en-US" sz="2000" u="none" cap="none" strike="noStrike">
                <a:solidFill>
                  <a:srgbClr val="000000"/>
                </a:solidFill>
                <a:latin typeface="Calibri"/>
                <a:ea typeface="Calibri"/>
                <a:cs typeface="Calibri"/>
                <a:sym typeface="Calibri"/>
              </a:rPr>
              <a:t>before </a:t>
            </a:r>
            <a:r>
              <a:rPr b="0" i="0" lang="en-US" sz="2000" u="none" cap="none" strike="noStrike">
                <a:solidFill>
                  <a:srgbClr val="000000"/>
                </a:solidFill>
                <a:latin typeface="Calibri"/>
                <a:ea typeface="Calibri"/>
                <a:cs typeface="Calibri"/>
                <a:sym typeface="Calibri"/>
              </a:rPr>
              <a:t>class.</a:t>
            </a:r>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Recorded </a:t>
            </a:r>
            <a:r>
              <a:rPr b="0" i="0" lang="en-US" sz="2000" u="none" cap="none" strike="noStrike">
                <a:solidFill>
                  <a:srgbClr val="000000"/>
                </a:solidFill>
                <a:latin typeface="Helvetica Neue"/>
                <a:ea typeface="Helvetica Neue"/>
                <a:cs typeface="Helvetica Neue"/>
                <a:sym typeface="Helvetica Neue"/>
              </a:rPr>
              <a:t>😎</a:t>
            </a:r>
            <a:endParaRPr/>
          </a:p>
        </p:txBody>
      </p:sp>
      <p:sp>
        <p:nvSpPr>
          <p:cNvPr id="198" name="Google Shape;198;p10"/>
          <p:cNvSpPr txBox="1"/>
          <p:nvPr/>
        </p:nvSpPr>
        <p:spPr>
          <a:xfrm>
            <a:off x="6597182" y="2449036"/>
            <a:ext cx="4624800" cy="1631700"/>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Held in person</a:t>
            </a:r>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More practice, reviews, applications</a:t>
            </a:r>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TA advice, how to be an effective student</a:t>
            </a:r>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Preparation for quizzes / exams</a:t>
            </a:r>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Not Recorded!</a:t>
            </a:r>
            <a:endParaRPr/>
          </a:p>
        </p:txBody>
      </p:sp>
      <p:sp>
        <p:nvSpPr>
          <p:cNvPr id="199" name="Google Shape;199;p10"/>
          <p:cNvSpPr txBox="1"/>
          <p:nvPr/>
        </p:nvSpPr>
        <p:spPr>
          <a:xfrm>
            <a:off x="6626777" y="5308841"/>
            <a:ext cx="2671500" cy="1015800"/>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Taken in quiz section</a:t>
            </a:r>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45 minutes on computer</a:t>
            </a:r>
            <a:endParaRPr/>
          </a:p>
        </p:txBody>
      </p:sp>
      <p:sp>
        <p:nvSpPr>
          <p:cNvPr id="200" name="Google Shape;200;p10"/>
          <p:cNvSpPr txBox="1"/>
          <p:nvPr/>
        </p:nvSpPr>
        <p:spPr>
          <a:xfrm>
            <a:off x="3718189" y="5298268"/>
            <a:ext cx="2671500" cy="1323600"/>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More open-ended assignments</a:t>
            </a:r>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Explore new ideas and applications</a:t>
            </a:r>
            <a:endParaRPr/>
          </a:p>
        </p:txBody>
      </p:sp>
      <p:sp>
        <p:nvSpPr>
          <p:cNvPr id="201" name="Google Shape;201;p10"/>
          <p:cNvSpPr txBox="1"/>
          <p:nvPr/>
        </p:nvSpPr>
        <p:spPr>
          <a:xfrm>
            <a:off x="384994" y="5305504"/>
            <a:ext cx="3096000" cy="1323600"/>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Structured assignments</a:t>
            </a:r>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Programming in Java</a:t>
            </a:r>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Applying &amp; implementing course concepts</a:t>
            </a:r>
            <a:endParaRPr/>
          </a:p>
        </p:txBody>
      </p:sp>
      <p:grpSp>
        <p:nvGrpSpPr>
          <p:cNvPr id="202" name="Google Shape;202;p10"/>
          <p:cNvGrpSpPr/>
          <p:nvPr/>
        </p:nvGrpSpPr>
        <p:grpSpPr>
          <a:xfrm>
            <a:off x="9343986" y="4785221"/>
            <a:ext cx="1745675" cy="427513"/>
            <a:chOff x="0" y="0"/>
            <a:chExt cx="1745673" cy="427512"/>
          </a:xfrm>
        </p:grpSpPr>
        <p:sp>
          <p:nvSpPr>
            <p:cNvPr id="203" name="Google Shape;203;p10"/>
            <p:cNvSpPr/>
            <p:nvPr/>
          </p:nvSpPr>
          <p:spPr>
            <a:xfrm>
              <a:off x="0" y="0"/>
              <a:ext cx="1745673" cy="427512"/>
            </a:xfrm>
            <a:prstGeom prst="roundRect">
              <a:avLst>
                <a:gd fmla="val 16667" name="adj"/>
              </a:avLst>
            </a:prstGeom>
            <a:solidFill>
              <a:srgbClr val="9D90D5"/>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04" name="Google Shape;204;p10"/>
            <p:cNvSpPr txBox="1"/>
            <p:nvPr/>
          </p:nvSpPr>
          <p:spPr>
            <a:xfrm>
              <a:off x="66589" y="28335"/>
              <a:ext cx="1612494" cy="370841"/>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EXAM</a:t>
              </a:r>
              <a:endParaRPr/>
            </a:p>
          </p:txBody>
        </p:sp>
      </p:grpSp>
      <p:sp>
        <p:nvSpPr>
          <p:cNvPr id="205" name="Google Shape;205;p10"/>
          <p:cNvSpPr txBox="1"/>
          <p:nvPr/>
        </p:nvSpPr>
        <p:spPr>
          <a:xfrm>
            <a:off x="11257234" y="4814310"/>
            <a:ext cx="457645" cy="3708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(x1)</a:t>
            </a:r>
            <a:endParaRPr/>
          </a:p>
        </p:txBody>
      </p:sp>
      <p:sp>
        <p:nvSpPr>
          <p:cNvPr id="206" name="Google Shape;206;p10"/>
          <p:cNvSpPr txBox="1"/>
          <p:nvPr/>
        </p:nvSpPr>
        <p:spPr>
          <a:xfrm>
            <a:off x="9389706" y="5305504"/>
            <a:ext cx="2671500" cy="1015800"/>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Culminating exam</a:t>
            </a:r>
            <a:endParaRPr/>
          </a:p>
          <a:p>
            <a:pPr indent="-285750" lvl="0" marL="285750" marR="0" rtl="0" algn="l">
              <a:lnSpc>
                <a:spcPct val="100000"/>
              </a:lnSpc>
              <a:spcBef>
                <a:spcPts val="0"/>
              </a:spcBef>
              <a:spcAft>
                <a:spcPts val="0"/>
              </a:spcAft>
              <a:buClr>
                <a:srgbClr val="000000"/>
              </a:buClr>
              <a:buSzPts val="2000"/>
              <a:buFont typeface="Arial"/>
              <a:buChar char="•"/>
            </a:pPr>
            <a:r>
              <a:rPr b="1" lang="en-US" sz="2000">
                <a:latin typeface="Calibri"/>
                <a:ea typeface="Calibri"/>
                <a:cs typeface="Calibri"/>
                <a:sym typeface="Calibri"/>
              </a:rPr>
              <a:t>Wednesday, Mar 13 12:30pm-2:20pm</a:t>
            </a:r>
            <a:endParaRPr/>
          </a:p>
        </p:txBody>
      </p:sp>
      <p:sp>
        <p:nvSpPr>
          <p:cNvPr id="207" name="Google Shape;207;p10"/>
          <p:cNvSpPr txBox="1"/>
          <p:nvPr/>
        </p:nvSpPr>
        <p:spPr>
          <a:xfrm>
            <a:off x="384995" y="4296431"/>
            <a:ext cx="1314560" cy="3708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Assessments</a:t>
            </a:r>
            <a:endParaRPr/>
          </a:p>
        </p:txBody>
      </p:sp>
      <p:sp>
        <p:nvSpPr>
          <p:cNvPr id="208" name="Google Shape;208;p10"/>
          <p:cNvSpPr txBox="1"/>
          <p:nvPr/>
        </p:nvSpPr>
        <p:spPr>
          <a:xfrm>
            <a:off x="384994" y="1264235"/>
            <a:ext cx="990189" cy="3708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Meetings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11"/>
          <p:cNvPicPr preferRelativeResize="0"/>
          <p:nvPr/>
        </p:nvPicPr>
        <p:blipFill>
          <a:blip r:embed="rId3">
            <a:alphaModFix/>
          </a:blip>
          <a:stretch>
            <a:fillRect/>
          </a:stretch>
        </p:blipFill>
        <p:spPr>
          <a:xfrm>
            <a:off x="574375" y="2414875"/>
            <a:ext cx="5210225" cy="3327624"/>
          </a:xfrm>
          <a:prstGeom prst="rect">
            <a:avLst/>
          </a:prstGeom>
          <a:noFill/>
          <a:ln>
            <a:noFill/>
          </a:ln>
        </p:spPr>
      </p:pic>
      <p:sp>
        <p:nvSpPr>
          <p:cNvPr id="214" name="Google Shape;214;p11"/>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Course Website</a:t>
            </a:r>
            <a:endParaRPr/>
          </a:p>
        </p:txBody>
      </p:sp>
      <p:grpSp>
        <p:nvGrpSpPr>
          <p:cNvPr id="215" name="Google Shape;215;p11"/>
          <p:cNvGrpSpPr/>
          <p:nvPr/>
        </p:nvGrpSpPr>
        <p:grpSpPr>
          <a:xfrm>
            <a:off x="3107375" y="1247578"/>
            <a:ext cx="5977249" cy="885659"/>
            <a:chOff x="-1" y="0"/>
            <a:chExt cx="5977248" cy="885657"/>
          </a:xfrm>
        </p:grpSpPr>
        <p:sp>
          <p:nvSpPr>
            <p:cNvPr id="216" name="Google Shape;216;p11"/>
            <p:cNvSpPr/>
            <p:nvPr/>
          </p:nvSpPr>
          <p:spPr>
            <a:xfrm>
              <a:off x="-1" y="0"/>
              <a:ext cx="5977248" cy="885657"/>
            </a:xfrm>
            <a:prstGeom prst="rect">
              <a:avLst/>
            </a:prstGeom>
            <a:solidFill>
              <a:srgbClr val="BACCF6"/>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3600"/>
                <a:buFont typeface="Calibri"/>
                <a:buNone/>
              </a:pPr>
              <a:r>
                <a:t/>
              </a:r>
              <a:endParaRPr b="1" i="0" sz="3600" u="none" cap="none" strike="noStrike">
                <a:solidFill>
                  <a:srgbClr val="FFFFFF"/>
                </a:solidFill>
                <a:latin typeface="Calibri"/>
                <a:ea typeface="Calibri"/>
                <a:cs typeface="Calibri"/>
                <a:sym typeface="Calibri"/>
              </a:endParaRPr>
            </a:p>
          </p:txBody>
        </p:sp>
        <p:sp>
          <p:nvSpPr>
            <p:cNvPr id="217" name="Google Shape;217;p11"/>
            <p:cNvSpPr txBox="1"/>
            <p:nvPr/>
          </p:nvSpPr>
          <p:spPr>
            <a:xfrm>
              <a:off x="45719" y="117708"/>
              <a:ext cx="5885700" cy="646500"/>
            </a:xfrm>
            <a:prstGeom prst="rect">
              <a:avLst/>
            </a:prstGeom>
            <a:solidFill>
              <a:srgbClr val="BACCF6"/>
            </a:solid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0563C1"/>
                </a:buClr>
                <a:buSzPts val="3600"/>
                <a:buFont typeface="Calibri"/>
                <a:buNone/>
              </a:pPr>
              <a:r>
                <a:rPr b="1" i="0" lang="en-US" sz="3600" u="sng" cap="none" strike="noStrike">
                  <a:solidFill>
                    <a:srgbClr val="0563C1"/>
                  </a:solidFill>
                  <a:latin typeface="Calibri"/>
                  <a:ea typeface="Calibri"/>
                  <a:cs typeface="Calibri"/>
                  <a:sym typeface="Calibri"/>
                  <a:hlinkClick r:id="rId4">
                    <a:extLst>
                      <a:ext uri="{A12FA001-AC4F-418D-AE19-62706E023703}">
                        <ahyp:hlinkClr val="tx"/>
                      </a:ext>
                    </a:extLst>
                  </a:hlinkClick>
                </a:rPr>
                <a:t>cs.uw.edu/122</a:t>
              </a:r>
              <a:endParaRPr>
                <a:solidFill>
                  <a:srgbClr val="0563C1"/>
                </a:solidFill>
              </a:endParaRPr>
            </a:p>
          </p:txBody>
        </p:sp>
      </p:grpSp>
      <p:sp>
        <p:nvSpPr>
          <p:cNvPr id="218" name="Google Shape;218;p11"/>
          <p:cNvSpPr/>
          <p:nvPr/>
        </p:nvSpPr>
        <p:spPr>
          <a:xfrm>
            <a:off x="6120615" y="2343493"/>
            <a:ext cx="4909356" cy="2683800"/>
          </a:xfrm>
          <a:custGeom>
            <a:rect b="b" l="l" r="r" t="t"/>
            <a:pathLst>
              <a:path extrusionOk="0" h="21600" w="21600">
                <a:moveTo>
                  <a:pt x="3540" y="0"/>
                </a:moveTo>
                <a:lnTo>
                  <a:pt x="21600" y="0"/>
                </a:lnTo>
                <a:lnTo>
                  <a:pt x="21600" y="21600"/>
                </a:lnTo>
                <a:lnTo>
                  <a:pt x="3540" y="21600"/>
                </a:lnTo>
                <a:lnTo>
                  <a:pt x="3540" y="18000"/>
                </a:lnTo>
                <a:lnTo>
                  <a:pt x="0" y="15220"/>
                </a:lnTo>
                <a:lnTo>
                  <a:pt x="3540" y="12600"/>
                </a:lnTo>
                <a:close/>
              </a:path>
            </a:pathLst>
          </a:custGeom>
          <a:solidFill>
            <a:srgbClr val="D6DCE5"/>
          </a:solidFill>
          <a:ln>
            <a:noFill/>
          </a:ln>
          <a:effectLst>
            <a:outerShdw blurRad="50800" rotWithShape="0" dir="8100000" dist="38100">
              <a:srgbClr val="000000">
                <a:alpha val="40000"/>
              </a:srgbClr>
            </a:outerShdw>
          </a:effectLst>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19" name="Google Shape;219;p11"/>
          <p:cNvSpPr txBox="1"/>
          <p:nvPr/>
        </p:nvSpPr>
        <p:spPr>
          <a:xfrm>
            <a:off x="7974008" y="5052907"/>
            <a:ext cx="2221231" cy="3708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Get to know the staff</a:t>
            </a:r>
            <a:endParaRPr/>
          </a:p>
        </p:txBody>
      </p:sp>
      <p:pic>
        <p:nvPicPr>
          <p:cNvPr descr="Picture 9" id="220" name="Google Shape;220;p11"/>
          <p:cNvPicPr preferRelativeResize="0"/>
          <p:nvPr/>
        </p:nvPicPr>
        <p:blipFill rotWithShape="1">
          <a:blip r:embed="rId5">
            <a:alphaModFix/>
          </a:blip>
          <a:srcRect b="0" l="0" r="3086" t="0"/>
          <a:stretch/>
        </p:blipFill>
        <p:spPr>
          <a:xfrm>
            <a:off x="7110225" y="2657987"/>
            <a:ext cx="3749144" cy="2054833"/>
          </a:xfrm>
          <a:prstGeom prst="rect">
            <a:avLst/>
          </a:prstGeom>
          <a:noFill/>
          <a:ln>
            <a:noFill/>
          </a:ln>
        </p:spPr>
      </p:pic>
      <p:sp>
        <p:nvSpPr>
          <p:cNvPr id="221" name="Google Shape;221;p11"/>
          <p:cNvSpPr txBox="1"/>
          <p:nvPr/>
        </p:nvSpPr>
        <p:spPr>
          <a:xfrm>
            <a:off x="242667" y="5865345"/>
            <a:ext cx="6636907" cy="9296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Contains most course info – check frequently!</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Announcements, Calendar, Lecture Slides, Office Hours schedule, </a:t>
            </a:r>
            <a:br>
              <a:rPr b="0" i="0" lang="en-US" sz="1800" u="none" cap="none" strike="noStrike">
                <a:solidFill>
                  <a:srgbClr val="000000"/>
                </a:solidFill>
                <a:latin typeface="Calibri"/>
                <a:ea typeface="Calibri"/>
                <a:cs typeface="Calibri"/>
                <a:sym typeface="Calibri"/>
              </a:rPr>
            </a:br>
            <a:r>
              <a:rPr b="0" i="0" lang="en-US" sz="1800" u="none" cap="none" strike="noStrike">
                <a:solidFill>
                  <a:srgbClr val="000000"/>
                </a:solidFill>
                <a:latin typeface="Calibri"/>
                <a:ea typeface="Calibri"/>
                <a:cs typeface="Calibri"/>
                <a:sym typeface="Calibri"/>
              </a:rPr>
              <a:t>Staff Bios, Important Links </a:t>
            </a:r>
            <a:endParaRPr/>
          </a:p>
        </p:txBody>
      </p:sp>
      <p:pic>
        <p:nvPicPr>
          <p:cNvPr id="222" name="Google Shape;222;p11"/>
          <p:cNvPicPr preferRelativeResize="0"/>
          <p:nvPr/>
        </p:nvPicPr>
        <p:blipFill rotWithShape="1">
          <a:blip r:embed="rId6">
            <a:alphaModFix/>
          </a:blip>
          <a:srcRect b="16779" l="0" r="0" t="2313"/>
          <a:stretch/>
        </p:blipFill>
        <p:spPr>
          <a:xfrm>
            <a:off x="7110225" y="2447112"/>
            <a:ext cx="3749149" cy="2476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2"/>
          <p:cNvSpPr/>
          <p:nvPr/>
        </p:nvSpPr>
        <p:spPr>
          <a:xfrm>
            <a:off x="6120615" y="2343493"/>
            <a:ext cx="4909334" cy="2683824"/>
          </a:xfrm>
          <a:custGeom>
            <a:rect b="b" l="l" r="r" t="t"/>
            <a:pathLst>
              <a:path extrusionOk="0" h="21600" w="21600">
                <a:moveTo>
                  <a:pt x="3540" y="0"/>
                </a:moveTo>
                <a:lnTo>
                  <a:pt x="21600" y="0"/>
                </a:lnTo>
                <a:lnTo>
                  <a:pt x="21600" y="21600"/>
                </a:lnTo>
                <a:lnTo>
                  <a:pt x="3540" y="21600"/>
                </a:lnTo>
                <a:lnTo>
                  <a:pt x="3540" y="18000"/>
                </a:lnTo>
                <a:lnTo>
                  <a:pt x="0" y="15220"/>
                </a:lnTo>
                <a:lnTo>
                  <a:pt x="3540" y="12600"/>
                </a:lnTo>
                <a:close/>
              </a:path>
            </a:pathLst>
          </a:custGeom>
          <a:solidFill>
            <a:srgbClr val="D6DCE5"/>
          </a:solidFill>
          <a:ln>
            <a:noFill/>
          </a:ln>
          <a:effectLst>
            <a:outerShdw blurRad="50800" rotWithShape="0" dir="8100000" dist="38100">
              <a:srgbClr val="000000">
                <a:alpha val="40000"/>
              </a:srgbClr>
            </a:outerShdw>
          </a:effectLst>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228" name="Google Shape;228;p12"/>
          <p:cNvPicPr preferRelativeResize="0"/>
          <p:nvPr/>
        </p:nvPicPr>
        <p:blipFill rotWithShape="1">
          <a:blip r:embed="rId3">
            <a:alphaModFix/>
          </a:blip>
          <a:srcRect b="16779" l="0" r="0" t="2313"/>
          <a:stretch/>
        </p:blipFill>
        <p:spPr>
          <a:xfrm>
            <a:off x="7110225" y="2447112"/>
            <a:ext cx="3749149" cy="2476575"/>
          </a:xfrm>
          <a:prstGeom prst="rect">
            <a:avLst/>
          </a:prstGeom>
          <a:noFill/>
          <a:ln>
            <a:noFill/>
          </a:ln>
        </p:spPr>
      </p:pic>
      <p:sp>
        <p:nvSpPr>
          <p:cNvPr id="229" name="Google Shape;229;p12"/>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Course Website</a:t>
            </a:r>
            <a:endParaRPr/>
          </a:p>
        </p:txBody>
      </p:sp>
      <p:sp>
        <p:nvSpPr>
          <p:cNvPr id="230" name="Google Shape;230;p12"/>
          <p:cNvSpPr/>
          <p:nvPr/>
        </p:nvSpPr>
        <p:spPr>
          <a:xfrm>
            <a:off x="6489054" y="3085673"/>
            <a:ext cx="5165290" cy="2683824"/>
          </a:xfrm>
          <a:custGeom>
            <a:rect b="b" l="l" r="r" t="t"/>
            <a:pathLst>
              <a:path extrusionOk="0" h="21600" w="21600">
                <a:moveTo>
                  <a:pt x="3540" y="0"/>
                </a:moveTo>
                <a:lnTo>
                  <a:pt x="21600" y="0"/>
                </a:lnTo>
                <a:lnTo>
                  <a:pt x="21600" y="21600"/>
                </a:lnTo>
                <a:lnTo>
                  <a:pt x="3540" y="21600"/>
                </a:lnTo>
                <a:lnTo>
                  <a:pt x="3540" y="18000"/>
                </a:lnTo>
                <a:lnTo>
                  <a:pt x="0" y="15220"/>
                </a:lnTo>
                <a:lnTo>
                  <a:pt x="3540" y="12600"/>
                </a:lnTo>
                <a:close/>
              </a:path>
            </a:pathLst>
          </a:custGeom>
          <a:solidFill>
            <a:srgbClr val="D6DCE5"/>
          </a:solidFill>
          <a:ln>
            <a:noFill/>
          </a:ln>
          <a:effectLst>
            <a:outerShdw blurRad="50800" rotWithShape="0" dir="8100000" dist="38100">
              <a:srgbClr val="000000">
                <a:alpha val="40000"/>
              </a:srgbClr>
            </a:outerShdw>
          </a:effectLst>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231" name="Google Shape;231;p12"/>
          <p:cNvGrpSpPr/>
          <p:nvPr/>
        </p:nvGrpSpPr>
        <p:grpSpPr>
          <a:xfrm>
            <a:off x="3107375" y="1247578"/>
            <a:ext cx="5977249" cy="885659"/>
            <a:chOff x="-1" y="0"/>
            <a:chExt cx="5977248" cy="885657"/>
          </a:xfrm>
        </p:grpSpPr>
        <p:sp>
          <p:nvSpPr>
            <p:cNvPr id="232" name="Google Shape;232;p12"/>
            <p:cNvSpPr/>
            <p:nvPr/>
          </p:nvSpPr>
          <p:spPr>
            <a:xfrm>
              <a:off x="-1" y="0"/>
              <a:ext cx="5977248" cy="885657"/>
            </a:xfrm>
            <a:prstGeom prst="rect">
              <a:avLst/>
            </a:prstGeom>
            <a:solidFill>
              <a:srgbClr val="BACCF6"/>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3600"/>
                <a:buFont typeface="Calibri"/>
                <a:buNone/>
              </a:pPr>
              <a:r>
                <a:t/>
              </a:r>
              <a:endParaRPr b="1" i="0" sz="3600" u="none" cap="none" strike="noStrike">
                <a:solidFill>
                  <a:srgbClr val="FFFFFF"/>
                </a:solidFill>
                <a:latin typeface="Calibri"/>
                <a:ea typeface="Calibri"/>
                <a:cs typeface="Calibri"/>
                <a:sym typeface="Calibri"/>
              </a:endParaRPr>
            </a:p>
          </p:txBody>
        </p:sp>
        <p:sp>
          <p:nvSpPr>
            <p:cNvPr id="233" name="Google Shape;233;p12"/>
            <p:cNvSpPr txBox="1"/>
            <p:nvPr/>
          </p:nvSpPr>
          <p:spPr>
            <a:xfrm>
              <a:off x="45719" y="117708"/>
              <a:ext cx="5885700" cy="646500"/>
            </a:xfrm>
            <a:prstGeom prst="rect">
              <a:avLst/>
            </a:prstGeom>
            <a:solidFill>
              <a:srgbClr val="BACCF6"/>
            </a:solid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0563C1"/>
                </a:buClr>
                <a:buSzPts val="3600"/>
                <a:buFont typeface="Calibri"/>
                <a:buNone/>
              </a:pPr>
              <a:r>
                <a:rPr b="1" i="0" lang="en-US" sz="3600" u="sng" cap="none" strike="noStrike">
                  <a:solidFill>
                    <a:srgbClr val="0563C1"/>
                  </a:solidFill>
                  <a:latin typeface="Calibri"/>
                  <a:ea typeface="Calibri"/>
                  <a:cs typeface="Calibri"/>
                  <a:sym typeface="Calibri"/>
                  <a:hlinkClick r:id="rId4">
                    <a:extLst>
                      <a:ext uri="{A12FA001-AC4F-418D-AE19-62706E023703}">
                        <ahyp:hlinkClr val="tx"/>
                      </a:ext>
                    </a:extLst>
                  </a:hlinkClick>
                </a:rPr>
                <a:t>cs.uw.edu/122</a:t>
              </a:r>
              <a:endParaRPr>
                <a:solidFill>
                  <a:srgbClr val="0563C1"/>
                </a:solidFill>
              </a:endParaRPr>
            </a:p>
          </p:txBody>
        </p:sp>
      </p:grpSp>
      <p:sp>
        <p:nvSpPr>
          <p:cNvPr id="234" name="Google Shape;234;p12"/>
          <p:cNvSpPr txBox="1"/>
          <p:nvPr/>
        </p:nvSpPr>
        <p:spPr>
          <a:xfrm>
            <a:off x="242667" y="5865345"/>
            <a:ext cx="6636907" cy="9296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Contains most course info – check frequently!</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Announcements, Calendar, Lecture Slides, Office Hours schedule, </a:t>
            </a:r>
            <a:br>
              <a:rPr b="0" i="0" lang="en-US" sz="1800" u="none" cap="none" strike="noStrike">
                <a:solidFill>
                  <a:srgbClr val="000000"/>
                </a:solidFill>
                <a:latin typeface="Calibri"/>
                <a:ea typeface="Calibri"/>
                <a:cs typeface="Calibri"/>
                <a:sym typeface="Calibri"/>
              </a:rPr>
            </a:br>
            <a:r>
              <a:rPr b="0" i="0" lang="en-US" sz="1800" u="none" cap="none" strike="noStrike">
                <a:solidFill>
                  <a:srgbClr val="000000"/>
                </a:solidFill>
                <a:latin typeface="Calibri"/>
                <a:ea typeface="Calibri"/>
                <a:cs typeface="Calibri"/>
                <a:sym typeface="Calibri"/>
              </a:rPr>
              <a:t>Staff Bios, Important Links </a:t>
            </a:r>
            <a:endParaRPr/>
          </a:p>
        </p:txBody>
      </p:sp>
      <p:sp>
        <p:nvSpPr>
          <p:cNvPr id="235" name="Google Shape;235;p12"/>
          <p:cNvSpPr txBox="1"/>
          <p:nvPr/>
        </p:nvSpPr>
        <p:spPr>
          <a:xfrm>
            <a:off x="7803341" y="5865345"/>
            <a:ext cx="3805284" cy="6502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Please familiarize yourself with the course syllabus this week!</a:t>
            </a:r>
            <a:endParaRPr/>
          </a:p>
        </p:txBody>
      </p:sp>
      <p:pic>
        <p:nvPicPr>
          <p:cNvPr id="236" name="Google Shape;236;p12"/>
          <p:cNvPicPr preferRelativeResize="0"/>
          <p:nvPr/>
        </p:nvPicPr>
        <p:blipFill>
          <a:blip r:embed="rId5">
            <a:alphaModFix/>
          </a:blip>
          <a:stretch>
            <a:fillRect/>
          </a:stretch>
        </p:blipFill>
        <p:spPr>
          <a:xfrm>
            <a:off x="574375" y="2414875"/>
            <a:ext cx="5210225" cy="3327624"/>
          </a:xfrm>
          <a:prstGeom prst="rect">
            <a:avLst/>
          </a:prstGeom>
          <a:noFill/>
          <a:ln>
            <a:noFill/>
          </a:ln>
        </p:spPr>
      </p:pic>
      <p:pic>
        <p:nvPicPr>
          <p:cNvPr descr="Picture 11" id="237" name="Google Shape;237;p12"/>
          <p:cNvPicPr preferRelativeResize="0"/>
          <p:nvPr/>
        </p:nvPicPr>
        <p:blipFill rotWithShape="1">
          <a:blip r:embed="rId6">
            <a:alphaModFix/>
          </a:blip>
          <a:srcRect b="0" l="0" r="0" t="0"/>
          <a:stretch/>
        </p:blipFill>
        <p:spPr>
          <a:xfrm>
            <a:off x="7546651" y="3221526"/>
            <a:ext cx="3896724" cy="247902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13"/>
          <p:cNvPicPr preferRelativeResize="0"/>
          <p:nvPr/>
        </p:nvPicPr>
        <p:blipFill>
          <a:blip r:embed="rId3">
            <a:alphaModFix/>
          </a:blip>
          <a:stretch>
            <a:fillRect/>
          </a:stretch>
        </p:blipFill>
        <p:spPr>
          <a:xfrm>
            <a:off x="7346272" y="2243375"/>
            <a:ext cx="1085399" cy="1085399"/>
          </a:xfrm>
          <a:prstGeom prst="rect">
            <a:avLst/>
          </a:prstGeom>
          <a:noFill/>
          <a:ln>
            <a:noFill/>
          </a:ln>
        </p:spPr>
      </p:pic>
      <p:sp>
        <p:nvSpPr>
          <p:cNvPr id="243" name="Google Shape;243;p13"/>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Other Course Tools</a:t>
            </a:r>
            <a:endParaRPr/>
          </a:p>
        </p:txBody>
      </p:sp>
      <p:pic>
        <p:nvPicPr>
          <p:cNvPr descr="Picture 1" id="244" name="Google Shape;244;p13"/>
          <p:cNvPicPr preferRelativeResize="0"/>
          <p:nvPr/>
        </p:nvPicPr>
        <p:blipFill rotWithShape="1">
          <a:blip r:embed="rId4">
            <a:alphaModFix/>
          </a:blip>
          <a:srcRect b="0" l="0" r="0" t="0"/>
          <a:stretch/>
        </p:blipFill>
        <p:spPr>
          <a:xfrm>
            <a:off x="529727" y="1442538"/>
            <a:ext cx="1441002" cy="1441003"/>
          </a:xfrm>
          <a:prstGeom prst="rect">
            <a:avLst/>
          </a:prstGeom>
          <a:noFill/>
          <a:ln>
            <a:noFill/>
          </a:ln>
        </p:spPr>
      </p:pic>
      <p:sp>
        <p:nvSpPr>
          <p:cNvPr id="245" name="Google Shape;245;p13"/>
          <p:cNvSpPr txBox="1"/>
          <p:nvPr/>
        </p:nvSpPr>
        <p:spPr>
          <a:xfrm>
            <a:off x="575447" y="3126887"/>
            <a:ext cx="5553212" cy="34442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Ed</a:t>
            </a:r>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Community &amp; Information</a:t>
            </a:r>
            <a:endParaRPr/>
          </a:p>
          <a:p>
            <a:pPr indent="-342900" lvl="1" marL="8001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Discussion Board </a:t>
            </a:r>
            <a:br>
              <a:rPr b="0" i="0" lang="en-US" sz="2000" u="none" cap="none" strike="noStrike">
                <a:solidFill>
                  <a:srgbClr val="000000"/>
                </a:solidFill>
                <a:latin typeface="Calibri"/>
                <a:ea typeface="Calibri"/>
                <a:cs typeface="Calibri"/>
                <a:sym typeface="Calibri"/>
              </a:rPr>
            </a:br>
            <a:r>
              <a:rPr b="0" i="0" lang="en-US" sz="2000" u="none" cap="none" strike="noStrike">
                <a:solidFill>
                  <a:srgbClr val="000000"/>
                </a:solidFill>
                <a:latin typeface="Calibri"/>
                <a:ea typeface="Calibri"/>
                <a:cs typeface="Calibri"/>
                <a:sym typeface="Calibri"/>
              </a:rPr>
              <a:t>(please ask &amp; answer!; anonymous option)</a:t>
            </a:r>
            <a:endParaRPr/>
          </a:p>
          <a:p>
            <a:pPr indent="-342900" lvl="1" marL="8001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Chat</a:t>
            </a:r>
            <a:endParaRPr/>
          </a:p>
          <a:p>
            <a:pPr indent="-342900" lvl="1" marL="8001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Announcements</a:t>
            </a:r>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Pre-Class Materials / Section Handouts</a:t>
            </a:r>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Assignments</a:t>
            </a:r>
            <a:endParaRPr/>
          </a:p>
          <a:p>
            <a:pPr indent="-342900" lvl="1" marL="8001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Online IDE</a:t>
            </a:r>
            <a:endParaRPr/>
          </a:p>
          <a:p>
            <a:pPr indent="-342900" lvl="1" marL="8001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Submit assignments</a:t>
            </a:r>
            <a:endParaRPr/>
          </a:p>
          <a:p>
            <a:pPr indent="-342900" lvl="1" marL="8001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View Feedback</a:t>
            </a:r>
            <a:endParaRPr/>
          </a:p>
        </p:txBody>
      </p:sp>
      <p:pic>
        <p:nvPicPr>
          <p:cNvPr descr="Picture 5" id="246" name="Google Shape;246;p13"/>
          <p:cNvPicPr preferRelativeResize="0"/>
          <p:nvPr/>
        </p:nvPicPr>
        <p:blipFill rotWithShape="1">
          <a:blip r:embed="rId5">
            <a:alphaModFix/>
          </a:blip>
          <a:srcRect b="0" l="0" r="0" t="0"/>
          <a:stretch/>
        </p:blipFill>
        <p:spPr>
          <a:xfrm>
            <a:off x="7653734" y="3929483"/>
            <a:ext cx="777941" cy="777941"/>
          </a:xfrm>
          <a:prstGeom prst="rect">
            <a:avLst/>
          </a:prstGeom>
          <a:noFill/>
          <a:ln>
            <a:noFill/>
          </a:ln>
        </p:spPr>
      </p:pic>
      <p:pic>
        <p:nvPicPr>
          <p:cNvPr descr="Picture 10" id="247" name="Google Shape;247;p13"/>
          <p:cNvPicPr preferRelativeResize="0"/>
          <p:nvPr/>
        </p:nvPicPr>
        <p:blipFill rotWithShape="1">
          <a:blip r:embed="rId6">
            <a:alphaModFix/>
          </a:blip>
          <a:srcRect b="0" l="0" r="0" t="0"/>
          <a:stretch/>
        </p:blipFill>
        <p:spPr>
          <a:xfrm>
            <a:off x="6487378" y="1247881"/>
            <a:ext cx="1959367" cy="579973"/>
          </a:xfrm>
          <a:prstGeom prst="rect">
            <a:avLst/>
          </a:prstGeom>
          <a:noFill/>
          <a:ln>
            <a:noFill/>
          </a:ln>
        </p:spPr>
      </p:pic>
      <p:sp>
        <p:nvSpPr>
          <p:cNvPr id="248" name="Google Shape;248;p13"/>
          <p:cNvSpPr txBox="1"/>
          <p:nvPr/>
        </p:nvSpPr>
        <p:spPr>
          <a:xfrm>
            <a:off x="8937041" y="1247880"/>
            <a:ext cx="3433385" cy="7010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My Digital Hand</a:t>
            </a:r>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Queueing in office hours</a:t>
            </a:r>
            <a:endParaRPr/>
          </a:p>
        </p:txBody>
      </p:sp>
      <p:sp>
        <p:nvSpPr>
          <p:cNvPr id="249" name="Google Shape;249;p13"/>
          <p:cNvSpPr txBox="1"/>
          <p:nvPr/>
        </p:nvSpPr>
        <p:spPr>
          <a:xfrm>
            <a:off x="8937041" y="2375709"/>
            <a:ext cx="2283300" cy="10158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000"/>
              <a:buFont typeface="Calibri"/>
              <a:buNone/>
            </a:pPr>
            <a:r>
              <a:rPr b="1" lang="en-US" sz="2000">
                <a:latin typeface="Calibri"/>
                <a:ea typeface="Calibri"/>
                <a:cs typeface="Calibri"/>
                <a:sym typeface="Calibri"/>
              </a:rPr>
              <a:t>VSCode</a:t>
            </a:r>
            <a:r>
              <a:rPr b="1" i="0" lang="en-US" sz="2000" u="none" cap="none" strike="noStrike">
                <a:solidFill>
                  <a:srgbClr val="000000"/>
                </a:solidFill>
                <a:latin typeface="Calibri"/>
                <a:ea typeface="Calibri"/>
                <a:cs typeface="Calibri"/>
                <a:sym typeface="Calibri"/>
              </a:rPr>
              <a:t> (Optional)</a:t>
            </a:r>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Develop offline</a:t>
            </a:r>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Visual debugger</a:t>
            </a:r>
            <a:endParaRPr/>
          </a:p>
        </p:txBody>
      </p:sp>
      <p:sp>
        <p:nvSpPr>
          <p:cNvPr id="250" name="Google Shape;250;p13"/>
          <p:cNvSpPr txBox="1"/>
          <p:nvPr/>
        </p:nvSpPr>
        <p:spPr>
          <a:xfrm>
            <a:off x="8937041" y="3810622"/>
            <a:ext cx="2593800" cy="708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Canvas</a:t>
            </a:r>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Lecture recordings</a:t>
            </a:r>
            <a:endParaRPr/>
          </a:p>
        </p:txBody>
      </p:sp>
      <p:sp>
        <p:nvSpPr>
          <p:cNvPr id="251" name="Google Shape;251;p13"/>
          <p:cNvSpPr txBox="1"/>
          <p:nvPr/>
        </p:nvSpPr>
        <p:spPr>
          <a:xfrm>
            <a:off x="8937041" y="5245534"/>
            <a:ext cx="2593651" cy="13106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Sli.do</a:t>
            </a:r>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In-class activities </a:t>
            </a:r>
            <a:br>
              <a:rPr b="0" i="0" lang="en-US" sz="2000" u="none" cap="none" strike="noStrike">
                <a:solidFill>
                  <a:srgbClr val="000000"/>
                </a:solidFill>
                <a:latin typeface="Calibri"/>
                <a:ea typeface="Calibri"/>
                <a:cs typeface="Calibri"/>
                <a:sym typeface="Calibri"/>
              </a:rPr>
            </a:br>
            <a:r>
              <a:rPr b="0" i="0" lang="en-US" sz="2000" u="none" cap="none" strike="noStrike">
                <a:solidFill>
                  <a:srgbClr val="000000"/>
                </a:solidFill>
                <a:latin typeface="Calibri"/>
                <a:ea typeface="Calibri"/>
                <a:cs typeface="Calibri"/>
                <a:sym typeface="Calibri"/>
              </a:rPr>
              <a:t>(ungraded)</a:t>
            </a:r>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No account needed</a:t>
            </a:r>
            <a:endParaRPr/>
          </a:p>
        </p:txBody>
      </p:sp>
      <p:pic>
        <p:nvPicPr>
          <p:cNvPr descr="Picture 2" id="252" name="Google Shape;252;p13"/>
          <p:cNvPicPr preferRelativeResize="0"/>
          <p:nvPr/>
        </p:nvPicPr>
        <p:blipFill rotWithShape="1">
          <a:blip r:embed="rId7">
            <a:alphaModFix/>
          </a:blip>
          <a:srcRect b="0" l="0" r="0" t="0"/>
          <a:stretch/>
        </p:blipFill>
        <p:spPr>
          <a:xfrm>
            <a:off x="7638663" y="5510748"/>
            <a:ext cx="793012" cy="79301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4"/>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Lecture Outline</a:t>
            </a:r>
            <a:endParaRPr/>
          </a:p>
        </p:txBody>
      </p:sp>
      <p:sp>
        <p:nvSpPr>
          <p:cNvPr id="258" name="Google Shape;258;p14"/>
          <p:cNvSpPr txBox="1"/>
          <p:nvPr>
            <p:ph idx="1" type="body"/>
          </p:nvPr>
        </p:nvSpPr>
        <p:spPr>
          <a:xfrm>
            <a:off x="838200" y="1371600"/>
            <a:ext cx="10515600" cy="4805363"/>
          </a:xfrm>
          <a:prstGeom prst="rect">
            <a:avLst/>
          </a:prstGeom>
          <a:noFill/>
          <a:ln>
            <a:noFill/>
          </a:ln>
        </p:spPr>
        <p:txBody>
          <a:bodyPr anchorCtr="0" anchor="t" bIns="45700" lIns="45700" spcFirstLastPara="1" rIns="45700" wrap="square" tIns="45700">
            <a:normAutofit/>
          </a:bodyPr>
          <a:lstStyle/>
          <a:p>
            <a:pPr indent="-228600" lvl="0" marL="228600" rtl="0" algn="l">
              <a:lnSpc>
                <a:spcPct val="90000"/>
              </a:lnSpc>
              <a:spcBef>
                <a:spcPts val="0"/>
              </a:spcBef>
              <a:spcAft>
                <a:spcPts val="0"/>
              </a:spcAft>
              <a:buClr>
                <a:srgbClr val="000000"/>
              </a:buClr>
              <a:buSzPts val="2800"/>
              <a:buChar char="•"/>
            </a:pPr>
            <a:r>
              <a:rPr b="0" i="0" lang="en-US" sz="2800" u="none" cap="none" strike="noStrike">
                <a:solidFill>
                  <a:srgbClr val="000000"/>
                </a:solidFill>
                <a:latin typeface="Calibri"/>
                <a:ea typeface="Calibri"/>
                <a:cs typeface="Calibri"/>
                <a:sym typeface="Calibri"/>
              </a:rPr>
              <a:t>Introductions</a:t>
            </a:r>
            <a:endParaRPr/>
          </a:p>
          <a:p>
            <a:pPr indent="-228600" lvl="0" marL="228600" rtl="0" algn="l">
              <a:lnSpc>
                <a:spcPct val="90000"/>
              </a:lnSpc>
              <a:spcBef>
                <a:spcPts val="1000"/>
              </a:spcBef>
              <a:spcAft>
                <a:spcPts val="0"/>
              </a:spcAft>
              <a:buClr>
                <a:schemeClr val="accent5"/>
              </a:buClr>
              <a:buSzPts val="2800"/>
              <a:buChar char="•"/>
            </a:pPr>
            <a:r>
              <a:rPr b="1" lang="en-US">
                <a:solidFill>
                  <a:schemeClr val="accent5"/>
                </a:solidFill>
              </a:rPr>
              <a:t>About this Course</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Course Components &amp; Tools</a:t>
            </a:r>
            <a:endParaRPr/>
          </a:p>
          <a:p>
            <a:pPr indent="-228600" lvl="1" marL="685800" rtl="0" algn="l">
              <a:lnSpc>
                <a:spcPct val="90000"/>
              </a:lnSpc>
              <a:spcBef>
                <a:spcPts val="500"/>
              </a:spcBef>
              <a:spcAft>
                <a:spcPts val="0"/>
              </a:spcAft>
              <a:buClr>
                <a:schemeClr val="accent5"/>
              </a:buClr>
              <a:buSzPts val="2400"/>
              <a:buFont typeface="Helvetica Neue"/>
              <a:buChar char="-"/>
            </a:pPr>
            <a:r>
              <a:rPr b="1" lang="en-US" sz="2400">
                <a:solidFill>
                  <a:schemeClr val="accent5"/>
                </a:solidFill>
              </a:rPr>
              <a:t>Policies</a:t>
            </a:r>
            <a:endParaRPr/>
          </a:p>
          <a:p>
            <a:pPr indent="-228600" lvl="1" marL="685800" rtl="0" algn="l">
              <a:lnSpc>
                <a:spcPct val="90000"/>
              </a:lnSpc>
              <a:spcBef>
                <a:spcPts val="500"/>
              </a:spcBef>
              <a:spcAft>
                <a:spcPts val="0"/>
              </a:spcAft>
              <a:buClr>
                <a:schemeClr val="dk1"/>
              </a:buClr>
              <a:buSzPts val="2400"/>
              <a:buFont typeface="Helvetica Neue"/>
              <a:buChar char="-"/>
            </a:pPr>
            <a:r>
              <a:rPr lang="en-US" sz="2400"/>
              <a:t>Making the Most of this Class</a:t>
            </a:r>
            <a:endParaRPr/>
          </a:p>
          <a:p>
            <a:pPr indent="-228600" lvl="0" marL="228600" rtl="0" algn="l">
              <a:lnSpc>
                <a:spcPct val="90000"/>
              </a:lnSpc>
              <a:spcBef>
                <a:spcPts val="1000"/>
              </a:spcBef>
              <a:spcAft>
                <a:spcPts val="0"/>
              </a:spcAft>
              <a:buClr>
                <a:srgbClr val="000000"/>
              </a:buClr>
              <a:buSzPts val="2800"/>
              <a:buChar char="•"/>
            </a:pPr>
            <a:r>
              <a:rPr b="0" i="0" lang="en-US" sz="2800" u="none" cap="none" strike="noStrike">
                <a:solidFill>
                  <a:srgbClr val="000000"/>
                </a:solidFill>
                <a:latin typeface="Calibri"/>
                <a:ea typeface="Calibri"/>
                <a:cs typeface="Calibri"/>
                <a:sym typeface="Calibri"/>
              </a:rPr>
              <a:t>Intro/Review Java</a:t>
            </a:r>
            <a:endParaRPr/>
          </a:p>
        </p:txBody>
      </p:sp>
      <p:sp>
        <p:nvSpPr>
          <p:cNvPr id="259" name="Google Shape;259;p14"/>
          <p:cNvSpPr/>
          <p:nvPr/>
        </p:nvSpPr>
        <p:spPr>
          <a:xfrm rot="10800000">
            <a:off x="2673498" y="2780194"/>
            <a:ext cx="444852" cy="308934"/>
          </a:xfrm>
          <a:custGeom>
            <a:rect b="b" l="l" r="r" t="t"/>
            <a:pathLst>
              <a:path extrusionOk="0" h="21600" w="21600">
                <a:moveTo>
                  <a:pt x="0" y="0"/>
                </a:moveTo>
                <a:lnTo>
                  <a:pt x="14100" y="0"/>
                </a:lnTo>
                <a:lnTo>
                  <a:pt x="21600" y="10800"/>
                </a:lnTo>
                <a:lnTo>
                  <a:pt x="14100" y="21600"/>
                </a:lnTo>
                <a:lnTo>
                  <a:pt x="0" y="21600"/>
                </a:lnTo>
                <a:close/>
              </a:path>
            </a:pathLst>
          </a:custGeom>
          <a:solidFill>
            <a:schemeClr val="accent5"/>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5"/>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Resubmissions</a:t>
            </a:r>
            <a:endParaRPr/>
          </a:p>
        </p:txBody>
      </p:sp>
      <p:sp>
        <p:nvSpPr>
          <p:cNvPr id="265" name="Google Shape;265;p15"/>
          <p:cNvSpPr txBox="1"/>
          <p:nvPr>
            <p:ph idx="1" type="body"/>
          </p:nvPr>
        </p:nvSpPr>
        <p:spPr>
          <a:xfrm>
            <a:off x="838200" y="1371600"/>
            <a:ext cx="10515600" cy="4805363"/>
          </a:xfrm>
          <a:prstGeom prst="rect">
            <a:avLst/>
          </a:prstGeom>
          <a:noFill/>
          <a:ln>
            <a:noFill/>
          </a:ln>
        </p:spPr>
        <p:txBody>
          <a:bodyPr anchorCtr="0" anchor="t" bIns="45700" lIns="45700" spcFirstLastPara="1" rIns="45700" wrap="square" tIns="45700">
            <a:normAutofit lnSpcReduction="10000"/>
          </a:bodyPr>
          <a:lstStyle/>
          <a:p>
            <a:pPr indent="0" lvl="0" marL="0" rtl="0" algn="l">
              <a:lnSpc>
                <a:spcPct val="90000"/>
              </a:lnSpc>
              <a:spcBef>
                <a:spcPts val="0"/>
              </a:spcBef>
              <a:spcAft>
                <a:spcPts val="0"/>
              </a:spcAft>
              <a:buClr>
                <a:srgbClr val="000000"/>
              </a:buClr>
              <a:buSzPts val="2800"/>
              <a:buNone/>
            </a:pPr>
            <a:r>
              <a:rPr i="1" lang="en-US"/>
              <a:t>Learning is a challenging process that takes time, it doesn’t always happen on your first try.</a:t>
            </a:r>
            <a:endParaRPr/>
          </a:p>
          <a:p>
            <a:pPr indent="0" lvl="0" marL="0" rtl="0" algn="l">
              <a:lnSpc>
                <a:spcPct val="90000"/>
              </a:lnSpc>
              <a:spcBef>
                <a:spcPts val="1000"/>
              </a:spcBef>
              <a:spcAft>
                <a:spcPts val="0"/>
              </a:spcAft>
              <a:buClr>
                <a:srgbClr val="000000"/>
              </a:buClr>
              <a:buSzPts val="2800"/>
              <a:buNone/>
            </a:pPr>
            <a:r>
              <a:t/>
            </a:r>
            <a:endParaRPr i="1"/>
          </a:p>
          <a:p>
            <a:pPr indent="-228600" lvl="0" marL="228600" rtl="0" algn="l">
              <a:lnSpc>
                <a:spcPct val="90000"/>
              </a:lnSpc>
              <a:spcBef>
                <a:spcPts val="1000"/>
              </a:spcBef>
              <a:spcAft>
                <a:spcPts val="0"/>
              </a:spcAft>
              <a:buClr>
                <a:srgbClr val="000000"/>
              </a:buClr>
              <a:buSzPts val="2800"/>
              <a:buChar char="•"/>
            </a:pPr>
            <a:r>
              <a:rPr b="0" i="0" lang="en-US" sz="2800" u="none" cap="none" strike="noStrike">
                <a:solidFill>
                  <a:srgbClr val="000000"/>
                </a:solidFill>
                <a:latin typeface="Calibri"/>
                <a:ea typeface="Calibri"/>
                <a:cs typeface="Calibri"/>
                <a:sym typeface="Calibri"/>
              </a:rPr>
              <a:t>Each week, one previous Programming Assignment </a:t>
            </a:r>
            <a:r>
              <a:rPr lang="en-US" u="sng"/>
              <a:t>or</a:t>
            </a:r>
            <a:r>
              <a:rPr b="0" i="0" lang="en-US" sz="2800" u="none" cap="none" strike="noStrike">
                <a:solidFill>
                  <a:srgbClr val="000000"/>
                </a:solidFill>
                <a:latin typeface="Calibri"/>
                <a:ea typeface="Calibri"/>
                <a:cs typeface="Calibri"/>
                <a:sym typeface="Calibri"/>
              </a:rPr>
              <a:t> Creative Project can be resubmitted</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Must be accompanied by write up explaining changes</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Grade on resubmission replaces original grade. </a:t>
            </a:r>
            <a:endParaRPr sz="2400"/>
          </a:p>
          <a:p>
            <a:pPr indent="-228600" lvl="1" marL="685800" rtl="0" algn="l">
              <a:lnSpc>
                <a:spcPct val="90000"/>
              </a:lnSpc>
              <a:spcBef>
                <a:spcPts val="500"/>
              </a:spcBef>
              <a:spcAft>
                <a:spcPts val="0"/>
              </a:spcAft>
              <a:buSzPts val="2400"/>
              <a:buChar char="-"/>
            </a:pPr>
            <a:r>
              <a:rPr lang="en-US" sz="2400"/>
              <a:t>An assignment can be resubmitted in the 3 cycles after feedback has been published</a:t>
            </a:r>
            <a:endParaRPr sz="2400"/>
          </a:p>
          <a:p>
            <a:pPr indent="-228600" lvl="1" marL="685800" rtl="0" algn="l">
              <a:lnSpc>
                <a:spcPct val="90000"/>
              </a:lnSpc>
              <a:spcBef>
                <a:spcPts val="500"/>
              </a:spcBef>
              <a:spcAft>
                <a:spcPts val="0"/>
              </a:spcAft>
              <a:buClr>
                <a:srgbClr val="000000"/>
              </a:buClr>
              <a:buSzPts val="2400"/>
              <a:buFont typeface="Helvetica Neue"/>
              <a:buChar char="-"/>
            </a:pPr>
            <a:r>
              <a:rPr i="1" lang="en-US" sz="2400"/>
              <a:t>Tip: Resubmit as early as possible</a:t>
            </a:r>
            <a:endParaRPr/>
          </a:p>
          <a:p>
            <a:pPr indent="0" lvl="0" marL="0" rtl="0" algn="l">
              <a:lnSpc>
                <a:spcPct val="90000"/>
              </a:lnSpc>
              <a:spcBef>
                <a:spcPts val="1000"/>
              </a:spcBef>
              <a:spcAft>
                <a:spcPts val="0"/>
              </a:spcAft>
              <a:buClr>
                <a:srgbClr val="000000"/>
              </a:buClr>
              <a:buSzPts val="2400"/>
              <a:buNone/>
            </a:pPr>
            <a:br>
              <a:rPr lang="en-US" sz="2400"/>
            </a:br>
            <a:r>
              <a:rPr b="0" i="0" lang="en-US" sz="2800" u="none" cap="none" strike="noStrike">
                <a:solidFill>
                  <a:srgbClr val="000000"/>
                </a:solidFill>
                <a:latin typeface="Calibri"/>
                <a:ea typeface="Calibri"/>
                <a:cs typeface="Calibri"/>
                <a:sym typeface="Calibri"/>
              </a:rPr>
              <a:t>See </a:t>
            </a:r>
            <a:r>
              <a:rPr b="0" i="0" lang="en-US" sz="2800" u="sng" cap="none" strike="noStrike">
                <a:solidFill>
                  <a:srgbClr val="0563C1"/>
                </a:solidFill>
                <a:latin typeface="Calibri"/>
                <a:ea typeface="Calibri"/>
                <a:cs typeface="Calibri"/>
                <a:sym typeface="Calibri"/>
                <a:hlinkClick r:id="rId3">
                  <a:extLst>
                    <a:ext uri="{A12FA001-AC4F-418D-AE19-62706E023703}">
                      <ahyp:hlinkClr val="tx"/>
                    </a:ext>
                  </a:extLst>
                </a:hlinkClick>
              </a:rPr>
              <a:t>syllabus</a:t>
            </a:r>
            <a:r>
              <a:rPr b="0" i="0" lang="en-US" sz="2800" u="none" cap="none" strike="noStrike">
                <a:solidFill>
                  <a:srgbClr val="000000"/>
                </a:solidFill>
                <a:latin typeface="Calibri"/>
                <a:ea typeface="Calibri"/>
                <a:cs typeface="Calibri"/>
                <a:sym typeface="Calibri"/>
              </a:rPr>
              <a:t> for more details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6"/>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Collaboration</a:t>
            </a:r>
            <a:endParaRPr/>
          </a:p>
        </p:txBody>
      </p:sp>
      <p:sp>
        <p:nvSpPr>
          <p:cNvPr id="271" name="Google Shape;271;p16"/>
          <p:cNvSpPr txBox="1"/>
          <p:nvPr>
            <p:ph idx="1" type="body"/>
          </p:nvPr>
        </p:nvSpPr>
        <p:spPr>
          <a:xfrm>
            <a:off x="838198" y="1602511"/>
            <a:ext cx="10775537" cy="4805363"/>
          </a:xfrm>
          <a:prstGeom prst="rect">
            <a:avLst/>
          </a:prstGeom>
          <a:noFill/>
          <a:ln>
            <a:noFill/>
          </a:ln>
        </p:spPr>
        <p:txBody>
          <a:bodyPr anchorCtr="0" anchor="t" bIns="45700" lIns="45700" spcFirstLastPara="1" rIns="45700"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t>These concepts are challenging—we strongly encourage discussion + collaboration!</a:t>
            </a:r>
            <a:endParaRPr/>
          </a:p>
          <a:p>
            <a:pPr indent="-228600" lvl="1" marL="685800" rtl="0" algn="l">
              <a:lnSpc>
                <a:spcPct val="90000"/>
              </a:lnSpc>
              <a:spcBef>
                <a:spcPts val="500"/>
              </a:spcBef>
              <a:spcAft>
                <a:spcPts val="0"/>
              </a:spcAft>
              <a:buClr>
                <a:srgbClr val="000000"/>
              </a:buClr>
              <a:buSzPts val="2000"/>
              <a:buFont typeface="Helvetica Neue"/>
              <a:buChar char="-"/>
            </a:pPr>
            <a:r>
              <a:rPr lang="en-US" sz="2000"/>
              <a:t>Don’t attempt to gain credit for something you didn’t do</a:t>
            </a:r>
            <a:endParaRPr sz="2400"/>
          </a:p>
          <a:p>
            <a:pPr indent="-228600" lvl="1" marL="685800" rtl="0" algn="l">
              <a:lnSpc>
                <a:spcPct val="90000"/>
              </a:lnSpc>
              <a:spcBef>
                <a:spcPts val="500"/>
              </a:spcBef>
              <a:spcAft>
                <a:spcPts val="0"/>
              </a:spcAft>
              <a:buClr>
                <a:srgbClr val="000000"/>
              </a:buClr>
              <a:buSzPts val="2000"/>
              <a:buFont typeface="Helvetica Neue"/>
              <a:buChar char="-"/>
            </a:pPr>
            <a:r>
              <a:rPr lang="en-US" sz="2000"/>
              <a:t>In general, share ideas and work together, but don’t copy work. Never show someone else your code or solution write up.</a:t>
            </a:r>
            <a:endParaRPr sz="2400"/>
          </a:p>
          <a:p>
            <a:pPr indent="-228600" lvl="1" marL="685800" rtl="0" algn="l">
              <a:lnSpc>
                <a:spcPct val="90000"/>
              </a:lnSpc>
              <a:spcBef>
                <a:spcPts val="500"/>
              </a:spcBef>
              <a:spcAft>
                <a:spcPts val="0"/>
              </a:spcAft>
              <a:buClr>
                <a:srgbClr val="000000"/>
              </a:buClr>
              <a:buSzPts val="2000"/>
              <a:buFont typeface="Helvetica Neue"/>
              <a:buChar char="-"/>
            </a:pPr>
            <a:r>
              <a:rPr lang="en-US" sz="2000"/>
              <a:t>For any ungraded work (e.g., pre-class materials) there is no concern about academic misconduct! You should be collaborating on those without reservation. </a:t>
            </a:r>
            <a:endParaRPr sz="2400"/>
          </a:p>
          <a:p>
            <a:pPr indent="-228600" lvl="1" marL="685800" rtl="0" algn="l">
              <a:lnSpc>
                <a:spcPct val="90000"/>
              </a:lnSpc>
              <a:spcBef>
                <a:spcPts val="500"/>
              </a:spcBef>
              <a:spcAft>
                <a:spcPts val="0"/>
              </a:spcAft>
              <a:buClr>
                <a:srgbClr val="000000"/>
              </a:buClr>
              <a:buSzPts val="2000"/>
              <a:buFont typeface="Helvetica Neue"/>
              <a:buChar char="-"/>
            </a:pPr>
            <a:r>
              <a:rPr lang="en-US" sz="2000"/>
              <a:t>On graded assignments you should still collaborate, but the code you write should be of your own creation.</a:t>
            </a:r>
            <a:endParaRPr sz="2400"/>
          </a:p>
          <a:p>
            <a:pPr indent="-228600" lvl="1" marL="685800" rtl="0" algn="l">
              <a:lnSpc>
                <a:spcPct val="90000"/>
              </a:lnSpc>
              <a:spcBef>
                <a:spcPts val="500"/>
              </a:spcBef>
              <a:spcAft>
                <a:spcPts val="0"/>
              </a:spcAft>
              <a:buClr>
                <a:srgbClr val="000000"/>
              </a:buClr>
              <a:buSzPts val="2000"/>
              <a:buFont typeface="Helvetica Neue"/>
              <a:buChar char="-"/>
            </a:pPr>
            <a:r>
              <a:rPr lang="en-US" sz="2000"/>
              <a:t>Always cite the help you receive on graded work</a:t>
            </a:r>
            <a:endParaRPr sz="2400"/>
          </a:p>
          <a:p>
            <a:pPr indent="-228600" lvl="0" marL="228600" rtl="0" algn="l">
              <a:lnSpc>
                <a:spcPct val="90000"/>
              </a:lnSpc>
              <a:spcBef>
                <a:spcPts val="1000"/>
              </a:spcBef>
              <a:spcAft>
                <a:spcPts val="0"/>
              </a:spcAft>
              <a:buClr>
                <a:schemeClr val="dk1"/>
              </a:buClr>
              <a:buSzPts val="2400"/>
              <a:buChar char="•"/>
            </a:pPr>
            <a:r>
              <a:rPr lang="en-US" sz="2400" u="sng">
                <a:solidFill>
                  <a:srgbClr val="0563C1"/>
                </a:solidFill>
                <a:hlinkClick r:id="rId3">
                  <a:extLst>
                    <a:ext uri="{A12FA001-AC4F-418D-AE19-62706E023703}">
                      <ahyp:hlinkClr val="tx"/>
                    </a:ext>
                  </a:extLst>
                </a:hlinkClick>
              </a:rPr>
              <a:t>Withdrawal Policy</a:t>
            </a:r>
            <a:endParaRPr sz="2400">
              <a:solidFill>
                <a:srgbClr val="0563C1"/>
              </a:solidFill>
            </a:endParaRPr>
          </a:p>
          <a:p>
            <a:pPr indent="-228600" lvl="0" marL="228600" rtl="0" algn="l">
              <a:lnSpc>
                <a:spcPct val="90000"/>
              </a:lnSpc>
              <a:spcBef>
                <a:spcPts val="1000"/>
              </a:spcBef>
              <a:spcAft>
                <a:spcPts val="0"/>
              </a:spcAft>
              <a:buClr>
                <a:schemeClr val="dk1"/>
              </a:buClr>
              <a:buSzPts val="2400"/>
              <a:buChar char="•"/>
            </a:pPr>
            <a:r>
              <a:rPr b="1" lang="en-US" sz="2400"/>
              <a:t>Read full policy in Syllabus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7"/>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Textbook </a:t>
            </a:r>
            <a:endParaRPr/>
          </a:p>
        </p:txBody>
      </p:sp>
      <p:sp>
        <p:nvSpPr>
          <p:cNvPr id="277" name="Google Shape;277;p17"/>
          <p:cNvSpPr txBox="1"/>
          <p:nvPr>
            <p:ph idx="1" type="body"/>
          </p:nvPr>
        </p:nvSpPr>
        <p:spPr>
          <a:xfrm>
            <a:off x="838199" y="1371600"/>
            <a:ext cx="6051999" cy="4805363"/>
          </a:xfrm>
          <a:prstGeom prst="rect">
            <a:avLst/>
          </a:prstGeom>
          <a:noFill/>
          <a:ln>
            <a:noFill/>
          </a:ln>
        </p:spPr>
        <p:txBody>
          <a:bodyPr anchorCtr="0" anchor="t" bIns="45700" lIns="45700" spcFirstLastPara="1" rIns="45700" wrap="square" tIns="45700">
            <a:normAutofit/>
          </a:bodyPr>
          <a:lstStyle/>
          <a:p>
            <a:pPr indent="0" lvl="0" marL="0" rtl="0" algn="l">
              <a:lnSpc>
                <a:spcPct val="81000"/>
              </a:lnSpc>
              <a:spcBef>
                <a:spcPts val="0"/>
              </a:spcBef>
              <a:spcAft>
                <a:spcPts val="0"/>
              </a:spcAft>
              <a:buClr>
                <a:srgbClr val="000000"/>
              </a:buClr>
              <a:buSzPts val="2300"/>
              <a:buNone/>
            </a:pPr>
            <a:r>
              <a:rPr b="1" lang="en-US" sz="2300"/>
              <a:t>Pre-class Materials</a:t>
            </a:r>
            <a:endParaRPr/>
          </a:p>
          <a:p>
            <a:pPr indent="-228600" lvl="0" marL="228600" rtl="0" algn="l">
              <a:lnSpc>
                <a:spcPct val="81000"/>
              </a:lnSpc>
              <a:spcBef>
                <a:spcPts val="1000"/>
              </a:spcBef>
              <a:spcAft>
                <a:spcPts val="0"/>
              </a:spcAft>
              <a:buClr>
                <a:srgbClr val="000000"/>
              </a:buClr>
              <a:buSzPts val="2300"/>
              <a:buChar char="•"/>
            </a:pPr>
            <a:r>
              <a:rPr lang="en-US" sz="2300"/>
              <a:t>All required readings are available free on Ed!</a:t>
            </a:r>
            <a:endParaRPr/>
          </a:p>
          <a:p>
            <a:pPr indent="-228600" lvl="0" marL="228600" rtl="0" algn="l">
              <a:lnSpc>
                <a:spcPct val="81000"/>
              </a:lnSpc>
              <a:spcBef>
                <a:spcPts val="1000"/>
              </a:spcBef>
              <a:spcAft>
                <a:spcPts val="0"/>
              </a:spcAft>
              <a:buClr>
                <a:srgbClr val="000000"/>
              </a:buClr>
              <a:buSzPts val="2300"/>
              <a:buChar char="•"/>
            </a:pPr>
            <a:r>
              <a:rPr lang="en-US" sz="2300"/>
              <a:t>Should be finished before class (not graded)</a:t>
            </a:r>
            <a:endParaRPr/>
          </a:p>
          <a:p>
            <a:pPr indent="0" lvl="0" marL="0" rtl="0" algn="l">
              <a:lnSpc>
                <a:spcPct val="81000"/>
              </a:lnSpc>
              <a:spcBef>
                <a:spcPts val="1000"/>
              </a:spcBef>
              <a:spcAft>
                <a:spcPts val="0"/>
              </a:spcAft>
              <a:buClr>
                <a:srgbClr val="000000"/>
              </a:buClr>
              <a:buSzPts val="2300"/>
              <a:buNone/>
            </a:pPr>
            <a:r>
              <a:t/>
            </a:r>
            <a:endParaRPr sz="2300"/>
          </a:p>
          <a:p>
            <a:pPr indent="-82550" lvl="0" marL="228600" rtl="0" algn="l">
              <a:lnSpc>
                <a:spcPct val="81000"/>
              </a:lnSpc>
              <a:spcBef>
                <a:spcPts val="1000"/>
              </a:spcBef>
              <a:spcAft>
                <a:spcPts val="0"/>
              </a:spcAft>
              <a:buClr>
                <a:srgbClr val="000000"/>
              </a:buClr>
              <a:buSzPts val="2300"/>
              <a:buNone/>
            </a:pPr>
            <a:r>
              <a:t/>
            </a:r>
            <a:endParaRPr sz="2300"/>
          </a:p>
          <a:p>
            <a:pPr indent="0" lvl="0" marL="0" rtl="0" algn="l">
              <a:lnSpc>
                <a:spcPct val="81000"/>
              </a:lnSpc>
              <a:spcBef>
                <a:spcPts val="1000"/>
              </a:spcBef>
              <a:spcAft>
                <a:spcPts val="0"/>
              </a:spcAft>
              <a:buClr>
                <a:srgbClr val="000000"/>
              </a:buClr>
              <a:buSzPts val="2300"/>
              <a:buNone/>
            </a:pPr>
            <a:r>
              <a:rPr i="1" lang="en-US" sz="2300"/>
              <a:t>Optional Textbook</a:t>
            </a:r>
            <a:endParaRPr/>
          </a:p>
          <a:p>
            <a:pPr indent="-228600" lvl="0" marL="228600" rtl="0" algn="l">
              <a:lnSpc>
                <a:spcPct val="81000"/>
              </a:lnSpc>
              <a:spcBef>
                <a:spcPts val="1000"/>
              </a:spcBef>
              <a:spcAft>
                <a:spcPts val="0"/>
              </a:spcAft>
              <a:buClr>
                <a:srgbClr val="212529"/>
              </a:buClr>
              <a:buSzPts val="2300"/>
              <a:buChar char="•"/>
            </a:pPr>
            <a:r>
              <a:rPr lang="en-US" sz="2300">
                <a:solidFill>
                  <a:srgbClr val="212529"/>
                </a:solidFill>
                <a:latin typeface="Inter"/>
                <a:ea typeface="Inter"/>
                <a:cs typeface="Inter"/>
                <a:sym typeface="Inter"/>
              </a:rPr>
              <a:t> </a:t>
            </a:r>
            <a:r>
              <a:rPr lang="en-US" sz="2300" u="sng">
                <a:solidFill>
                  <a:srgbClr val="0563C1"/>
                </a:solidFill>
                <a:hlinkClick r:id="rId3">
                  <a:extLst>
                    <a:ext uri="{A12FA001-AC4F-418D-AE19-62706E023703}">
                      <ahyp:hlinkClr val="tx"/>
                    </a:ext>
                  </a:extLst>
                </a:hlinkClick>
              </a:rPr>
              <a:t>Building Java Programs by Reges and Stepp (5</a:t>
            </a:r>
            <a:r>
              <a:rPr baseline="30000" lang="en-US" sz="2300" u="sng">
                <a:solidFill>
                  <a:srgbClr val="0563C1"/>
                </a:solidFill>
                <a:hlinkClick r:id="rId4">
                  <a:extLst>
                    <a:ext uri="{A12FA001-AC4F-418D-AE19-62706E023703}">
                      <ahyp:hlinkClr val="tx"/>
                    </a:ext>
                  </a:extLst>
                </a:hlinkClick>
              </a:rPr>
              <a:t>th</a:t>
            </a:r>
            <a:r>
              <a:rPr lang="en-US" sz="2300" u="sng">
                <a:solidFill>
                  <a:srgbClr val="0563C1"/>
                </a:solidFill>
                <a:hlinkClick r:id="rId5">
                  <a:extLst>
                    <a:ext uri="{A12FA001-AC4F-418D-AE19-62706E023703}">
                      <ahyp:hlinkClr val="tx"/>
                    </a:ext>
                  </a:extLst>
                </a:hlinkClick>
              </a:rPr>
              <a:t> Edition)</a:t>
            </a:r>
            <a:endParaRPr sz="2300">
              <a:solidFill>
                <a:srgbClr val="3366BB"/>
              </a:solidFill>
            </a:endParaRPr>
          </a:p>
          <a:p>
            <a:pPr indent="-228600" lvl="0" marL="228600" rtl="0" algn="l">
              <a:lnSpc>
                <a:spcPct val="81000"/>
              </a:lnSpc>
              <a:spcBef>
                <a:spcPts val="1000"/>
              </a:spcBef>
              <a:spcAft>
                <a:spcPts val="0"/>
              </a:spcAft>
              <a:buClr>
                <a:srgbClr val="000000"/>
              </a:buClr>
              <a:buSzPts val="2300"/>
              <a:buChar char="•"/>
            </a:pPr>
            <a:r>
              <a:rPr lang="en-US" sz="2300"/>
              <a:t>Not required but does add another perspective. Will reference relevant chapters.</a:t>
            </a:r>
            <a:endParaRPr/>
          </a:p>
          <a:p>
            <a:pPr indent="-228600" lvl="0" marL="228600" rtl="0" algn="l">
              <a:lnSpc>
                <a:spcPct val="81000"/>
              </a:lnSpc>
              <a:spcBef>
                <a:spcPts val="1000"/>
              </a:spcBef>
              <a:spcAft>
                <a:spcPts val="0"/>
              </a:spcAft>
              <a:buClr>
                <a:srgbClr val="000000"/>
              </a:buClr>
              <a:buSzPts val="2300"/>
              <a:buChar char="•"/>
            </a:pPr>
            <a:r>
              <a:rPr lang="en-US" sz="2300"/>
              <a:t>Advice: only purchase if you learn best with a textbook, otherwise not recommended.</a:t>
            </a:r>
            <a:endParaRPr/>
          </a:p>
        </p:txBody>
      </p:sp>
      <p:pic>
        <p:nvPicPr>
          <p:cNvPr descr="Picture 4" id="278" name="Google Shape;278;p17"/>
          <p:cNvPicPr preferRelativeResize="0"/>
          <p:nvPr/>
        </p:nvPicPr>
        <p:blipFill rotWithShape="1">
          <a:blip r:embed="rId6">
            <a:alphaModFix/>
          </a:blip>
          <a:srcRect b="0" l="0" r="0" t="0"/>
          <a:stretch/>
        </p:blipFill>
        <p:spPr>
          <a:xfrm>
            <a:off x="7152203" y="1310064"/>
            <a:ext cx="4821433" cy="423787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8"/>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Lecture Outline</a:t>
            </a:r>
            <a:endParaRPr/>
          </a:p>
        </p:txBody>
      </p:sp>
      <p:sp>
        <p:nvSpPr>
          <p:cNvPr id="284" name="Google Shape;284;p18"/>
          <p:cNvSpPr txBox="1"/>
          <p:nvPr>
            <p:ph idx="1" type="body"/>
          </p:nvPr>
        </p:nvSpPr>
        <p:spPr>
          <a:xfrm>
            <a:off x="838200" y="1371600"/>
            <a:ext cx="10515600" cy="4805363"/>
          </a:xfrm>
          <a:prstGeom prst="rect">
            <a:avLst/>
          </a:prstGeom>
          <a:noFill/>
          <a:ln>
            <a:noFill/>
          </a:ln>
        </p:spPr>
        <p:txBody>
          <a:bodyPr anchorCtr="0" anchor="t" bIns="45700" lIns="45700" spcFirstLastPara="1" rIns="45700" wrap="square" tIns="45700">
            <a:normAutofit/>
          </a:bodyPr>
          <a:lstStyle/>
          <a:p>
            <a:pPr indent="-228600" lvl="0" marL="228600" rtl="0" algn="l">
              <a:lnSpc>
                <a:spcPct val="90000"/>
              </a:lnSpc>
              <a:spcBef>
                <a:spcPts val="0"/>
              </a:spcBef>
              <a:spcAft>
                <a:spcPts val="0"/>
              </a:spcAft>
              <a:buClr>
                <a:srgbClr val="000000"/>
              </a:buClr>
              <a:buSzPts val="2800"/>
              <a:buChar char="•"/>
            </a:pPr>
            <a:r>
              <a:rPr b="0" i="0" lang="en-US" sz="2800" u="none" cap="none" strike="noStrike">
                <a:solidFill>
                  <a:srgbClr val="000000"/>
                </a:solidFill>
                <a:latin typeface="Calibri"/>
                <a:ea typeface="Calibri"/>
                <a:cs typeface="Calibri"/>
                <a:sym typeface="Calibri"/>
              </a:rPr>
              <a:t>Introductions</a:t>
            </a:r>
            <a:endParaRPr/>
          </a:p>
          <a:p>
            <a:pPr indent="-228600" lvl="0" marL="228600" rtl="0" algn="l">
              <a:lnSpc>
                <a:spcPct val="90000"/>
              </a:lnSpc>
              <a:spcBef>
                <a:spcPts val="1000"/>
              </a:spcBef>
              <a:spcAft>
                <a:spcPts val="0"/>
              </a:spcAft>
              <a:buClr>
                <a:schemeClr val="accent5"/>
              </a:buClr>
              <a:buSzPts val="2800"/>
              <a:buChar char="•"/>
            </a:pPr>
            <a:r>
              <a:rPr b="1" lang="en-US">
                <a:solidFill>
                  <a:schemeClr val="accent5"/>
                </a:solidFill>
              </a:rPr>
              <a:t>About this Course</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Course Components &amp; Tools</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Policies</a:t>
            </a:r>
            <a:endParaRPr/>
          </a:p>
          <a:p>
            <a:pPr indent="-228600" lvl="1" marL="685800" rtl="0" algn="l">
              <a:lnSpc>
                <a:spcPct val="90000"/>
              </a:lnSpc>
              <a:spcBef>
                <a:spcPts val="500"/>
              </a:spcBef>
              <a:spcAft>
                <a:spcPts val="0"/>
              </a:spcAft>
              <a:buClr>
                <a:srgbClr val="FA8231"/>
              </a:buClr>
              <a:buSzPts val="2400"/>
              <a:buFont typeface="Helvetica Neue"/>
              <a:buChar char="-"/>
            </a:pPr>
            <a:r>
              <a:rPr b="1" lang="en-US" sz="2400">
                <a:solidFill>
                  <a:schemeClr val="accent5"/>
                </a:solidFill>
              </a:rPr>
              <a:t>Making the Most of this Class</a:t>
            </a:r>
            <a:endParaRPr/>
          </a:p>
          <a:p>
            <a:pPr indent="-228600" lvl="0" marL="228600" rtl="0" algn="l">
              <a:lnSpc>
                <a:spcPct val="90000"/>
              </a:lnSpc>
              <a:spcBef>
                <a:spcPts val="1000"/>
              </a:spcBef>
              <a:spcAft>
                <a:spcPts val="0"/>
              </a:spcAft>
              <a:buClr>
                <a:srgbClr val="000000"/>
              </a:buClr>
              <a:buSzPts val="2800"/>
              <a:buChar char="•"/>
            </a:pPr>
            <a:r>
              <a:rPr b="0" i="0" lang="en-US" sz="2800" u="none" cap="none" strike="noStrike">
                <a:solidFill>
                  <a:srgbClr val="000000"/>
                </a:solidFill>
                <a:latin typeface="Calibri"/>
                <a:ea typeface="Calibri"/>
                <a:cs typeface="Calibri"/>
                <a:sym typeface="Calibri"/>
              </a:rPr>
              <a:t>Intro/Review Java</a:t>
            </a:r>
            <a:endParaRPr/>
          </a:p>
        </p:txBody>
      </p:sp>
      <p:sp>
        <p:nvSpPr>
          <p:cNvPr id="285" name="Google Shape;285;p18"/>
          <p:cNvSpPr/>
          <p:nvPr/>
        </p:nvSpPr>
        <p:spPr>
          <a:xfrm rot="10800000">
            <a:off x="5421590" y="3165326"/>
            <a:ext cx="444852" cy="308934"/>
          </a:xfrm>
          <a:custGeom>
            <a:rect b="b" l="l" r="r" t="t"/>
            <a:pathLst>
              <a:path extrusionOk="0" h="21600" w="21600">
                <a:moveTo>
                  <a:pt x="0" y="0"/>
                </a:moveTo>
                <a:lnTo>
                  <a:pt x="14100" y="0"/>
                </a:lnTo>
                <a:lnTo>
                  <a:pt x="21600" y="10800"/>
                </a:lnTo>
                <a:lnTo>
                  <a:pt x="14100" y="21600"/>
                </a:lnTo>
                <a:lnTo>
                  <a:pt x="0" y="21600"/>
                </a:lnTo>
                <a:close/>
              </a:path>
            </a:pathLst>
          </a:custGeom>
          <a:solidFill>
            <a:schemeClr val="accent5"/>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9"/>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How Learning Works</a:t>
            </a:r>
            <a:endParaRPr/>
          </a:p>
        </p:txBody>
      </p:sp>
      <p:sp>
        <p:nvSpPr>
          <p:cNvPr id="291" name="Google Shape;291;p19"/>
          <p:cNvSpPr txBox="1"/>
          <p:nvPr>
            <p:ph idx="1" type="body"/>
          </p:nvPr>
        </p:nvSpPr>
        <p:spPr>
          <a:xfrm>
            <a:off x="838200" y="1371599"/>
            <a:ext cx="10515600" cy="5356954"/>
          </a:xfrm>
          <a:prstGeom prst="rect">
            <a:avLst/>
          </a:prstGeom>
          <a:noFill/>
          <a:ln>
            <a:noFill/>
          </a:ln>
        </p:spPr>
        <p:txBody>
          <a:bodyPr anchorCtr="0" anchor="t" bIns="45700" lIns="45700" spcFirstLastPara="1" rIns="45700" wrap="square" tIns="45700">
            <a:normAutofit/>
          </a:bodyPr>
          <a:lstStyle/>
          <a:p>
            <a:pPr indent="-228600" lvl="0" marL="228600" rtl="0" algn="l">
              <a:lnSpc>
                <a:spcPct val="81000"/>
              </a:lnSpc>
              <a:spcBef>
                <a:spcPts val="0"/>
              </a:spcBef>
              <a:spcAft>
                <a:spcPts val="0"/>
              </a:spcAft>
              <a:buClr>
                <a:srgbClr val="000000"/>
              </a:buClr>
              <a:buSzPts val="2500"/>
              <a:buChar char="•"/>
            </a:pPr>
            <a:r>
              <a:rPr lang="en-US" sz="2500"/>
              <a:t>Learning requires </a:t>
            </a:r>
            <a:r>
              <a:rPr b="1" lang="en-US" sz="2500"/>
              <a:t>active participation</a:t>
            </a:r>
            <a:r>
              <a:rPr b="1" lang="en-US"/>
              <a:t> </a:t>
            </a:r>
            <a:r>
              <a:rPr lang="en-US" sz="2500"/>
              <a:t>in the process. It’s not as simple as sitting and listening to someone talk at you.</a:t>
            </a:r>
            <a:endParaRPr/>
          </a:p>
          <a:p>
            <a:pPr indent="-228600" lvl="1" marL="685800" rtl="0" algn="l">
              <a:lnSpc>
                <a:spcPct val="81000"/>
              </a:lnSpc>
              <a:spcBef>
                <a:spcPts val="500"/>
              </a:spcBef>
              <a:spcAft>
                <a:spcPts val="0"/>
              </a:spcAft>
              <a:buClr>
                <a:srgbClr val="000000"/>
              </a:buClr>
              <a:buSzPts val="2200"/>
              <a:buFont typeface="Helvetica Neue"/>
              <a:buChar char="-"/>
            </a:pPr>
            <a:r>
              <a:rPr lang="en-US" sz="2200"/>
              <a:t>Requires </a:t>
            </a:r>
            <a:r>
              <a:rPr b="1" lang="en-US" sz="2500"/>
              <a:t>deliberate practice</a:t>
            </a:r>
            <a:r>
              <a:rPr b="1" lang="en-US"/>
              <a:t> </a:t>
            </a:r>
            <a:r>
              <a:rPr lang="en-US" sz="2200"/>
              <a:t>in </a:t>
            </a:r>
            <a:r>
              <a:rPr b="1" lang="en-US" sz="2500"/>
              <a:t>learning by doing</a:t>
            </a:r>
            <a:endParaRPr sz="2500"/>
          </a:p>
          <a:p>
            <a:pPr indent="-228600" lvl="1" marL="685800" rtl="0" algn="l">
              <a:lnSpc>
                <a:spcPct val="81000"/>
              </a:lnSpc>
              <a:spcBef>
                <a:spcPts val="500"/>
              </a:spcBef>
              <a:spcAft>
                <a:spcPts val="0"/>
              </a:spcAft>
              <a:buClr>
                <a:srgbClr val="000000"/>
              </a:buClr>
              <a:buSzPts val="2200"/>
              <a:buFont typeface="Helvetica Neue"/>
              <a:buChar char="-"/>
            </a:pPr>
            <a:r>
              <a:rPr lang="en-US" sz="2200"/>
              <a:t>Benefits from </a:t>
            </a:r>
            <a:r>
              <a:rPr b="1" lang="en-US" sz="2500"/>
              <a:t>collaborative learning</a:t>
            </a:r>
            <a:endParaRPr/>
          </a:p>
        </p:txBody>
      </p:sp>
      <p:pic>
        <p:nvPicPr>
          <p:cNvPr descr="Picture 2" id="292" name="Google Shape;292;p19"/>
          <p:cNvPicPr preferRelativeResize="0"/>
          <p:nvPr/>
        </p:nvPicPr>
        <p:blipFill rotWithShape="1">
          <a:blip r:embed="rId3">
            <a:alphaModFix/>
          </a:blip>
          <a:srcRect b="0" l="0" r="0" t="0"/>
          <a:stretch/>
        </p:blipFill>
        <p:spPr>
          <a:xfrm>
            <a:off x="8382938" y="4244247"/>
            <a:ext cx="3725308" cy="2484304"/>
          </a:xfrm>
          <a:prstGeom prst="rect">
            <a:avLst/>
          </a:prstGeom>
          <a:noFill/>
          <a:ln>
            <a:noFill/>
          </a:ln>
        </p:spPr>
      </p:pic>
      <p:sp>
        <p:nvSpPr>
          <p:cNvPr id="293" name="Google Shape;293;p19"/>
          <p:cNvSpPr txBox="1"/>
          <p:nvPr/>
        </p:nvSpPr>
        <p:spPr>
          <a:xfrm>
            <a:off x="838200" y="2936400"/>
            <a:ext cx="9976500" cy="2623200"/>
          </a:xfrm>
          <a:prstGeom prst="rect">
            <a:avLst/>
          </a:prstGeom>
          <a:noFill/>
          <a:ln>
            <a:noFill/>
          </a:ln>
        </p:spPr>
        <p:txBody>
          <a:bodyPr anchorCtr="0" anchor="t" bIns="91425" lIns="91425" spcFirstLastPara="1" rIns="91425" wrap="square" tIns="91425">
            <a:spAutoFit/>
          </a:bodyPr>
          <a:lstStyle/>
          <a:p>
            <a:pPr indent="-228600" lvl="0" marL="228600" rtl="0" algn="l">
              <a:lnSpc>
                <a:spcPct val="81000"/>
              </a:lnSpc>
              <a:spcBef>
                <a:spcPts val="1000"/>
              </a:spcBef>
              <a:spcAft>
                <a:spcPts val="0"/>
              </a:spcAft>
              <a:buClr>
                <a:schemeClr val="dk1"/>
              </a:buClr>
              <a:buSzPts val="2500"/>
              <a:buChar char="•"/>
            </a:pPr>
            <a:r>
              <a:rPr lang="en-US" sz="2500">
                <a:solidFill>
                  <a:schemeClr val="dk1"/>
                </a:solidFill>
                <a:latin typeface="Calibri"/>
                <a:ea typeface="Calibri"/>
                <a:cs typeface="Calibri"/>
                <a:sym typeface="Calibri"/>
              </a:rPr>
              <a:t>Hybrid classroom model</a:t>
            </a:r>
            <a:endParaRPr sz="2800">
              <a:solidFill>
                <a:schemeClr val="dk1"/>
              </a:solidFill>
              <a:latin typeface="Calibri"/>
              <a:ea typeface="Calibri"/>
              <a:cs typeface="Calibri"/>
              <a:sym typeface="Calibri"/>
            </a:endParaRPr>
          </a:p>
          <a:p>
            <a:pPr indent="-228600" lvl="1" marL="685800" rtl="0" algn="l">
              <a:lnSpc>
                <a:spcPct val="81000"/>
              </a:lnSpc>
              <a:spcBef>
                <a:spcPts val="500"/>
              </a:spcBef>
              <a:spcAft>
                <a:spcPts val="0"/>
              </a:spcAft>
              <a:buClr>
                <a:schemeClr val="dk1"/>
              </a:buClr>
              <a:buSzPts val="2200"/>
              <a:buFont typeface="Helvetica Neue"/>
              <a:buChar char="-"/>
            </a:pPr>
            <a:r>
              <a:rPr lang="en-US" sz="2200">
                <a:solidFill>
                  <a:schemeClr val="dk1"/>
                </a:solidFill>
                <a:latin typeface="Calibri"/>
                <a:ea typeface="Calibri"/>
                <a:cs typeface="Calibri"/>
                <a:sym typeface="Calibri"/>
              </a:rPr>
              <a:t>Asks you to do some preparation before class in the form</a:t>
            </a:r>
            <a:br>
              <a:rPr lang="en-US" sz="22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of readings and practice problems.</a:t>
            </a:r>
            <a:endParaRPr sz="2800">
              <a:solidFill>
                <a:schemeClr val="dk1"/>
              </a:solidFill>
              <a:latin typeface="Calibri"/>
              <a:ea typeface="Calibri"/>
              <a:cs typeface="Calibri"/>
              <a:sym typeface="Calibri"/>
            </a:endParaRPr>
          </a:p>
          <a:p>
            <a:pPr indent="-228600" lvl="2" marL="1143000" rtl="0" algn="l">
              <a:lnSpc>
                <a:spcPct val="81000"/>
              </a:lnSpc>
              <a:spcBef>
                <a:spcPts val="500"/>
              </a:spcBef>
              <a:spcAft>
                <a:spcPts val="0"/>
              </a:spcAft>
              <a:buClr>
                <a:schemeClr val="dk1"/>
              </a:buClr>
              <a:buSzPts val="1800"/>
              <a:buFont typeface="Helvetica Neue"/>
              <a:buChar char="-"/>
            </a:pPr>
            <a:r>
              <a:rPr lang="en-US" sz="1800">
                <a:solidFill>
                  <a:schemeClr val="dk1"/>
                </a:solidFill>
                <a:latin typeface="Calibri"/>
                <a:ea typeface="Calibri"/>
                <a:cs typeface="Calibri"/>
                <a:sym typeface="Calibri"/>
              </a:rPr>
              <a:t>Should take ~30 minutes a day</a:t>
            </a:r>
            <a:endParaRPr sz="2800">
              <a:solidFill>
                <a:schemeClr val="dk1"/>
              </a:solidFill>
              <a:latin typeface="Calibri"/>
              <a:ea typeface="Calibri"/>
              <a:cs typeface="Calibri"/>
              <a:sym typeface="Calibri"/>
            </a:endParaRPr>
          </a:p>
          <a:p>
            <a:pPr indent="-228600" lvl="1" marL="685800" rtl="0" algn="l">
              <a:lnSpc>
                <a:spcPct val="81000"/>
              </a:lnSpc>
              <a:spcBef>
                <a:spcPts val="500"/>
              </a:spcBef>
              <a:spcAft>
                <a:spcPts val="0"/>
              </a:spcAft>
              <a:buClr>
                <a:schemeClr val="dk1"/>
              </a:buClr>
              <a:buSzPts val="2200"/>
              <a:buFont typeface="Helvetica Neue"/>
              <a:buChar char="-"/>
            </a:pPr>
            <a:r>
              <a:rPr lang="en-US" sz="2200">
                <a:solidFill>
                  <a:schemeClr val="dk1"/>
                </a:solidFill>
                <a:latin typeface="Calibri"/>
                <a:ea typeface="Calibri"/>
                <a:cs typeface="Calibri"/>
                <a:sym typeface="Calibri"/>
              </a:rPr>
              <a:t>Class will start with brief recap, then pick up</a:t>
            </a:r>
            <a:br>
              <a:rPr lang="en-US" sz="22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where the reading and practice problems leave off.</a:t>
            </a:r>
            <a:endParaRPr sz="2800">
              <a:solidFill>
                <a:schemeClr val="dk1"/>
              </a:solidFill>
              <a:latin typeface="Calibri"/>
              <a:ea typeface="Calibri"/>
              <a:cs typeface="Calibri"/>
              <a:sym typeface="Calibri"/>
            </a:endParaRPr>
          </a:p>
          <a:p>
            <a:pPr indent="-228600" lvl="1" marL="685800" rtl="0" algn="l">
              <a:lnSpc>
                <a:spcPct val="81000"/>
              </a:lnSpc>
              <a:spcBef>
                <a:spcPts val="500"/>
              </a:spcBef>
              <a:spcAft>
                <a:spcPts val="0"/>
              </a:spcAft>
              <a:buClr>
                <a:schemeClr val="dk1"/>
              </a:buClr>
              <a:buSzPts val="2200"/>
              <a:buFont typeface="Helvetica Neue"/>
              <a:buChar char="-"/>
            </a:pPr>
            <a:r>
              <a:rPr lang="en-US" sz="2200">
                <a:solidFill>
                  <a:schemeClr val="dk1"/>
                </a:solidFill>
                <a:latin typeface="Calibri"/>
                <a:ea typeface="Calibri"/>
                <a:cs typeface="Calibri"/>
                <a:sym typeface="Calibri"/>
              </a:rPr>
              <a:t>Attendance isn’t graded, but showing up and trying</a:t>
            </a:r>
            <a:br>
              <a:rPr lang="en-US" sz="22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is the first step in succeeding in the class!</a:t>
            </a:r>
            <a:endParaRPr sz="2800">
              <a:latin typeface="Calibri"/>
              <a:ea typeface="Calibri"/>
              <a:cs typeface="Calibri"/>
              <a:sym typeface="Calibri"/>
            </a:endParaRPr>
          </a:p>
        </p:txBody>
      </p:sp>
      <p:sp>
        <p:nvSpPr>
          <p:cNvPr id="294" name="Google Shape;294;p19"/>
          <p:cNvSpPr txBox="1"/>
          <p:nvPr/>
        </p:nvSpPr>
        <p:spPr>
          <a:xfrm>
            <a:off x="838200" y="5559600"/>
            <a:ext cx="6520500" cy="1109100"/>
          </a:xfrm>
          <a:prstGeom prst="rect">
            <a:avLst/>
          </a:prstGeom>
          <a:noFill/>
          <a:ln>
            <a:noFill/>
          </a:ln>
        </p:spPr>
        <p:txBody>
          <a:bodyPr anchorCtr="0" anchor="t" bIns="91425" lIns="91425" spcFirstLastPara="1" rIns="91425" wrap="square" tIns="91425">
            <a:spAutoFit/>
          </a:bodyPr>
          <a:lstStyle/>
          <a:p>
            <a:pPr indent="-228600" lvl="0" marL="228600" rtl="0" algn="l">
              <a:lnSpc>
                <a:spcPct val="81000"/>
              </a:lnSpc>
              <a:spcBef>
                <a:spcPts val="1000"/>
              </a:spcBef>
              <a:spcAft>
                <a:spcPts val="0"/>
              </a:spcAft>
              <a:buClr>
                <a:schemeClr val="dk1"/>
              </a:buClr>
              <a:buSzPts val="2500"/>
              <a:buChar char="•"/>
            </a:pPr>
            <a:r>
              <a:rPr lang="en-US" sz="2500">
                <a:solidFill>
                  <a:schemeClr val="dk1"/>
                </a:solidFill>
                <a:latin typeface="Calibri"/>
                <a:ea typeface="Calibri"/>
                <a:cs typeface="Calibri"/>
                <a:sym typeface="Calibri"/>
              </a:rPr>
              <a:t>Pre-class materials are ungraded, but…</a:t>
            </a:r>
            <a:endParaRPr sz="2800">
              <a:solidFill>
                <a:schemeClr val="dk1"/>
              </a:solidFill>
              <a:latin typeface="Calibri"/>
              <a:ea typeface="Calibri"/>
              <a:cs typeface="Calibri"/>
              <a:sym typeface="Calibri"/>
            </a:endParaRPr>
          </a:p>
          <a:p>
            <a:pPr indent="-228600" lvl="1" marL="685800" rtl="0" algn="l">
              <a:lnSpc>
                <a:spcPct val="81000"/>
              </a:lnSpc>
              <a:spcBef>
                <a:spcPts val="500"/>
              </a:spcBef>
              <a:spcAft>
                <a:spcPts val="0"/>
              </a:spcAft>
              <a:buClr>
                <a:schemeClr val="dk1"/>
              </a:buClr>
              <a:buSzPts val="2200"/>
              <a:buFont typeface="Helvetica Neue"/>
              <a:buChar char="-"/>
            </a:pPr>
            <a:r>
              <a:rPr lang="en-US" sz="2200">
                <a:solidFill>
                  <a:schemeClr val="dk1"/>
                </a:solidFill>
                <a:latin typeface="Calibri"/>
                <a:ea typeface="Calibri"/>
                <a:cs typeface="Calibri"/>
                <a:sym typeface="Calibri"/>
              </a:rPr>
              <a:t>It’s okay if you find them challenging! That means</a:t>
            </a:r>
            <a:br>
              <a:rPr lang="en-US" sz="22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you are learning!</a:t>
            </a:r>
            <a:endParaRPr sz="2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Lecture Outline</a:t>
            </a:r>
            <a:endParaRPr/>
          </a:p>
        </p:txBody>
      </p:sp>
      <p:sp>
        <p:nvSpPr>
          <p:cNvPr id="110" name="Google Shape;110;p2"/>
          <p:cNvSpPr txBox="1"/>
          <p:nvPr>
            <p:ph idx="1" type="body"/>
          </p:nvPr>
        </p:nvSpPr>
        <p:spPr>
          <a:xfrm>
            <a:off x="838200" y="1371600"/>
            <a:ext cx="10515600" cy="4805363"/>
          </a:xfrm>
          <a:prstGeom prst="rect">
            <a:avLst/>
          </a:prstGeom>
          <a:noFill/>
          <a:ln>
            <a:noFill/>
          </a:ln>
        </p:spPr>
        <p:txBody>
          <a:bodyPr anchorCtr="0" anchor="t" bIns="45700" lIns="45700" spcFirstLastPara="1" rIns="45700" wrap="square" tIns="45700">
            <a:normAutofit/>
          </a:bodyPr>
          <a:lstStyle/>
          <a:p>
            <a:pPr indent="-228600" lvl="0" marL="228600" rtl="0" algn="l">
              <a:lnSpc>
                <a:spcPct val="90000"/>
              </a:lnSpc>
              <a:spcBef>
                <a:spcPts val="0"/>
              </a:spcBef>
              <a:spcAft>
                <a:spcPts val="0"/>
              </a:spcAft>
              <a:buClr>
                <a:schemeClr val="accent5"/>
              </a:buClr>
              <a:buSzPts val="2800"/>
              <a:buChar char="•"/>
            </a:pPr>
            <a:r>
              <a:rPr b="1" lang="en-US">
                <a:solidFill>
                  <a:schemeClr val="accent5"/>
                </a:solidFill>
              </a:rPr>
              <a:t>Introductions</a:t>
            </a:r>
            <a:endParaRPr/>
          </a:p>
          <a:p>
            <a:pPr indent="-228600" lvl="0" marL="228600" rtl="0" algn="l">
              <a:lnSpc>
                <a:spcPct val="90000"/>
              </a:lnSpc>
              <a:spcBef>
                <a:spcPts val="1000"/>
              </a:spcBef>
              <a:spcAft>
                <a:spcPts val="0"/>
              </a:spcAft>
              <a:buClr>
                <a:srgbClr val="000000"/>
              </a:buClr>
              <a:buSzPts val="2800"/>
              <a:buChar char="•"/>
            </a:pPr>
            <a:r>
              <a:rPr b="0" i="0" lang="en-US" sz="2800" u="none" cap="none" strike="noStrike">
                <a:solidFill>
                  <a:srgbClr val="000000"/>
                </a:solidFill>
                <a:latin typeface="Calibri"/>
                <a:ea typeface="Calibri"/>
                <a:cs typeface="Calibri"/>
                <a:sym typeface="Calibri"/>
              </a:rPr>
              <a:t>About this Course</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Course Components &amp; Tools</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Policies</a:t>
            </a:r>
            <a:endParaRPr/>
          </a:p>
          <a:p>
            <a:pPr indent="-228600" lvl="1" marL="685800" rtl="0" algn="l">
              <a:lnSpc>
                <a:spcPct val="90000"/>
              </a:lnSpc>
              <a:spcBef>
                <a:spcPts val="1200"/>
              </a:spcBef>
              <a:spcAft>
                <a:spcPts val="0"/>
              </a:spcAft>
              <a:buClr>
                <a:srgbClr val="000000"/>
              </a:buClr>
              <a:buSzPts val="2400"/>
              <a:buFont typeface="Helvetica Neue"/>
              <a:buChar char="-"/>
            </a:pPr>
            <a:r>
              <a:rPr lang="en-US" sz="2400"/>
              <a:t>Making the Most of this Class</a:t>
            </a:r>
            <a:endParaRPr/>
          </a:p>
          <a:p>
            <a:pPr indent="-228600" lvl="0" marL="228600" rtl="0" algn="l">
              <a:lnSpc>
                <a:spcPct val="90000"/>
              </a:lnSpc>
              <a:spcBef>
                <a:spcPts val="1000"/>
              </a:spcBef>
              <a:spcAft>
                <a:spcPts val="0"/>
              </a:spcAft>
              <a:buClr>
                <a:srgbClr val="000000"/>
              </a:buClr>
              <a:buSzPts val="2800"/>
              <a:buChar char="•"/>
            </a:pPr>
            <a:r>
              <a:rPr b="0" i="0" lang="en-US" sz="2800" u="none" cap="none" strike="noStrike">
                <a:solidFill>
                  <a:srgbClr val="000000"/>
                </a:solidFill>
                <a:latin typeface="Calibri"/>
                <a:ea typeface="Calibri"/>
                <a:cs typeface="Calibri"/>
                <a:sym typeface="Calibri"/>
              </a:rPr>
              <a:t>Intro/Review Java</a:t>
            </a:r>
            <a:endParaRPr/>
          </a:p>
        </p:txBody>
      </p:sp>
      <p:sp>
        <p:nvSpPr>
          <p:cNvPr id="111" name="Google Shape;111;p2"/>
          <p:cNvSpPr/>
          <p:nvPr/>
        </p:nvSpPr>
        <p:spPr>
          <a:xfrm rot="10800000">
            <a:off x="3519616" y="1458097"/>
            <a:ext cx="444844" cy="308920"/>
          </a:xfrm>
          <a:custGeom>
            <a:rect b="b" l="l" r="r" t="t"/>
            <a:pathLst>
              <a:path extrusionOk="0" h="21600" w="21600">
                <a:moveTo>
                  <a:pt x="0" y="0"/>
                </a:moveTo>
                <a:lnTo>
                  <a:pt x="14100" y="0"/>
                </a:lnTo>
                <a:lnTo>
                  <a:pt x="21600" y="10800"/>
                </a:lnTo>
                <a:lnTo>
                  <a:pt x="14100" y="21600"/>
                </a:lnTo>
                <a:lnTo>
                  <a:pt x="0" y="21600"/>
                </a:lnTo>
                <a:close/>
              </a:path>
            </a:pathLst>
          </a:custGeom>
          <a:solidFill>
            <a:schemeClr val="accent5"/>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0"/>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Metacognition</a:t>
            </a:r>
            <a:endParaRPr/>
          </a:p>
        </p:txBody>
      </p:sp>
      <p:sp>
        <p:nvSpPr>
          <p:cNvPr id="300" name="Google Shape;300;p20"/>
          <p:cNvSpPr txBox="1"/>
          <p:nvPr>
            <p:ph idx="1" type="body"/>
          </p:nvPr>
        </p:nvSpPr>
        <p:spPr>
          <a:xfrm>
            <a:off x="838200" y="1371600"/>
            <a:ext cx="10515600" cy="4805363"/>
          </a:xfrm>
          <a:prstGeom prst="rect">
            <a:avLst/>
          </a:prstGeom>
          <a:noFill/>
          <a:ln>
            <a:noFill/>
          </a:ln>
        </p:spPr>
        <p:txBody>
          <a:bodyPr anchorCtr="0" anchor="t" bIns="45700" lIns="45700" spcFirstLastPara="1" rIns="45700" wrap="square" tIns="45700">
            <a:normAutofit fontScale="92500" lnSpcReduction="20000"/>
          </a:bodyPr>
          <a:lstStyle/>
          <a:p>
            <a:pPr indent="-216693" lvl="0" marL="228600" rtl="0" algn="l">
              <a:lnSpc>
                <a:spcPct val="90000"/>
              </a:lnSpc>
              <a:spcBef>
                <a:spcPts val="0"/>
              </a:spcBef>
              <a:spcAft>
                <a:spcPts val="0"/>
              </a:spcAft>
              <a:buClr>
                <a:schemeClr val="accent3"/>
              </a:buClr>
              <a:buSzPct val="100000"/>
              <a:buChar char="•"/>
            </a:pPr>
            <a:r>
              <a:rPr b="1" lang="en-US" sz="2500">
                <a:solidFill>
                  <a:schemeClr val="accent3"/>
                </a:solidFill>
              </a:rPr>
              <a:t>Metacognition</a:t>
            </a:r>
            <a:r>
              <a:rPr b="0" lang="en-US">
                <a:solidFill>
                  <a:srgbClr val="000000"/>
                </a:solidFill>
              </a:rPr>
              <a:t>: asking questions about your solution process.</a:t>
            </a:r>
            <a:br>
              <a:rPr b="0" lang="en-US">
                <a:solidFill>
                  <a:srgbClr val="000000"/>
                </a:solidFill>
              </a:rPr>
            </a:br>
            <a:endParaRPr sz="2700"/>
          </a:p>
          <a:p>
            <a:pPr indent="-216693" lvl="0" marL="228600" rtl="0" algn="l">
              <a:lnSpc>
                <a:spcPct val="90000"/>
              </a:lnSpc>
              <a:spcBef>
                <a:spcPts val="1000"/>
              </a:spcBef>
              <a:spcAft>
                <a:spcPts val="0"/>
              </a:spcAft>
              <a:buClr>
                <a:srgbClr val="000000"/>
              </a:buClr>
              <a:buSzPct val="100000"/>
              <a:buChar char="•"/>
            </a:pPr>
            <a:r>
              <a:rPr lang="en-US" sz="2500"/>
              <a:t>Examples:</a:t>
            </a:r>
            <a:endParaRPr/>
          </a:p>
          <a:p>
            <a:pPr indent="-232806" lvl="1" marL="685800" rtl="0" algn="l">
              <a:lnSpc>
                <a:spcPct val="100000"/>
              </a:lnSpc>
              <a:spcBef>
                <a:spcPts val="500"/>
              </a:spcBef>
              <a:spcAft>
                <a:spcPts val="0"/>
              </a:spcAft>
              <a:buClr>
                <a:srgbClr val="000000"/>
              </a:buClr>
              <a:buSzPct val="100000"/>
              <a:buFont typeface="Helvetica Neue"/>
              <a:buChar char="-"/>
            </a:pPr>
            <a:r>
              <a:rPr b="1" lang="en-US" sz="2450"/>
              <a:t>While debugging</a:t>
            </a:r>
            <a:r>
              <a:rPr b="0" lang="en-US" sz="2450"/>
              <a:t>: explain to yourself </a:t>
            </a:r>
            <a:r>
              <a:rPr b="0" lang="en-US" sz="2450" u="sng"/>
              <a:t>why</a:t>
            </a:r>
            <a:r>
              <a:rPr b="0" lang="en-US" sz="2450"/>
              <a:t> you’re making this change to your program.</a:t>
            </a:r>
            <a:endParaRPr sz="2450"/>
          </a:p>
          <a:p>
            <a:pPr indent="-232806" lvl="1" marL="685800" rtl="0" algn="l">
              <a:lnSpc>
                <a:spcPct val="100000"/>
              </a:lnSpc>
              <a:spcBef>
                <a:spcPts val="500"/>
              </a:spcBef>
              <a:spcAft>
                <a:spcPts val="0"/>
              </a:spcAft>
              <a:buClr>
                <a:srgbClr val="000000"/>
              </a:buClr>
              <a:buSzPct val="100000"/>
              <a:buFont typeface="Helvetica Neue"/>
              <a:buChar char="-"/>
            </a:pPr>
            <a:r>
              <a:rPr b="1" lang="en-US" sz="2450"/>
              <a:t>Before running your program</a:t>
            </a:r>
            <a:r>
              <a:rPr b="0" lang="en-US" sz="2450"/>
              <a:t>: make an explicit prediction of what you expect to see.</a:t>
            </a:r>
            <a:endParaRPr sz="2450"/>
          </a:p>
          <a:p>
            <a:pPr indent="-232806" lvl="1" marL="685800" rtl="0" algn="l">
              <a:lnSpc>
                <a:spcPct val="100000"/>
              </a:lnSpc>
              <a:spcBef>
                <a:spcPts val="500"/>
              </a:spcBef>
              <a:spcAft>
                <a:spcPts val="0"/>
              </a:spcAft>
              <a:buClr>
                <a:srgbClr val="000000"/>
              </a:buClr>
              <a:buSzPct val="100000"/>
              <a:buFont typeface="Helvetica Neue"/>
              <a:buChar char="-"/>
            </a:pPr>
            <a:r>
              <a:rPr b="1" lang="en-US" sz="2450"/>
              <a:t>When coding</a:t>
            </a:r>
            <a:r>
              <a:rPr b="0" lang="en-US" sz="2450"/>
              <a:t>: be aware when you’re not making progress, so you can take a break or try a different strategy.</a:t>
            </a:r>
            <a:endParaRPr sz="2450"/>
          </a:p>
          <a:p>
            <a:pPr indent="-232806" lvl="1" marL="685800" rtl="0" algn="l">
              <a:lnSpc>
                <a:spcPct val="100000"/>
              </a:lnSpc>
              <a:spcBef>
                <a:spcPts val="500"/>
              </a:spcBef>
              <a:spcAft>
                <a:spcPts val="0"/>
              </a:spcAft>
              <a:buClr>
                <a:srgbClr val="000000"/>
              </a:buClr>
              <a:buSzPct val="100000"/>
              <a:buFont typeface="Helvetica Neue"/>
              <a:buChar char="-"/>
            </a:pPr>
            <a:r>
              <a:rPr b="1" lang="en-US" sz="2450"/>
              <a:t>When designing</a:t>
            </a:r>
            <a:r>
              <a:rPr b="0" lang="en-US" sz="2450"/>
              <a:t>:</a:t>
            </a:r>
            <a:endParaRPr sz="2450"/>
          </a:p>
          <a:p>
            <a:pPr indent="-226937" lvl="2" marL="1143000" rtl="0" algn="l">
              <a:lnSpc>
                <a:spcPct val="100000"/>
              </a:lnSpc>
              <a:spcBef>
                <a:spcPts val="500"/>
              </a:spcBef>
              <a:spcAft>
                <a:spcPts val="0"/>
              </a:spcAft>
              <a:buClr>
                <a:srgbClr val="000000"/>
              </a:buClr>
              <a:buSzPct val="100000"/>
              <a:buFont typeface="Helvetica Neue"/>
              <a:buChar char="-"/>
            </a:pPr>
            <a:r>
              <a:rPr lang="en-US" sz="1917"/>
              <a:t>Explain the tradeoffs with using a different data structure or algorithm.</a:t>
            </a:r>
            <a:endParaRPr sz="2917"/>
          </a:p>
          <a:p>
            <a:pPr indent="-226937" lvl="2" marL="1143000" rtl="0" algn="l">
              <a:lnSpc>
                <a:spcPct val="100000"/>
              </a:lnSpc>
              <a:spcBef>
                <a:spcPts val="500"/>
              </a:spcBef>
              <a:spcAft>
                <a:spcPts val="0"/>
              </a:spcAft>
              <a:buClr>
                <a:srgbClr val="000000"/>
              </a:buClr>
              <a:buSzPct val="100000"/>
              <a:buFont typeface="Helvetica Neue"/>
              <a:buChar char="-"/>
            </a:pPr>
            <a:r>
              <a:rPr lang="en-US" sz="1917"/>
              <a:t>If one or more requirements change, how would the solution change as a result?</a:t>
            </a:r>
            <a:endParaRPr sz="2917"/>
          </a:p>
          <a:p>
            <a:pPr indent="-226937" lvl="2" marL="1143000" rtl="0" algn="l">
              <a:lnSpc>
                <a:spcPct val="100000"/>
              </a:lnSpc>
              <a:spcBef>
                <a:spcPts val="500"/>
              </a:spcBef>
              <a:spcAft>
                <a:spcPts val="0"/>
              </a:spcAft>
              <a:buClr>
                <a:srgbClr val="000000"/>
              </a:buClr>
              <a:buSzPct val="100000"/>
              <a:buFont typeface="Helvetica Neue"/>
              <a:buChar char="-"/>
            </a:pPr>
            <a:r>
              <a:rPr lang="en-US" sz="1917"/>
              <a:t>Reflect on how you ruled out alternative ideas along the way to a solution.</a:t>
            </a:r>
            <a:endParaRPr sz="2917"/>
          </a:p>
          <a:p>
            <a:pPr indent="-221059" lvl="1" marL="685800" rtl="0" algn="l">
              <a:lnSpc>
                <a:spcPct val="100000"/>
              </a:lnSpc>
              <a:spcBef>
                <a:spcPts val="500"/>
              </a:spcBef>
              <a:spcAft>
                <a:spcPts val="0"/>
              </a:spcAft>
              <a:buClr>
                <a:srgbClr val="000000"/>
              </a:buClr>
              <a:buSzPct val="100000"/>
              <a:buFont typeface="Helvetica Neue"/>
              <a:buChar char="-"/>
            </a:pPr>
            <a:r>
              <a:rPr b="1" lang="en-US" sz="2250"/>
              <a:t>When studying</a:t>
            </a:r>
            <a:r>
              <a:rPr b="0" lang="en-US" sz="2250"/>
              <a:t>: what is the relationship of this topic to other ideas in the course?</a:t>
            </a:r>
            <a:endParaRPr sz="225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1"/>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Getting Help</a:t>
            </a:r>
            <a:endParaRPr/>
          </a:p>
        </p:txBody>
      </p:sp>
      <p:sp>
        <p:nvSpPr>
          <p:cNvPr id="306" name="Google Shape;306;p21"/>
          <p:cNvSpPr txBox="1"/>
          <p:nvPr>
            <p:ph idx="1" type="body"/>
          </p:nvPr>
        </p:nvSpPr>
        <p:spPr>
          <a:xfrm>
            <a:off x="838200" y="1371600"/>
            <a:ext cx="10515600" cy="988500"/>
          </a:xfrm>
          <a:prstGeom prst="rect">
            <a:avLst/>
          </a:prstGeom>
          <a:noFill/>
          <a:ln>
            <a:noFill/>
          </a:ln>
        </p:spPr>
        <p:txBody>
          <a:bodyPr anchorCtr="0" anchor="t" bIns="45700" lIns="45700" spcFirstLastPara="1" rIns="45700" wrap="square" tIns="45700">
            <a:normAutofit/>
          </a:bodyPr>
          <a:lstStyle/>
          <a:p>
            <a:pPr indent="-228600" lvl="0" marL="228600" rtl="0" algn="l">
              <a:lnSpc>
                <a:spcPct val="72000"/>
              </a:lnSpc>
              <a:spcBef>
                <a:spcPts val="0"/>
              </a:spcBef>
              <a:spcAft>
                <a:spcPts val="0"/>
              </a:spcAft>
              <a:buClr>
                <a:srgbClr val="000000"/>
              </a:buClr>
              <a:buSzPts val="2300"/>
              <a:buChar char="•"/>
            </a:pPr>
            <a:r>
              <a:rPr lang="en-US" sz="2300"/>
              <a:t>Discussion Board</a:t>
            </a:r>
            <a:endParaRPr/>
          </a:p>
          <a:p>
            <a:pPr indent="-228600" lvl="1" marL="685800" rtl="0" algn="l">
              <a:lnSpc>
                <a:spcPct val="72000"/>
              </a:lnSpc>
              <a:spcBef>
                <a:spcPts val="500"/>
              </a:spcBef>
              <a:spcAft>
                <a:spcPts val="0"/>
              </a:spcAft>
              <a:buClr>
                <a:srgbClr val="000000"/>
              </a:buClr>
              <a:buSzPts val="2000"/>
              <a:buFont typeface="Helvetica Neue"/>
              <a:buChar char="-"/>
            </a:pPr>
            <a:r>
              <a:rPr lang="en-US" sz="2000"/>
              <a:t>Feel free to make a public or private post on Ed</a:t>
            </a:r>
            <a:endParaRPr/>
          </a:p>
          <a:p>
            <a:pPr indent="-228600" lvl="1" marL="685800" rtl="0" algn="l">
              <a:lnSpc>
                <a:spcPct val="72000"/>
              </a:lnSpc>
              <a:spcBef>
                <a:spcPts val="500"/>
              </a:spcBef>
              <a:spcAft>
                <a:spcPts val="0"/>
              </a:spcAft>
              <a:buClr>
                <a:srgbClr val="000000"/>
              </a:buClr>
              <a:buSzPts val="2000"/>
              <a:buFont typeface="Helvetica Neue"/>
              <a:buChar char="-"/>
            </a:pPr>
            <a:r>
              <a:rPr lang="en-US" sz="2000"/>
              <a:t>We encourage you to answer other peoples’ questions! A great way to learn</a:t>
            </a:r>
            <a:endParaRPr/>
          </a:p>
        </p:txBody>
      </p:sp>
      <p:sp>
        <p:nvSpPr>
          <p:cNvPr id="307" name="Google Shape;307;p21"/>
          <p:cNvSpPr txBox="1"/>
          <p:nvPr/>
        </p:nvSpPr>
        <p:spPr>
          <a:xfrm>
            <a:off x="838200" y="2360100"/>
            <a:ext cx="10240200" cy="1011000"/>
          </a:xfrm>
          <a:prstGeom prst="rect">
            <a:avLst/>
          </a:prstGeom>
          <a:noFill/>
          <a:ln>
            <a:noFill/>
          </a:ln>
        </p:spPr>
        <p:txBody>
          <a:bodyPr anchorCtr="0" anchor="ctr" bIns="91425" lIns="91425" spcFirstLastPara="1" rIns="91425" wrap="square" tIns="91425">
            <a:spAutoFit/>
          </a:bodyPr>
          <a:lstStyle/>
          <a:p>
            <a:pPr indent="-228600" lvl="0" marL="228600" rtl="0" algn="l">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Introductory Programming Lab (Office Hours) </a:t>
            </a:r>
            <a:endParaRPr sz="2800">
              <a:solidFill>
                <a:schemeClr val="dk1"/>
              </a:solidFill>
              <a:latin typeface="Calibri"/>
              <a:ea typeface="Calibri"/>
              <a:cs typeface="Calibri"/>
              <a:sym typeface="Calibri"/>
            </a:endParaRPr>
          </a:p>
          <a:p>
            <a:pPr indent="-228600" lvl="1" marL="685800" rtl="0" algn="l">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TAs can help you face to face in office hours, and look at your code</a:t>
            </a:r>
            <a:endParaRPr sz="2800">
              <a:solidFill>
                <a:schemeClr val="dk1"/>
              </a:solidFill>
              <a:latin typeface="Calibri"/>
              <a:ea typeface="Calibri"/>
              <a:cs typeface="Calibri"/>
              <a:sym typeface="Calibri"/>
            </a:endParaRPr>
          </a:p>
          <a:p>
            <a:pPr indent="-228600" lvl="1" marL="685800" rtl="0" algn="l">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You can go to the IPL with </a:t>
            </a:r>
            <a:r>
              <a:rPr b="1" lang="en-US" sz="2000">
                <a:solidFill>
                  <a:schemeClr val="dk1"/>
                </a:solidFill>
                <a:latin typeface="Calibri"/>
                <a:ea typeface="Calibri"/>
                <a:cs typeface="Calibri"/>
                <a:sym typeface="Calibri"/>
              </a:rPr>
              <a:t>any </a:t>
            </a:r>
            <a:r>
              <a:rPr lang="en-US" sz="2000">
                <a:solidFill>
                  <a:schemeClr val="dk1"/>
                </a:solidFill>
                <a:latin typeface="Calibri"/>
                <a:ea typeface="Calibri"/>
                <a:cs typeface="Calibri"/>
                <a:sym typeface="Calibri"/>
              </a:rPr>
              <a:t>course questions, not just assignments</a:t>
            </a:r>
            <a:endParaRPr sz="2000">
              <a:latin typeface="Calibri"/>
              <a:ea typeface="Calibri"/>
              <a:cs typeface="Calibri"/>
              <a:sym typeface="Calibri"/>
            </a:endParaRPr>
          </a:p>
        </p:txBody>
      </p:sp>
      <p:sp>
        <p:nvSpPr>
          <p:cNvPr id="308" name="Google Shape;308;p21"/>
          <p:cNvSpPr txBox="1"/>
          <p:nvPr/>
        </p:nvSpPr>
        <p:spPr>
          <a:xfrm>
            <a:off x="838200" y="3371100"/>
            <a:ext cx="10515600" cy="1156200"/>
          </a:xfrm>
          <a:prstGeom prst="rect">
            <a:avLst/>
          </a:prstGeom>
          <a:noFill/>
          <a:ln>
            <a:noFill/>
          </a:ln>
        </p:spPr>
        <p:txBody>
          <a:bodyPr anchorCtr="0" anchor="ctr" bIns="91425" lIns="91425" spcFirstLastPara="1" rIns="91425" wrap="square" tIns="91425">
            <a:spAutoFit/>
          </a:bodyPr>
          <a:lstStyle/>
          <a:p>
            <a:pPr indent="-228600" lvl="0" marL="228600" rtl="0" algn="l">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Section</a:t>
            </a:r>
            <a:endParaRPr sz="2800">
              <a:solidFill>
                <a:schemeClr val="dk1"/>
              </a:solidFill>
              <a:latin typeface="Calibri"/>
              <a:ea typeface="Calibri"/>
              <a:cs typeface="Calibri"/>
              <a:sym typeface="Calibri"/>
            </a:endParaRPr>
          </a:p>
          <a:p>
            <a:pPr indent="-228600" lvl="1" marL="685800" rtl="0" algn="l">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Work through related problems, get to know your TA who is here to support you</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latin typeface="Calibri"/>
              <a:ea typeface="Calibri"/>
              <a:cs typeface="Calibri"/>
              <a:sym typeface="Calibri"/>
            </a:endParaRPr>
          </a:p>
        </p:txBody>
      </p:sp>
      <p:sp>
        <p:nvSpPr>
          <p:cNvPr id="309" name="Google Shape;309;p21"/>
          <p:cNvSpPr txBox="1"/>
          <p:nvPr/>
        </p:nvSpPr>
        <p:spPr>
          <a:xfrm>
            <a:off x="838200" y="4142175"/>
            <a:ext cx="10515600" cy="725400"/>
          </a:xfrm>
          <a:prstGeom prst="rect">
            <a:avLst/>
          </a:prstGeom>
          <a:noFill/>
          <a:ln>
            <a:noFill/>
          </a:ln>
        </p:spPr>
        <p:txBody>
          <a:bodyPr anchorCtr="0" anchor="t" bIns="91425" lIns="91425" spcFirstLastPara="1" rIns="91425" wrap="square" tIns="91425">
            <a:spAutoFit/>
          </a:bodyPr>
          <a:lstStyle/>
          <a:p>
            <a:pPr indent="-228600" lvl="0" marL="228600" rtl="0" algn="l">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Your Peers</a:t>
            </a:r>
            <a:endParaRPr sz="2800">
              <a:solidFill>
                <a:schemeClr val="dk1"/>
              </a:solidFill>
              <a:latin typeface="Calibri"/>
              <a:ea typeface="Calibri"/>
              <a:cs typeface="Calibri"/>
              <a:sym typeface="Calibri"/>
            </a:endParaRPr>
          </a:p>
          <a:p>
            <a:pPr indent="-228600" lvl="1" marL="685800" rtl="0" algn="l">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We encourage you to form study groups! Discord or Ed are great places to do that</a:t>
            </a:r>
            <a:endParaRPr sz="2800">
              <a:latin typeface="Calibri"/>
              <a:ea typeface="Calibri"/>
              <a:cs typeface="Calibri"/>
              <a:sym typeface="Calibri"/>
            </a:endParaRPr>
          </a:p>
        </p:txBody>
      </p:sp>
      <p:sp>
        <p:nvSpPr>
          <p:cNvPr id="310" name="Google Shape;310;p21"/>
          <p:cNvSpPr txBox="1"/>
          <p:nvPr/>
        </p:nvSpPr>
        <p:spPr>
          <a:xfrm>
            <a:off x="838200" y="4867575"/>
            <a:ext cx="10240200" cy="2107200"/>
          </a:xfrm>
          <a:prstGeom prst="rect">
            <a:avLst/>
          </a:prstGeom>
          <a:noFill/>
          <a:ln>
            <a:noFill/>
          </a:ln>
        </p:spPr>
        <p:txBody>
          <a:bodyPr anchorCtr="0" anchor="t" bIns="91425" lIns="91425" spcFirstLastPara="1" rIns="91425" wrap="square" tIns="91425">
            <a:spAutoFit/>
          </a:bodyPr>
          <a:lstStyle/>
          <a:p>
            <a:pPr indent="-228600" lvl="0" marL="228600" rtl="0" algn="l">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Email</a:t>
            </a:r>
            <a:endParaRPr sz="2800">
              <a:solidFill>
                <a:schemeClr val="dk1"/>
              </a:solidFill>
              <a:latin typeface="Calibri"/>
              <a:ea typeface="Calibri"/>
              <a:cs typeface="Calibri"/>
              <a:sym typeface="Calibri"/>
            </a:endParaRPr>
          </a:p>
          <a:p>
            <a:pPr indent="-228600" lvl="1" marL="685800" rtl="0" algn="l">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We prefer that all content and logistic questions go on the Ed discussion board (even if you make them private). 717 of you &gt;&gt;&gt; 40 of us! </a:t>
            </a:r>
            <a:endParaRPr sz="2800">
              <a:solidFill>
                <a:schemeClr val="dk1"/>
              </a:solidFill>
              <a:latin typeface="Calibri"/>
              <a:ea typeface="Calibri"/>
              <a:cs typeface="Calibri"/>
              <a:sym typeface="Calibri"/>
            </a:endParaRPr>
          </a:p>
          <a:p>
            <a:pPr indent="-228600" lvl="1" marL="685800" rtl="0" algn="l">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For serious personal circumstances, you can email Miya and Joe directly. It never hurts to email us, but if it’s a common logistic question, we may politely ask you to post on the discussion board instead.</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22"/>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Help Us Improve!</a:t>
            </a:r>
            <a:endParaRPr/>
          </a:p>
        </p:txBody>
      </p:sp>
      <p:sp>
        <p:nvSpPr>
          <p:cNvPr id="316" name="Google Shape;316;p22"/>
          <p:cNvSpPr txBox="1"/>
          <p:nvPr>
            <p:ph idx="1" type="body"/>
          </p:nvPr>
        </p:nvSpPr>
        <p:spPr>
          <a:xfrm>
            <a:off x="838200" y="1371600"/>
            <a:ext cx="10515600" cy="4805363"/>
          </a:xfrm>
          <a:prstGeom prst="rect">
            <a:avLst/>
          </a:prstGeom>
          <a:noFill/>
          <a:ln>
            <a:noFill/>
          </a:ln>
        </p:spPr>
        <p:txBody>
          <a:bodyPr anchorCtr="0" anchor="t" bIns="45700" lIns="45700" spcFirstLastPara="1" rIns="45700" wrap="square" tIns="45700">
            <a:normAutofit/>
          </a:bodyPr>
          <a:lstStyle/>
          <a:p>
            <a:pPr indent="-224027" lvl="0" marL="224027" rtl="0" algn="l">
              <a:lnSpc>
                <a:spcPct val="90000"/>
              </a:lnSpc>
              <a:spcBef>
                <a:spcPts val="0"/>
              </a:spcBef>
              <a:spcAft>
                <a:spcPts val="0"/>
              </a:spcAft>
              <a:buClr>
                <a:srgbClr val="000000"/>
              </a:buClr>
              <a:buSzPts val="2450"/>
              <a:buChar char="•"/>
            </a:pPr>
            <a:r>
              <a:rPr lang="en-US" sz="2450"/>
              <a:t>This is a relatively new course! We are always looking for feedback on how to improve the class for you and for future students! Thank you in advance for your patience and understanding as we develop everything. </a:t>
            </a:r>
            <a:r>
              <a:rPr lang="en-US">
                <a:latin typeface="Noto Sans Symbols"/>
                <a:ea typeface="Noto Sans Symbols"/>
                <a:cs typeface="Noto Sans Symbols"/>
                <a:sym typeface="Noto Sans Symbols"/>
              </a:rPr>
              <a:t>☺ </a:t>
            </a:r>
            <a:endParaRPr/>
          </a:p>
          <a:p>
            <a:pPr indent="-224026" lvl="1" marL="672084" rtl="0" algn="l">
              <a:lnSpc>
                <a:spcPct val="90000"/>
              </a:lnSpc>
              <a:spcBef>
                <a:spcPts val="400"/>
              </a:spcBef>
              <a:spcAft>
                <a:spcPts val="0"/>
              </a:spcAft>
              <a:buClr>
                <a:srgbClr val="000000"/>
              </a:buClr>
              <a:buSzPts val="2156"/>
              <a:buFont typeface="Helvetica Neue"/>
              <a:buChar char="-"/>
            </a:pPr>
            <a:r>
              <a:rPr lang="en-US" sz="2156"/>
              <a:t>We </a:t>
            </a:r>
            <a:r>
              <a:rPr i="1" lang="en-US"/>
              <a:t>really</a:t>
            </a:r>
            <a:r>
              <a:rPr lang="en-US" sz="2156"/>
              <a:t> value your feedback!</a:t>
            </a:r>
            <a:endParaRPr/>
          </a:p>
          <a:p>
            <a:pPr indent="-224026" lvl="1" marL="672084" rtl="0" algn="l">
              <a:lnSpc>
                <a:spcPct val="90000"/>
              </a:lnSpc>
              <a:spcBef>
                <a:spcPts val="400"/>
              </a:spcBef>
              <a:spcAft>
                <a:spcPts val="0"/>
              </a:spcAft>
              <a:buClr>
                <a:srgbClr val="000000"/>
              </a:buClr>
              <a:buSzPts val="2156"/>
              <a:buFont typeface="Helvetica Neue"/>
              <a:buChar char="-"/>
            </a:pPr>
            <a:r>
              <a:rPr lang="en-US" sz="2156"/>
              <a:t>Let us know what’s working and what isn’t working for you</a:t>
            </a:r>
            <a:endParaRPr/>
          </a:p>
          <a:p>
            <a:pPr indent="-224026" lvl="1" marL="672084" rtl="0" algn="l">
              <a:lnSpc>
                <a:spcPct val="90000"/>
              </a:lnSpc>
              <a:spcBef>
                <a:spcPts val="400"/>
              </a:spcBef>
              <a:spcAft>
                <a:spcPts val="0"/>
              </a:spcAft>
              <a:buClr>
                <a:srgbClr val="000000"/>
              </a:buClr>
              <a:buSzPts val="2156"/>
              <a:buFont typeface="Helvetica Neue"/>
              <a:buChar char="-"/>
            </a:pPr>
            <a:r>
              <a:rPr lang="en-US" sz="2156"/>
              <a:t>Something that went well in another course? Tell us about it!</a:t>
            </a:r>
            <a:endParaRPr/>
          </a:p>
          <a:p>
            <a:pPr indent="448055" lvl="1" marL="0" rtl="0" algn="l">
              <a:lnSpc>
                <a:spcPct val="90000"/>
              </a:lnSpc>
              <a:spcBef>
                <a:spcPts val="400"/>
              </a:spcBef>
              <a:spcAft>
                <a:spcPts val="0"/>
              </a:spcAft>
              <a:buClr>
                <a:srgbClr val="000000"/>
              </a:buClr>
              <a:buSzPts val="2156"/>
              <a:buNone/>
            </a:pPr>
            <a:r>
              <a:t/>
            </a:r>
            <a:endParaRPr sz="2156"/>
          </a:p>
          <a:p>
            <a:pPr indent="-224027" lvl="0" marL="224027" rtl="0" algn="l">
              <a:lnSpc>
                <a:spcPct val="90000"/>
              </a:lnSpc>
              <a:spcBef>
                <a:spcPts val="900"/>
              </a:spcBef>
              <a:spcAft>
                <a:spcPts val="0"/>
              </a:spcAft>
              <a:buClr>
                <a:srgbClr val="000000"/>
              </a:buClr>
              <a:buSzPts val="2450"/>
              <a:buChar char="•"/>
            </a:pPr>
            <a:r>
              <a:rPr lang="en-US" sz="2450"/>
              <a:t>Post on the discussion board (can be public/private). </a:t>
            </a:r>
            <a:endParaRPr/>
          </a:p>
          <a:p>
            <a:pPr indent="-224026" lvl="1" marL="672084" rtl="0" algn="l">
              <a:lnSpc>
                <a:spcPct val="90000"/>
              </a:lnSpc>
              <a:spcBef>
                <a:spcPts val="400"/>
              </a:spcBef>
              <a:spcAft>
                <a:spcPts val="0"/>
              </a:spcAft>
              <a:buClr>
                <a:srgbClr val="000000"/>
              </a:buClr>
              <a:buSzPts val="2156"/>
              <a:buFont typeface="Helvetica Neue"/>
              <a:buChar char="-"/>
            </a:pPr>
            <a:r>
              <a:rPr lang="en-US" sz="2156"/>
              <a:t>Note: Anonymous here is anonymous to other students, not to the staff.</a:t>
            </a:r>
            <a:endParaRPr/>
          </a:p>
          <a:p>
            <a:pPr indent="-87121" lvl="0" marL="224027" rtl="0" algn="l">
              <a:lnSpc>
                <a:spcPct val="90000"/>
              </a:lnSpc>
              <a:spcBef>
                <a:spcPts val="900"/>
              </a:spcBef>
              <a:spcAft>
                <a:spcPts val="0"/>
              </a:spcAft>
              <a:buClr>
                <a:srgbClr val="000000"/>
              </a:buClr>
              <a:buSzPts val="2156"/>
              <a:buNone/>
            </a:pPr>
            <a:r>
              <a:t/>
            </a:r>
            <a:endParaRPr sz="2156"/>
          </a:p>
          <a:p>
            <a:pPr indent="-224027" lvl="0" marL="224027" rtl="0" algn="l">
              <a:lnSpc>
                <a:spcPct val="90000"/>
              </a:lnSpc>
              <a:spcBef>
                <a:spcPts val="900"/>
              </a:spcBef>
              <a:spcAft>
                <a:spcPts val="0"/>
              </a:spcAft>
              <a:buClr>
                <a:srgbClr val="000000"/>
              </a:buClr>
              <a:buSzPts val="2450"/>
              <a:buChar char="•"/>
            </a:pPr>
            <a:r>
              <a:rPr lang="en-US" sz="2450"/>
              <a:t>Submit feedback via the </a:t>
            </a:r>
            <a:r>
              <a:rPr b="1" lang="en-US" sz="2450"/>
              <a:t>Anonymous Feedback Tool</a:t>
            </a:r>
            <a:r>
              <a:rPr lang="en-US" sz="2450"/>
              <a:t> (linked under “Course Tools” on the website)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23"/>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The World Around CSE 122</a:t>
            </a:r>
            <a:endParaRPr/>
          </a:p>
        </p:txBody>
      </p:sp>
      <p:sp>
        <p:nvSpPr>
          <p:cNvPr id="322" name="Google Shape;322;p23"/>
          <p:cNvSpPr txBox="1"/>
          <p:nvPr>
            <p:ph idx="1" type="body"/>
          </p:nvPr>
        </p:nvSpPr>
        <p:spPr>
          <a:xfrm>
            <a:off x="838200" y="1371600"/>
            <a:ext cx="10515600" cy="4805363"/>
          </a:xfrm>
          <a:prstGeom prst="rect">
            <a:avLst/>
          </a:prstGeom>
          <a:noFill/>
          <a:ln>
            <a:noFill/>
          </a:ln>
        </p:spPr>
        <p:txBody>
          <a:bodyPr anchorCtr="0" anchor="t" bIns="45700" lIns="45700" spcFirstLastPara="1" rIns="45700" wrap="square" tIns="45700">
            <a:normAutofit/>
          </a:bodyPr>
          <a:lstStyle/>
          <a:p>
            <a:pPr indent="-228600" lvl="0" marL="228600" rtl="0" algn="l">
              <a:lnSpc>
                <a:spcPct val="90000"/>
              </a:lnSpc>
              <a:spcBef>
                <a:spcPts val="0"/>
              </a:spcBef>
              <a:spcAft>
                <a:spcPts val="0"/>
              </a:spcAft>
              <a:buClr>
                <a:srgbClr val="000000"/>
              </a:buClr>
              <a:buSzPts val="2800"/>
              <a:buChar char="•"/>
            </a:pPr>
            <a:r>
              <a:rPr b="0" i="0" lang="en-US" sz="2800" u="none" cap="none" strike="noStrike">
                <a:solidFill>
                  <a:srgbClr val="000000"/>
                </a:solidFill>
                <a:latin typeface="Calibri"/>
                <a:ea typeface="Calibri"/>
                <a:cs typeface="Calibri"/>
                <a:sym typeface="Calibri"/>
              </a:rPr>
              <a:t>Our goal is to give you a great CSE 122 experience</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But CSE 122 does not exist in a vacuum – there’s a lot going on in the world right now that can impact your education</a:t>
            </a:r>
            <a:endParaRPr/>
          </a:p>
          <a:p>
            <a:pPr indent="-228600" lvl="0" marL="228600" rtl="0" algn="l">
              <a:lnSpc>
                <a:spcPct val="90000"/>
              </a:lnSpc>
              <a:spcBef>
                <a:spcPts val="1000"/>
              </a:spcBef>
              <a:spcAft>
                <a:spcPts val="0"/>
              </a:spcAft>
              <a:buClr>
                <a:srgbClr val="000000"/>
              </a:buClr>
              <a:buSzPts val="2800"/>
              <a:buChar char="•"/>
            </a:pPr>
            <a:r>
              <a:rPr b="0" i="0" lang="en-US" sz="2800" u="none" cap="none" strike="noStrike">
                <a:solidFill>
                  <a:srgbClr val="000000"/>
                </a:solidFill>
                <a:latin typeface="Calibri"/>
                <a:ea typeface="Calibri"/>
                <a:cs typeface="Calibri"/>
                <a:sym typeface="Calibri"/>
              </a:rPr>
              <a:t>We’ve designed course policies for maximum flexibility: ability to resubmit assignments and drop low letter grades in quizzes</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But we cannot cover every individual situation</a:t>
            </a:r>
            <a:endParaRPr/>
          </a:p>
          <a:p>
            <a:pPr indent="-76200" lvl="0" marL="228600" rtl="0" algn="l">
              <a:lnSpc>
                <a:spcPct val="90000"/>
              </a:lnSpc>
              <a:spcBef>
                <a:spcPts val="1000"/>
              </a:spcBef>
              <a:spcAft>
                <a:spcPts val="0"/>
              </a:spcAft>
              <a:buClr>
                <a:srgbClr val="000000"/>
              </a:buClr>
              <a:buSzPts val="2400"/>
              <a:buNone/>
            </a:pPr>
            <a:r>
              <a:t/>
            </a:r>
            <a:endParaRPr sz="2400"/>
          </a:p>
          <a:p>
            <a:pPr indent="-228600" lvl="0" marL="228600" rtl="0" algn="l">
              <a:lnSpc>
                <a:spcPct val="90000"/>
              </a:lnSpc>
              <a:spcBef>
                <a:spcPts val="1000"/>
              </a:spcBef>
              <a:spcAft>
                <a:spcPts val="0"/>
              </a:spcAft>
              <a:buClr>
                <a:srgbClr val="000000"/>
              </a:buClr>
              <a:buSzPts val="2800"/>
              <a:buChar char="•"/>
            </a:pPr>
            <a:r>
              <a:rPr b="1" lang="en-US"/>
              <a:t>Please reach out</a:t>
            </a:r>
            <a:r>
              <a:rPr b="0" lang="en-US"/>
              <a:t> if you need accommodations of any kind to deal with these unfamiliar situations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24"/>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Lecture Outline</a:t>
            </a:r>
            <a:endParaRPr/>
          </a:p>
        </p:txBody>
      </p:sp>
      <p:sp>
        <p:nvSpPr>
          <p:cNvPr id="328" name="Google Shape;328;p24"/>
          <p:cNvSpPr txBox="1"/>
          <p:nvPr>
            <p:ph idx="1" type="body"/>
          </p:nvPr>
        </p:nvSpPr>
        <p:spPr>
          <a:xfrm>
            <a:off x="838200" y="1371600"/>
            <a:ext cx="10515600" cy="4805363"/>
          </a:xfrm>
          <a:prstGeom prst="rect">
            <a:avLst/>
          </a:prstGeom>
          <a:noFill/>
          <a:ln>
            <a:noFill/>
          </a:ln>
        </p:spPr>
        <p:txBody>
          <a:bodyPr anchorCtr="0" anchor="t" bIns="45700" lIns="45700" spcFirstLastPara="1" rIns="45700" wrap="square" tIns="45700">
            <a:normAutofit/>
          </a:bodyPr>
          <a:lstStyle/>
          <a:p>
            <a:pPr indent="-228600" lvl="0" marL="228600" rtl="0" algn="l">
              <a:lnSpc>
                <a:spcPct val="90000"/>
              </a:lnSpc>
              <a:spcBef>
                <a:spcPts val="0"/>
              </a:spcBef>
              <a:spcAft>
                <a:spcPts val="0"/>
              </a:spcAft>
              <a:buClr>
                <a:srgbClr val="000000"/>
              </a:buClr>
              <a:buSzPts val="2800"/>
              <a:buChar char="•"/>
            </a:pPr>
            <a:r>
              <a:rPr b="0" i="0" lang="en-US" sz="2800" u="none" cap="none" strike="noStrike">
                <a:solidFill>
                  <a:srgbClr val="000000"/>
                </a:solidFill>
                <a:latin typeface="Calibri"/>
                <a:ea typeface="Calibri"/>
                <a:cs typeface="Calibri"/>
                <a:sym typeface="Calibri"/>
              </a:rPr>
              <a:t>Introductions</a:t>
            </a:r>
            <a:endParaRPr/>
          </a:p>
          <a:p>
            <a:pPr indent="-228600" lvl="0" marL="228600" rtl="0" algn="l">
              <a:lnSpc>
                <a:spcPct val="90000"/>
              </a:lnSpc>
              <a:spcBef>
                <a:spcPts val="1000"/>
              </a:spcBef>
              <a:spcAft>
                <a:spcPts val="0"/>
              </a:spcAft>
              <a:buClr>
                <a:srgbClr val="000000"/>
              </a:buClr>
              <a:buSzPts val="2800"/>
              <a:buChar char="•"/>
            </a:pPr>
            <a:r>
              <a:rPr b="0" i="0" lang="en-US" sz="2800" u="none" cap="none" strike="noStrike">
                <a:solidFill>
                  <a:srgbClr val="000000"/>
                </a:solidFill>
                <a:latin typeface="Calibri"/>
                <a:ea typeface="Calibri"/>
                <a:cs typeface="Calibri"/>
                <a:sym typeface="Calibri"/>
              </a:rPr>
              <a:t>About this Course</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Course Components &amp; Tools</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Policies</a:t>
            </a:r>
            <a:endParaRPr/>
          </a:p>
          <a:p>
            <a:pPr indent="-228600" lvl="1" marL="685800" rtl="0" algn="l">
              <a:lnSpc>
                <a:spcPct val="90000"/>
              </a:lnSpc>
              <a:spcBef>
                <a:spcPts val="1200"/>
              </a:spcBef>
              <a:spcAft>
                <a:spcPts val="0"/>
              </a:spcAft>
              <a:buClr>
                <a:srgbClr val="000000"/>
              </a:buClr>
              <a:buSzPts val="2400"/>
              <a:buFont typeface="Helvetica Neue"/>
              <a:buChar char="-"/>
            </a:pPr>
            <a:r>
              <a:rPr lang="en-US" sz="2400"/>
              <a:t>Making the Most of this Class</a:t>
            </a:r>
            <a:endParaRPr/>
          </a:p>
          <a:p>
            <a:pPr indent="-228600" lvl="0" marL="228600" rtl="0" algn="l">
              <a:lnSpc>
                <a:spcPct val="90000"/>
              </a:lnSpc>
              <a:spcBef>
                <a:spcPts val="1000"/>
              </a:spcBef>
              <a:spcAft>
                <a:spcPts val="0"/>
              </a:spcAft>
              <a:buClr>
                <a:schemeClr val="accent5"/>
              </a:buClr>
              <a:buSzPts val="2800"/>
              <a:buChar char="•"/>
            </a:pPr>
            <a:r>
              <a:rPr b="1" lang="en-US">
                <a:solidFill>
                  <a:schemeClr val="accent5"/>
                </a:solidFill>
              </a:rPr>
              <a:t>Intro/Review Java</a:t>
            </a:r>
            <a:endParaRPr/>
          </a:p>
        </p:txBody>
      </p:sp>
      <p:sp>
        <p:nvSpPr>
          <p:cNvPr id="329" name="Google Shape;329;p24"/>
          <p:cNvSpPr/>
          <p:nvPr/>
        </p:nvSpPr>
        <p:spPr>
          <a:xfrm rot="10800000">
            <a:off x="4278313" y="3773628"/>
            <a:ext cx="444852" cy="308934"/>
          </a:xfrm>
          <a:custGeom>
            <a:rect b="b" l="l" r="r" t="t"/>
            <a:pathLst>
              <a:path extrusionOk="0" h="21600" w="21600">
                <a:moveTo>
                  <a:pt x="0" y="0"/>
                </a:moveTo>
                <a:lnTo>
                  <a:pt x="14100" y="0"/>
                </a:lnTo>
                <a:lnTo>
                  <a:pt x="21600" y="10800"/>
                </a:lnTo>
                <a:lnTo>
                  <a:pt x="14100" y="21600"/>
                </a:lnTo>
                <a:lnTo>
                  <a:pt x="0" y="21600"/>
                </a:lnTo>
                <a:close/>
              </a:path>
            </a:pathLst>
          </a:custGeom>
          <a:solidFill>
            <a:schemeClr val="accent5"/>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25"/>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Hello World</a:t>
            </a:r>
            <a:endParaRPr/>
          </a:p>
        </p:txBody>
      </p:sp>
      <p:sp>
        <p:nvSpPr>
          <p:cNvPr id="335" name="Google Shape;335;p25"/>
          <p:cNvSpPr txBox="1"/>
          <p:nvPr>
            <p:ph idx="1" type="body"/>
          </p:nvPr>
        </p:nvSpPr>
        <p:spPr>
          <a:xfrm>
            <a:off x="838200" y="1371600"/>
            <a:ext cx="10515600" cy="4805363"/>
          </a:xfrm>
          <a:prstGeom prst="rect">
            <a:avLst/>
          </a:prstGeom>
          <a:noFill/>
          <a:ln>
            <a:noFill/>
          </a:ln>
        </p:spPr>
        <p:txBody>
          <a:bodyPr anchorCtr="0" anchor="t" bIns="45700" lIns="45700" spcFirstLastPara="1" rIns="45700" wrap="square" tIns="45700">
            <a:normAutofit lnSpcReduction="10000"/>
          </a:bodyPr>
          <a:lstStyle/>
          <a:p>
            <a:pPr indent="-228600" lvl="0" marL="228600" rtl="0" algn="l">
              <a:lnSpc>
                <a:spcPct val="81000"/>
              </a:lnSpc>
              <a:spcBef>
                <a:spcPts val="0"/>
              </a:spcBef>
              <a:spcAft>
                <a:spcPts val="0"/>
              </a:spcAft>
              <a:buClr>
                <a:srgbClr val="000000"/>
              </a:buClr>
              <a:buSzPts val="2800"/>
              <a:buChar char="•"/>
            </a:pPr>
            <a:r>
              <a:rPr b="0" i="0" lang="en-US" sz="2800" u="none" cap="none" strike="noStrike">
                <a:solidFill>
                  <a:srgbClr val="000000"/>
                </a:solidFill>
                <a:latin typeface="Calibri"/>
                <a:ea typeface="Calibri"/>
                <a:cs typeface="Calibri"/>
                <a:sym typeface="Calibri"/>
              </a:rPr>
              <a:t>Java Specifics</a:t>
            </a:r>
            <a:endParaRPr/>
          </a:p>
          <a:p>
            <a:pPr indent="-228600" lvl="1" marL="685800" rtl="0" algn="l">
              <a:lnSpc>
                <a:spcPct val="81000"/>
              </a:lnSpc>
              <a:spcBef>
                <a:spcPts val="500"/>
              </a:spcBef>
              <a:spcAft>
                <a:spcPts val="0"/>
              </a:spcAft>
              <a:buClr>
                <a:srgbClr val="000000"/>
              </a:buClr>
              <a:buSzPts val="2400"/>
              <a:buFont typeface="Helvetica Neue"/>
              <a:buChar char="-"/>
            </a:pPr>
            <a:r>
              <a:rPr lang="en-US" sz="2400"/>
              <a:t>Every program needs a </a:t>
            </a:r>
            <a:r>
              <a:rPr b="1" lang="en-US" sz="2400">
                <a:solidFill>
                  <a:srgbClr val="0033B3"/>
                </a:solidFill>
                <a:latin typeface="Courier New"/>
                <a:ea typeface="Courier New"/>
                <a:cs typeface="Courier New"/>
                <a:sym typeface="Courier New"/>
              </a:rPr>
              <a:t>class</a:t>
            </a:r>
            <a:endParaRPr b="1" sz="2400">
              <a:latin typeface="Courier New"/>
              <a:ea typeface="Courier New"/>
              <a:cs typeface="Courier New"/>
              <a:sym typeface="Courier New"/>
            </a:endParaRPr>
          </a:p>
          <a:p>
            <a:pPr indent="-228600" lvl="1" marL="685800" rtl="0" algn="l">
              <a:lnSpc>
                <a:spcPct val="81000"/>
              </a:lnSpc>
              <a:spcBef>
                <a:spcPts val="500"/>
              </a:spcBef>
              <a:spcAft>
                <a:spcPts val="0"/>
              </a:spcAft>
              <a:buClr>
                <a:srgbClr val="000000"/>
              </a:buClr>
              <a:buSzPts val="2400"/>
              <a:buFont typeface="Helvetica Neue"/>
              <a:buChar char="-"/>
            </a:pPr>
            <a:r>
              <a:rPr lang="en-US" sz="2400"/>
              <a:t>Runnable programs need a </a:t>
            </a:r>
            <a:r>
              <a:rPr b="1" lang="en-US" sz="2400">
                <a:solidFill>
                  <a:srgbClr val="00627A"/>
                </a:solidFill>
                <a:latin typeface="Courier New"/>
                <a:ea typeface="Courier New"/>
                <a:cs typeface="Courier New"/>
                <a:sym typeface="Courier New"/>
              </a:rPr>
              <a:t>main</a:t>
            </a:r>
            <a:r>
              <a:rPr lang="en-US" sz="2400"/>
              <a:t> method (</a:t>
            </a:r>
            <a:r>
              <a:rPr i="1" lang="en-US" sz="2400"/>
              <a:t>signature</a:t>
            </a:r>
            <a:r>
              <a:rPr lang="en-US" sz="2400"/>
              <a:t> must exactly match)</a:t>
            </a:r>
            <a:endParaRPr/>
          </a:p>
          <a:p>
            <a:pPr indent="-228600" lvl="1" marL="685800" rtl="0" algn="l">
              <a:lnSpc>
                <a:spcPct val="81000"/>
              </a:lnSpc>
              <a:spcBef>
                <a:spcPts val="500"/>
              </a:spcBef>
              <a:spcAft>
                <a:spcPts val="0"/>
              </a:spcAft>
              <a:buClr>
                <a:srgbClr val="000000"/>
              </a:buClr>
              <a:buSzPts val="2400"/>
              <a:buFont typeface="Helvetica Neue"/>
              <a:buChar char="-"/>
            </a:pPr>
            <a:r>
              <a:rPr b="1" lang="en-US" sz="2400">
                <a:latin typeface="Courier New"/>
                <a:ea typeface="Courier New"/>
                <a:cs typeface="Courier New"/>
                <a:sym typeface="Courier New"/>
              </a:rPr>
              <a:t>System.out.println</a:t>
            </a:r>
            <a:r>
              <a:rPr lang="en-US" sz="2400">
                <a:latin typeface="Arial"/>
                <a:ea typeface="Arial"/>
                <a:cs typeface="Arial"/>
                <a:sym typeface="Arial"/>
              </a:rPr>
              <a:t> </a:t>
            </a:r>
            <a:r>
              <a:rPr lang="en-US" sz="2400">
                <a:latin typeface="Calibri"/>
                <a:ea typeface="Calibri"/>
                <a:cs typeface="Calibri"/>
                <a:sym typeface="Calibri"/>
              </a:rPr>
              <a:t>to print</a:t>
            </a:r>
            <a:endParaRPr sz="2400"/>
          </a:p>
          <a:p>
            <a:pPr indent="-228600" lvl="1" marL="685800" rtl="0" algn="l">
              <a:lnSpc>
                <a:spcPct val="81000"/>
              </a:lnSpc>
              <a:spcBef>
                <a:spcPts val="500"/>
              </a:spcBef>
              <a:spcAft>
                <a:spcPts val="0"/>
              </a:spcAft>
              <a:buClr>
                <a:srgbClr val="067D17"/>
              </a:buClr>
              <a:buSzPts val="2400"/>
              <a:buFont typeface="Helvetica Neue"/>
              <a:buChar char="-"/>
            </a:pPr>
            <a:r>
              <a:rPr b="1" lang="en-US" sz="2400">
                <a:solidFill>
                  <a:srgbClr val="067D17"/>
                </a:solidFill>
                <a:latin typeface="Courier New"/>
                <a:ea typeface="Courier New"/>
                <a:cs typeface="Courier New"/>
                <a:sym typeface="Courier New"/>
              </a:rPr>
              <a:t>"Hello world"</a:t>
            </a:r>
            <a:r>
              <a:rPr lang="en-US" sz="2400">
                <a:solidFill>
                  <a:srgbClr val="000000"/>
                </a:solidFill>
                <a:latin typeface="Calibri"/>
                <a:ea typeface="Calibri"/>
                <a:cs typeface="Calibri"/>
                <a:sym typeface="Calibri"/>
              </a:rPr>
              <a:t> is a </a:t>
            </a:r>
            <a:r>
              <a:rPr b="1" lang="en-US" sz="2400">
                <a:solidFill>
                  <a:srgbClr val="000000"/>
                </a:solidFill>
                <a:latin typeface="Courier New"/>
                <a:ea typeface="Courier New"/>
                <a:cs typeface="Courier New"/>
                <a:sym typeface="Courier New"/>
              </a:rPr>
              <a:t>String</a:t>
            </a:r>
            <a:endParaRPr b="1" sz="2400">
              <a:latin typeface="Courier New"/>
              <a:ea typeface="Courier New"/>
              <a:cs typeface="Courier New"/>
              <a:sym typeface="Courier New"/>
            </a:endParaRPr>
          </a:p>
          <a:p>
            <a:pPr indent="0" lvl="0" marL="0" rtl="0" algn="l">
              <a:lnSpc>
                <a:spcPct val="81000"/>
              </a:lnSpc>
              <a:spcBef>
                <a:spcPts val="1000"/>
              </a:spcBef>
              <a:spcAft>
                <a:spcPts val="0"/>
              </a:spcAft>
              <a:buClr>
                <a:srgbClr val="000000"/>
              </a:buClr>
              <a:buSzPts val="2400"/>
              <a:buNone/>
            </a:pPr>
            <a:r>
              <a:t/>
            </a:r>
            <a:endParaRPr sz="2400"/>
          </a:p>
          <a:p>
            <a:pPr indent="-228600" lvl="0" marL="228600" rtl="0" algn="l">
              <a:lnSpc>
                <a:spcPct val="81000"/>
              </a:lnSpc>
              <a:spcBef>
                <a:spcPts val="1000"/>
              </a:spcBef>
              <a:spcAft>
                <a:spcPts val="0"/>
              </a:spcAft>
              <a:buClr>
                <a:srgbClr val="000000"/>
              </a:buClr>
              <a:buSzPts val="2800"/>
              <a:buChar char="•"/>
            </a:pPr>
            <a:r>
              <a:rPr b="0" i="0" lang="en-US" sz="2800" u="none" cap="none" strike="noStrike">
                <a:solidFill>
                  <a:srgbClr val="000000"/>
                </a:solidFill>
                <a:latin typeface="Calibri"/>
                <a:ea typeface="Calibri"/>
                <a:cs typeface="Calibri"/>
                <a:sym typeface="Calibri"/>
              </a:rPr>
              <a:t>Running on </a:t>
            </a:r>
            <a:r>
              <a:rPr lang="en-US" u="sng">
                <a:solidFill>
                  <a:srgbClr val="0563C1"/>
                </a:solidFill>
                <a:hlinkClick r:id="rId3">
                  <a:extLst>
                    <a:ext uri="{A12FA001-AC4F-418D-AE19-62706E023703}">
                      <ahyp:hlinkClr val="tx"/>
                    </a:ext>
                  </a:extLst>
                </a:hlinkClick>
              </a:rPr>
              <a:t>Ed</a:t>
            </a:r>
            <a:endParaRPr>
              <a:solidFill>
                <a:srgbClr val="0563C1"/>
              </a:solidFill>
            </a:endParaRPr>
          </a:p>
          <a:p>
            <a:pPr indent="-228600" lvl="1" marL="685800" rtl="0" algn="l">
              <a:lnSpc>
                <a:spcPct val="81000"/>
              </a:lnSpc>
              <a:spcBef>
                <a:spcPts val="500"/>
              </a:spcBef>
              <a:spcAft>
                <a:spcPts val="0"/>
              </a:spcAft>
              <a:buClr>
                <a:srgbClr val="000000"/>
              </a:buClr>
              <a:buSzPts val="2400"/>
              <a:buFont typeface="Helvetica Neue"/>
              <a:buChar char="-"/>
            </a:pPr>
            <a:r>
              <a:rPr b="1" lang="en-US" sz="2400"/>
              <a:t>Run </a:t>
            </a:r>
            <a:r>
              <a:rPr b="0" lang="en-US"/>
              <a:t>runs your program</a:t>
            </a:r>
            <a:endParaRPr/>
          </a:p>
          <a:p>
            <a:pPr indent="-228600" lvl="1" marL="685800" rtl="0" algn="l">
              <a:lnSpc>
                <a:spcPct val="81000"/>
              </a:lnSpc>
              <a:spcBef>
                <a:spcPts val="500"/>
              </a:spcBef>
              <a:spcAft>
                <a:spcPts val="0"/>
              </a:spcAft>
              <a:buClr>
                <a:srgbClr val="000000"/>
              </a:buClr>
              <a:buSzPts val="2400"/>
              <a:buFont typeface="Helvetica Neue"/>
              <a:buChar char="-"/>
            </a:pPr>
            <a:r>
              <a:rPr b="1" lang="en-US" sz="2400"/>
              <a:t>Mark </a:t>
            </a:r>
            <a:r>
              <a:rPr b="0" lang="en-US"/>
              <a:t>submits and runs autograder</a:t>
            </a:r>
            <a:endParaRPr/>
          </a:p>
          <a:p>
            <a:pPr indent="-228600" lvl="2" marL="1143000" rtl="0" algn="l">
              <a:lnSpc>
                <a:spcPct val="81000"/>
              </a:lnSpc>
              <a:spcBef>
                <a:spcPts val="500"/>
              </a:spcBef>
              <a:spcAft>
                <a:spcPts val="0"/>
              </a:spcAft>
              <a:buClr>
                <a:srgbClr val="000000"/>
              </a:buClr>
              <a:buSzPts val="2000"/>
              <a:buFont typeface="Helvetica Neue"/>
              <a:buChar char="-"/>
            </a:pPr>
            <a:r>
              <a:rPr lang="en-US" sz="2000"/>
              <a:t>Submit as many times as you like</a:t>
            </a:r>
            <a:endParaRPr/>
          </a:p>
          <a:p>
            <a:pPr indent="-228600" lvl="2" marL="1143000" rtl="0" algn="l">
              <a:lnSpc>
                <a:spcPct val="81000"/>
              </a:lnSpc>
              <a:spcBef>
                <a:spcPts val="500"/>
              </a:spcBef>
              <a:spcAft>
                <a:spcPts val="0"/>
              </a:spcAft>
              <a:buClr>
                <a:srgbClr val="000000"/>
              </a:buClr>
              <a:buSzPts val="2000"/>
              <a:buFont typeface="Helvetica Neue"/>
              <a:buChar char="-"/>
            </a:pPr>
            <a:r>
              <a:rPr lang="en-US" sz="2000"/>
              <a:t>“Shotgun submission” = Unhelpful habit</a:t>
            </a:r>
            <a:endParaRPr/>
          </a:p>
          <a:p>
            <a:pPr indent="-228600" lvl="1" marL="685800" rtl="0" algn="l">
              <a:lnSpc>
                <a:spcPct val="81000"/>
              </a:lnSpc>
              <a:spcBef>
                <a:spcPts val="500"/>
              </a:spcBef>
              <a:spcAft>
                <a:spcPts val="0"/>
              </a:spcAft>
              <a:buClr>
                <a:srgbClr val="000000"/>
              </a:buClr>
              <a:buSzPts val="2400"/>
              <a:buFont typeface="Helvetica Neue"/>
              <a:buChar char="-"/>
            </a:pPr>
            <a:r>
              <a:rPr b="1" lang="en-US" sz="2400"/>
              <a:t>Solution </a:t>
            </a:r>
            <a:r>
              <a:rPr b="0" lang="en-US"/>
              <a:t>shows solution (if applicable)</a:t>
            </a:r>
            <a:endParaRPr/>
          </a:p>
        </p:txBody>
      </p:sp>
      <p:sp>
        <p:nvSpPr>
          <p:cNvPr id="336" name="Google Shape;336;p25"/>
          <p:cNvSpPr txBox="1"/>
          <p:nvPr/>
        </p:nvSpPr>
        <p:spPr>
          <a:xfrm>
            <a:off x="6192973" y="2648165"/>
            <a:ext cx="5704800" cy="1323600"/>
          </a:xfrm>
          <a:prstGeom prst="rect">
            <a:avLst/>
          </a:prstGeom>
          <a:solidFill>
            <a:srgbClr val="F5F5F5"/>
          </a:solidFill>
          <a:ln cap="flat" cmpd="sng" w="9525">
            <a:solidFill>
              <a:schemeClr val="accent1"/>
            </a:solidFill>
            <a:prstDash val="solid"/>
            <a:round/>
            <a:headEnd len="sm" w="sm" type="none"/>
            <a:tailEnd len="sm" w="sm" type="none"/>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33B3"/>
              </a:buClr>
              <a:buSzPts val="1600"/>
              <a:buFont typeface="Arial"/>
              <a:buNone/>
            </a:pPr>
            <a:r>
              <a:rPr b="1" i="0" lang="en-US" sz="1600" u="none" cap="none" strike="noStrike">
                <a:solidFill>
                  <a:srgbClr val="0033B3"/>
                </a:solidFill>
                <a:latin typeface="Courier New"/>
                <a:ea typeface="Courier New"/>
                <a:cs typeface="Courier New"/>
                <a:sym typeface="Courier New"/>
              </a:rPr>
              <a:t>public class </a:t>
            </a:r>
            <a:r>
              <a:rPr b="1" i="0" lang="en-US" sz="1600" u="none" cap="none" strike="noStrike">
                <a:solidFill>
                  <a:srgbClr val="000000"/>
                </a:solidFill>
                <a:latin typeface="Courier New"/>
                <a:ea typeface="Courier New"/>
                <a:cs typeface="Courier New"/>
                <a:sym typeface="Courier New"/>
              </a:rPr>
              <a:t>HelloDemo {</a:t>
            </a:r>
            <a:br>
              <a:rPr b="1" i="0" lang="en-US" sz="1600" u="none" cap="none" strike="noStrike">
                <a:solidFill>
                  <a:srgbClr val="000000"/>
                </a:solidFill>
                <a:latin typeface="Courier New"/>
                <a:ea typeface="Courier New"/>
                <a:cs typeface="Courier New"/>
                <a:sym typeface="Courier New"/>
              </a:rPr>
            </a:br>
            <a:r>
              <a:rPr b="1" i="0" lang="en-US" sz="1600" u="none" cap="none" strike="noStrike">
                <a:solidFill>
                  <a:srgbClr val="000000"/>
                </a:solidFill>
                <a:latin typeface="Courier New"/>
                <a:ea typeface="Courier New"/>
                <a:cs typeface="Courier New"/>
                <a:sym typeface="Courier New"/>
              </a:rPr>
              <a:t>    </a:t>
            </a:r>
            <a:r>
              <a:rPr b="1" i="0" lang="en-US" sz="1600" u="none" cap="none" strike="noStrike">
                <a:solidFill>
                  <a:srgbClr val="0033B3"/>
                </a:solidFill>
                <a:latin typeface="Courier New"/>
                <a:ea typeface="Courier New"/>
                <a:cs typeface="Courier New"/>
                <a:sym typeface="Courier New"/>
              </a:rPr>
              <a:t>public static void </a:t>
            </a:r>
            <a:r>
              <a:rPr b="1" i="0" lang="en-US" sz="1600" u="none" cap="none" strike="noStrike">
                <a:solidFill>
                  <a:srgbClr val="00627A"/>
                </a:solidFill>
                <a:latin typeface="Courier New"/>
                <a:ea typeface="Courier New"/>
                <a:cs typeface="Courier New"/>
                <a:sym typeface="Courier New"/>
              </a:rPr>
              <a:t>main</a:t>
            </a:r>
            <a:r>
              <a:rPr b="1" i="0" lang="en-US" sz="1600" u="none" cap="none" strike="noStrike">
                <a:solidFill>
                  <a:srgbClr val="000000"/>
                </a:solidFill>
                <a:latin typeface="Courier New"/>
                <a:ea typeface="Courier New"/>
                <a:cs typeface="Courier New"/>
                <a:sym typeface="Courier New"/>
              </a:rPr>
              <a:t>(String[] args) {</a:t>
            </a:r>
            <a:br>
              <a:rPr b="1" i="0" lang="en-US" sz="1600" u="none" cap="none" strike="noStrike">
                <a:solidFill>
                  <a:srgbClr val="000000"/>
                </a:solidFill>
                <a:latin typeface="Courier New"/>
                <a:ea typeface="Courier New"/>
                <a:cs typeface="Courier New"/>
                <a:sym typeface="Courier New"/>
              </a:rPr>
            </a:br>
            <a:r>
              <a:rPr b="1" i="0" lang="en-US" sz="1600" u="none" cap="none" strike="noStrike">
                <a:solidFill>
                  <a:srgbClr val="000000"/>
                </a:solidFill>
                <a:latin typeface="Courier New"/>
                <a:ea typeface="Courier New"/>
                <a:cs typeface="Courier New"/>
                <a:sym typeface="Courier New"/>
              </a:rPr>
              <a:t>        System.</a:t>
            </a:r>
            <a:r>
              <a:rPr b="1" i="1" lang="en-US" sz="1600" u="none" cap="none" strike="noStrike">
                <a:solidFill>
                  <a:srgbClr val="871094"/>
                </a:solidFill>
                <a:latin typeface="Courier New"/>
                <a:ea typeface="Courier New"/>
                <a:cs typeface="Courier New"/>
                <a:sym typeface="Courier New"/>
              </a:rPr>
              <a:t>out</a:t>
            </a:r>
            <a:r>
              <a:rPr b="1" i="0" lang="en-US" sz="1600" u="none" cap="none" strike="noStrike">
                <a:solidFill>
                  <a:srgbClr val="000000"/>
                </a:solidFill>
                <a:latin typeface="Courier New"/>
                <a:ea typeface="Courier New"/>
                <a:cs typeface="Courier New"/>
                <a:sym typeface="Courier New"/>
              </a:rPr>
              <a:t>.println(</a:t>
            </a:r>
            <a:r>
              <a:rPr b="1" i="0" lang="en-US" sz="1600" u="none" cap="none" strike="noStrike">
                <a:solidFill>
                  <a:srgbClr val="067D17"/>
                </a:solidFill>
                <a:latin typeface="Courier New"/>
                <a:ea typeface="Courier New"/>
                <a:cs typeface="Courier New"/>
                <a:sym typeface="Courier New"/>
              </a:rPr>
              <a:t>"Hello world"</a:t>
            </a:r>
            <a:r>
              <a:rPr b="1" i="0" lang="en-US" sz="1600" u="none" cap="none" strike="noStrike">
                <a:solidFill>
                  <a:srgbClr val="000000"/>
                </a:solidFill>
                <a:latin typeface="Courier New"/>
                <a:ea typeface="Courier New"/>
                <a:cs typeface="Courier New"/>
                <a:sym typeface="Courier New"/>
              </a:rPr>
              <a:t>);</a:t>
            </a:r>
            <a:br>
              <a:rPr b="1" i="0" lang="en-US" sz="1600" u="none" cap="none" strike="noStrike">
                <a:solidFill>
                  <a:srgbClr val="000000"/>
                </a:solidFill>
                <a:latin typeface="Courier New"/>
                <a:ea typeface="Courier New"/>
                <a:cs typeface="Courier New"/>
                <a:sym typeface="Courier New"/>
              </a:rPr>
            </a:br>
            <a:r>
              <a:rPr b="1" i="0" lang="en-US" sz="1600" u="none" cap="none" strike="noStrike">
                <a:solidFill>
                  <a:srgbClr val="000000"/>
                </a:solidFill>
                <a:latin typeface="Courier New"/>
                <a:ea typeface="Courier New"/>
                <a:cs typeface="Courier New"/>
                <a:sym typeface="Courier New"/>
              </a:rPr>
              <a:t>    }</a:t>
            </a:r>
            <a:br>
              <a:rPr b="1" i="0" lang="en-US" sz="1600" u="none" cap="none" strike="noStrike">
                <a:solidFill>
                  <a:srgbClr val="000000"/>
                </a:solidFill>
                <a:latin typeface="Courier New"/>
                <a:ea typeface="Courier New"/>
                <a:cs typeface="Courier New"/>
                <a:sym typeface="Courier New"/>
              </a:rPr>
            </a:br>
            <a:r>
              <a:rPr b="1" i="0" lang="en-US" sz="1600" u="none" cap="none" strike="noStrike">
                <a:solidFill>
                  <a:srgbClr val="000000"/>
                </a:solidFill>
                <a:latin typeface="Courier New"/>
                <a:ea typeface="Courier New"/>
                <a:cs typeface="Courier New"/>
                <a:sym typeface="Courier New"/>
              </a:rPr>
              <a:t>}</a:t>
            </a:r>
            <a:endParaRPr b="1">
              <a:latin typeface="Courier New"/>
              <a:ea typeface="Courier New"/>
              <a:cs typeface="Courier New"/>
              <a:sym typeface="Courier New"/>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26"/>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Review Java Syntax</a:t>
            </a:r>
            <a:endParaRPr/>
          </a:p>
        </p:txBody>
      </p:sp>
      <p:sp>
        <p:nvSpPr>
          <p:cNvPr id="342" name="Google Shape;342;p26"/>
          <p:cNvSpPr txBox="1"/>
          <p:nvPr>
            <p:ph idx="1" type="body"/>
          </p:nvPr>
        </p:nvSpPr>
        <p:spPr>
          <a:xfrm>
            <a:off x="838200" y="1371600"/>
            <a:ext cx="10515600" cy="4805363"/>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Clr>
                <a:srgbClr val="0563C1"/>
              </a:buClr>
              <a:buSzPts val="2800"/>
              <a:buNone/>
            </a:pPr>
            <a:r>
              <a:rPr lang="en-US" u="sng">
                <a:solidFill>
                  <a:srgbClr val="0563C1"/>
                </a:solidFill>
                <a:hlinkClick r:id="rId3">
                  <a:extLst>
                    <a:ext uri="{A12FA001-AC4F-418D-AE19-62706E023703}">
                      <ahyp:hlinkClr val="tx"/>
                    </a:ext>
                  </a:extLst>
                </a:hlinkClick>
              </a:rPr>
              <a:t>Java Tutorial </a:t>
            </a:r>
            <a:r>
              <a:rPr b="0" i="0" lang="en-US" sz="2800" u="none" cap="none" strike="noStrike">
                <a:solidFill>
                  <a:srgbClr val="000000"/>
                </a:solidFill>
                <a:latin typeface="Calibri"/>
                <a:ea typeface="Calibri"/>
                <a:cs typeface="Calibri"/>
                <a:sym typeface="Calibri"/>
              </a:rPr>
              <a:t>reviews all the relevant programming features you should familiar with (even if you don’t know them in Java).</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Printing and comments</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Variables, types, expressions</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Conditionals (if/else if/ else)</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Loops (for and while)</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Strings</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Methods</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Arrays &amp; 2D Arrays</a:t>
            </a:r>
            <a:endParaRPr sz="2400"/>
          </a:p>
          <a:p>
            <a:pPr indent="0" lvl="0" marL="0" rtl="0" algn="l">
              <a:lnSpc>
                <a:spcPct val="90000"/>
              </a:lnSpc>
              <a:spcBef>
                <a:spcPts val="1000"/>
              </a:spcBef>
              <a:spcAft>
                <a:spcPts val="0"/>
              </a:spcAft>
              <a:buClr>
                <a:srgbClr val="000000"/>
              </a:buClr>
              <a:buSzPts val="2800"/>
              <a:buNone/>
            </a:pPr>
            <a:r>
              <a:rPr b="0" i="0" lang="en-US" sz="2800" u="none" cap="none" strike="noStrike">
                <a:solidFill>
                  <a:srgbClr val="000000"/>
                </a:solidFill>
                <a:latin typeface="Calibri"/>
                <a:ea typeface="Calibri"/>
                <a:cs typeface="Calibri"/>
                <a:sym typeface="Calibri"/>
              </a:rPr>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27"/>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“Homework” for Next Time</a:t>
            </a:r>
            <a:endParaRPr/>
          </a:p>
        </p:txBody>
      </p:sp>
      <p:sp>
        <p:nvSpPr>
          <p:cNvPr id="348" name="Google Shape;348;p27"/>
          <p:cNvSpPr txBox="1"/>
          <p:nvPr>
            <p:ph idx="1" type="body"/>
          </p:nvPr>
        </p:nvSpPr>
        <p:spPr>
          <a:xfrm>
            <a:off x="838200" y="1371600"/>
            <a:ext cx="10515600" cy="4805363"/>
          </a:xfrm>
          <a:prstGeom prst="rect">
            <a:avLst/>
          </a:prstGeom>
          <a:noFill/>
          <a:ln>
            <a:noFill/>
          </a:ln>
        </p:spPr>
        <p:txBody>
          <a:bodyPr anchorCtr="0" anchor="t" bIns="45700" lIns="45700" spcFirstLastPara="1" rIns="45700" wrap="square" tIns="45700">
            <a:normAutofit/>
          </a:bodyPr>
          <a:lstStyle/>
          <a:p>
            <a:pPr indent="-228600" lvl="0" marL="228600" rtl="0" algn="l">
              <a:lnSpc>
                <a:spcPct val="90000"/>
              </a:lnSpc>
              <a:spcBef>
                <a:spcPts val="0"/>
              </a:spcBef>
              <a:spcAft>
                <a:spcPts val="0"/>
              </a:spcAft>
              <a:buClr>
                <a:srgbClr val="000000"/>
              </a:buClr>
              <a:buSzPts val="2800"/>
              <a:buChar char="•"/>
            </a:pPr>
            <a:r>
              <a:rPr b="0" i="0" lang="en-US" sz="2800" u="none" cap="none" strike="noStrike">
                <a:solidFill>
                  <a:srgbClr val="000000"/>
                </a:solidFill>
                <a:latin typeface="Calibri"/>
                <a:ea typeface="Calibri"/>
                <a:cs typeface="Calibri"/>
                <a:sym typeface="Calibri"/>
              </a:rPr>
              <a:t>First assignment will be released Friday, but there are some things to do in the </a:t>
            </a:r>
            <a:r>
              <a:rPr lang="en-US"/>
              <a:t>meantime</a:t>
            </a:r>
            <a:r>
              <a:rPr b="0" i="0" lang="en-US" sz="2800" u="none" cap="none" strike="noStrike">
                <a:solidFill>
                  <a:srgbClr val="000000"/>
                </a:solidFill>
                <a:latin typeface="Calibri"/>
                <a:ea typeface="Calibri"/>
                <a:cs typeface="Calibri"/>
                <a:sym typeface="Calibri"/>
              </a:rPr>
              <a:t>.</a:t>
            </a:r>
            <a:endParaRPr/>
          </a:p>
          <a:p>
            <a:pPr indent="-50800" lvl="0" marL="228600" rtl="0" algn="l">
              <a:lnSpc>
                <a:spcPct val="90000"/>
              </a:lnSpc>
              <a:spcBef>
                <a:spcPts val="1000"/>
              </a:spcBef>
              <a:spcAft>
                <a:spcPts val="0"/>
              </a:spcAft>
              <a:buClr>
                <a:srgbClr val="000000"/>
              </a:buClr>
              <a:buSzPts val="2800"/>
              <a:buNone/>
            </a:pPr>
            <a:r>
              <a:t/>
            </a:r>
            <a:endParaRPr b="0" i="0" sz="2800" u="none" cap="none" strike="noStrike">
              <a:solidFill>
                <a:srgbClr val="000000"/>
              </a:solidFill>
              <a:latin typeface="Calibri"/>
              <a:ea typeface="Calibri"/>
              <a:cs typeface="Calibri"/>
              <a:sym typeface="Calibri"/>
            </a:endParaRPr>
          </a:p>
          <a:p>
            <a:pPr indent="-228600" lvl="0" marL="228600" rtl="0" algn="l">
              <a:lnSpc>
                <a:spcPct val="90000"/>
              </a:lnSpc>
              <a:spcBef>
                <a:spcPts val="1000"/>
              </a:spcBef>
              <a:spcAft>
                <a:spcPts val="0"/>
              </a:spcAft>
              <a:buClr>
                <a:srgbClr val="000000"/>
              </a:buClr>
              <a:buSzPts val="2800"/>
              <a:buChar char="•"/>
            </a:pPr>
            <a:r>
              <a:rPr b="0" i="0" lang="en-US" sz="2800" u="none" cap="none" strike="noStrike">
                <a:solidFill>
                  <a:srgbClr val="000000"/>
                </a:solidFill>
                <a:latin typeface="Calibri"/>
                <a:ea typeface="Calibri"/>
                <a:cs typeface="Calibri"/>
                <a:sym typeface="Calibri"/>
              </a:rPr>
              <a:t>TODO this week</a:t>
            </a:r>
            <a:endParaRPr/>
          </a:p>
          <a:p>
            <a:pPr indent="-228600" lvl="1" marL="685800" rtl="0" algn="l">
              <a:lnSpc>
                <a:spcPct val="90000"/>
              </a:lnSpc>
              <a:spcBef>
                <a:spcPts val="500"/>
              </a:spcBef>
              <a:spcAft>
                <a:spcPts val="0"/>
              </a:spcAft>
              <a:buClr>
                <a:srgbClr val="0563C1"/>
              </a:buClr>
              <a:buSzPts val="2400"/>
              <a:buFont typeface="Helvetica Neue"/>
              <a:buChar char="-"/>
            </a:pPr>
            <a:r>
              <a:rPr lang="en-US" sz="2400" u="sng">
                <a:solidFill>
                  <a:srgbClr val="0563C1"/>
                </a:solidFill>
                <a:hlinkClick r:id="rId3">
                  <a:extLst>
                    <a:ext uri="{A12FA001-AC4F-418D-AE19-62706E023703}">
                      <ahyp:hlinkClr val="tx"/>
                    </a:ext>
                  </a:extLst>
                </a:hlinkClick>
              </a:rPr>
              <a:t>Fill out the introductory survey</a:t>
            </a:r>
            <a:endParaRPr sz="2400">
              <a:solidFill>
                <a:srgbClr val="0563C1"/>
              </a:solidFill>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Go meet your TA and classmates in Thursday’s quiz section</a:t>
            </a:r>
            <a:endParaRPr sz="2400"/>
          </a:p>
          <a:p>
            <a:pPr indent="-228600" lvl="1" marL="685800" rtl="0" algn="l">
              <a:lnSpc>
                <a:spcPct val="90000"/>
              </a:lnSpc>
              <a:spcBef>
                <a:spcPts val="500"/>
              </a:spcBef>
              <a:spcAft>
                <a:spcPts val="0"/>
              </a:spcAft>
              <a:buClr>
                <a:srgbClr val="000000"/>
              </a:buClr>
              <a:buSzPts val="2400"/>
              <a:buFont typeface="Helvetica Neue"/>
              <a:buChar char="-"/>
            </a:pPr>
            <a:r>
              <a:rPr lang="en-US" sz="2400"/>
              <a:t>⭐</a:t>
            </a:r>
            <a:r>
              <a:rPr lang="en-US" sz="2400">
                <a:latin typeface="Helvetica Neue"/>
                <a:ea typeface="Helvetica Neue"/>
                <a:cs typeface="Helvetica Neue"/>
                <a:sym typeface="Helvetica Neue"/>
              </a:rPr>
              <a:t>️ </a:t>
            </a:r>
            <a:r>
              <a:rPr lang="en-US" sz="2400"/>
              <a:t>Complete the pre-class material for Friday (see calendar)</a:t>
            </a:r>
            <a:endParaRPr sz="2400"/>
          </a:p>
          <a:p>
            <a:pPr indent="-228600" lvl="1" marL="685800" rtl="0" algn="l">
              <a:lnSpc>
                <a:spcPct val="90000"/>
              </a:lnSpc>
              <a:spcBef>
                <a:spcPts val="500"/>
              </a:spcBef>
              <a:spcAft>
                <a:spcPts val="0"/>
              </a:spcAft>
              <a:buClr>
                <a:srgbClr val="0563C1"/>
              </a:buClr>
              <a:buSzPts val="2400"/>
              <a:buFont typeface="Helvetica Neue"/>
              <a:buChar char="-"/>
            </a:pPr>
            <a:r>
              <a:rPr lang="en-US" sz="2400" u="sng">
                <a:solidFill>
                  <a:srgbClr val="0563C1"/>
                </a:solidFill>
                <a:hlinkClick r:id="rId4">
                  <a:extLst>
                    <a:ext uri="{A12FA001-AC4F-418D-AE19-62706E023703}">
                      <ahyp:hlinkClr val="tx"/>
                    </a:ext>
                  </a:extLst>
                </a:hlinkClick>
              </a:rPr>
              <a:t>Check over syllabus details</a:t>
            </a:r>
            <a:endParaRPr sz="2400">
              <a:solidFill>
                <a:srgbClr val="0563C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3"/>
          <p:cNvSpPr txBox="1"/>
          <p:nvPr>
            <p:ph type="title"/>
          </p:nvPr>
        </p:nvSpPr>
        <p:spPr>
          <a:xfrm>
            <a:off x="838200" y="456565"/>
            <a:ext cx="10515600" cy="762600"/>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Course Staff</a:t>
            </a:r>
            <a:endParaRPr/>
          </a:p>
        </p:txBody>
      </p:sp>
      <p:sp>
        <p:nvSpPr>
          <p:cNvPr id="117" name="Google Shape;117;p3"/>
          <p:cNvSpPr txBox="1"/>
          <p:nvPr>
            <p:ph idx="1" type="body"/>
          </p:nvPr>
        </p:nvSpPr>
        <p:spPr>
          <a:xfrm>
            <a:off x="838200" y="1219199"/>
            <a:ext cx="5257800" cy="5222385"/>
          </a:xfrm>
          <a:prstGeom prst="rect">
            <a:avLst/>
          </a:prstGeom>
          <a:noFill/>
          <a:ln>
            <a:noFill/>
          </a:ln>
        </p:spPr>
        <p:txBody>
          <a:bodyPr anchorCtr="0" anchor="t" bIns="45700" lIns="45700" spcFirstLastPara="1" rIns="45700" wrap="square" tIns="45700">
            <a:normAutofit/>
          </a:bodyPr>
          <a:lstStyle/>
          <a:p>
            <a:pPr indent="-228600" lvl="0" marL="228600" rtl="0" algn="l">
              <a:lnSpc>
                <a:spcPct val="90000"/>
              </a:lnSpc>
              <a:spcBef>
                <a:spcPts val="0"/>
              </a:spcBef>
              <a:spcAft>
                <a:spcPts val="0"/>
              </a:spcAft>
              <a:buClr>
                <a:srgbClr val="000000"/>
              </a:buClr>
              <a:buSzPts val="2800"/>
              <a:buChar char="•"/>
            </a:pPr>
            <a:r>
              <a:rPr b="0" i="0" lang="en-US" sz="2800" u="none" cap="none" strike="noStrike">
                <a:solidFill>
                  <a:srgbClr val="000000"/>
                </a:solidFill>
                <a:latin typeface="Calibri"/>
                <a:ea typeface="Calibri"/>
                <a:cs typeface="Calibri"/>
                <a:sym typeface="Calibri"/>
              </a:rPr>
              <a:t>Instructors: </a:t>
            </a:r>
            <a:r>
              <a:rPr lang="en-US"/>
              <a:t>Miya Natsuhara and </a:t>
            </a:r>
            <a:endParaRPr/>
          </a:p>
          <a:p>
            <a:pPr indent="101600" lvl="0" marL="1727200" rtl="0" algn="l">
              <a:lnSpc>
                <a:spcPct val="90000"/>
              </a:lnSpc>
              <a:spcBef>
                <a:spcPts val="0"/>
              </a:spcBef>
              <a:spcAft>
                <a:spcPts val="0"/>
              </a:spcAft>
              <a:buNone/>
            </a:pPr>
            <a:r>
              <a:rPr lang="en-US"/>
              <a:t>  Joe Spaniac</a:t>
            </a:r>
            <a:endParaRPr/>
          </a:p>
          <a:p>
            <a:pPr indent="0" lvl="0" marL="0" rtl="0" algn="l">
              <a:lnSpc>
                <a:spcPct val="90000"/>
              </a:lnSpc>
              <a:spcBef>
                <a:spcPts val="1000"/>
              </a:spcBef>
              <a:spcAft>
                <a:spcPts val="0"/>
              </a:spcAft>
              <a:buClr>
                <a:srgbClr val="000000"/>
              </a:buClr>
              <a:buSzPts val="2800"/>
              <a:buNone/>
            </a:pPr>
            <a:r>
              <a:t/>
            </a:r>
            <a:endParaRPr b="0" i="0" sz="2800" u="none" cap="none" strike="noStrike">
              <a:solidFill>
                <a:srgbClr val="000000"/>
              </a:solidFill>
              <a:latin typeface="Calibri"/>
              <a:ea typeface="Calibri"/>
              <a:cs typeface="Calibri"/>
              <a:sym typeface="Calibri"/>
            </a:endParaRPr>
          </a:p>
          <a:p>
            <a:pPr indent="-228600" lvl="0" marL="228600" rtl="0" algn="l">
              <a:lnSpc>
                <a:spcPct val="90000"/>
              </a:lnSpc>
              <a:spcBef>
                <a:spcPts val="1000"/>
              </a:spcBef>
              <a:spcAft>
                <a:spcPts val="0"/>
              </a:spcAft>
              <a:buClr>
                <a:srgbClr val="000000"/>
              </a:buClr>
              <a:buSzPts val="2800"/>
              <a:buChar char="•"/>
            </a:pPr>
            <a:r>
              <a:rPr b="0" i="0" lang="en-US" sz="2800" u="none" cap="none" strike="noStrike">
                <a:solidFill>
                  <a:srgbClr val="000000"/>
                </a:solidFill>
                <a:latin typeface="Calibri"/>
                <a:ea typeface="Calibri"/>
                <a:cs typeface="Calibri"/>
                <a:sym typeface="Calibri"/>
              </a:rPr>
              <a:t>Teaching Assistants: </a:t>
            </a:r>
            <a:r>
              <a:rPr lang="en-US" u="sng">
                <a:solidFill>
                  <a:srgbClr val="0563C1"/>
                </a:solidFill>
                <a:hlinkClick r:id="rId3">
                  <a:extLst>
                    <a:ext uri="{A12FA001-AC4F-418D-AE19-62706E023703}">
                      <ahyp:hlinkClr val="tx"/>
                    </a:ext>
                  </a:extLst>
                </a:hlinkClick>
              </a:rPr>
              <a:t>38 Fantastic TAs!</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Available in section, office hours, and discussion board</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Invaluable source of information &amp; help in this course</a:t>
            </a:r>
            <a:endParaRPr/>
          </a:p>
          <a:p>
            <a:pPr indent="457200" lvl="1" marL="0" rtl="0" algn="l">
              <a:lnSpc>
                <a:spcPct val="90000"/>
              </a:lnSpc>
              <a:spcBef>
                <a:spcPts val="500"/>
              </a:spcBef>
              <a:spcAft>
                <a:spcPts val="0"/>
              </a:spcAft>
              <a:buClr>
                <a:srgbClr val="000000"/>
              </a:buClr>
              <a:buSzPts val="2400"/>
              <a:buNone/>
            </a:pPr>
            <a:r>
              <a:t/>
            </a:r>
            <a:endParaRPr sz="2400"/>
          </a:p>
          <a:p>
            <a:pPr indent="-228600" lvl="0" marL="228600" rtl="0" algn="l">
              <a:lnSpc>
                <a:spcPct val="90000"/>
              </a:lnSpc>
              <a:spcBef>
                <a:spcPts val="1000"/>
              </a:spcBef>
              <a:spcAft>
                <a:spcPts val="0"/>
              </a:spcAft>
              <a:buClr>
                <a:srgbClr val="000000"/>
              </a:buClr>
              <a:buSzPts val="2800"/>
              <a:buChar char="•"/>
            </a:pPr>
            <a:r>
              <a:rPr b="0" i="0" lang="en-US" sz="2800" u="none" cap="none" strike="noStrike">
                <a:solidFill>
                  <a:srgbClr val="000000"/>
                </a:solidFill>
                <a:latin typeface="Calibri"/>
                <a:ea typeface="Calibri"/>
                <a:cs typeface="Calibri"/>
                <a:sym typeface="Calibri"/>
              </a:rPr>
              <a:t>We’re excited to get to know you!</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Our goal is to help you succeed </a:t>
            </a:r>
            <a:r>
              <a:rPr lang="en-US">
                <a:latin typeface="Noto Sans Symbols"/>
                <a:ea typeface="Noto Sans Symbols"/>
                <a:cs typeface="Noto Sans Symbols"/>
                <a:sym typeface="Noto Sans Symbols"/>
              </a:rPr>
              <a:t>☺ </a:t>
            </a:r>
            <a:endParaRPr/>
          </a:p>
        </p:txBody>
      </p:sp>
      <p:pic>
        <p:nvPicPr>
          <p:cNvPr id="118" name="Google Shape;118;p3"/>
          <p:cNvPicPr preferRelativeResize="0"/>
          <p:nvPr/>
        </p:nvPicPr>
        <p:blipFill>
          <a:blip r:embed="rId4">
            <a:alphaModFix/>
          </a:blip>
          <a:stretch>
            <a:fillRect/>
          </a:stretch>
        </p:blipFill>
        <p:spPr>
          <a:xfrm>
            <a:off x="7053625" y="3371100"/>
            <a:ext cx="2256319" cy="3008425"/>
          </a:xfrm>
          <a:prstGeom prst="rect">
            <a:avLst/>
          </a:prstGeom>
          <a:noFill/>
          <a:ln>
            <a:noFill/>
          </a:ln>
        </p:spPr>
      </p:pic>
      <p:pic>
        <p:nvPicPr>
          <p:cNvPr id="119" name="Google Shape;119;p3"/>
          <p:cNvPicPr preferRelativeResize="0"/>
          <p:nvPr/>
        </p:nvPicPr>
        <p:blipFill>
          <a:blip r:embed="rId5">
            <a:alphaModFix/>
          </a:blip>
          <a:stretch>
            <a:fillRect/>
          </a:stretch>
        </p:blipFill>
        <p:spPr>
          <a:xfrm>
            <a:off x="9462319" y="3371089"/>
            <a:ext cx="1219200" cy="1219200"/>
          </a:xfrm>
          <a:prstGeom prst="rect">
            <a:avLst/>
          </a:prstGeom>
          <a:noFill/>
          <a:ln>
            <a:noFill/>
          </a:ln>
        </p:spPr>
      </p:pic>
      <p:pic>
        <p:nvPicPr>
          <p:cNvPr id="120" name="Google Shape;120;p3"/>
          <p:cNvPicPr preferRelativeResize="0"/>
          <p:nvPr/>
        </p:nvPicPr>
        <p:blipFill>
          <a:blip r:embed="rId6">
            <a:alphaModFix/>
          </a:blip>
          <a:stretch>
            <a:fillRect/>
          </a:stretch>
        </p:blipFill>
        <p:spPr>
          <a:xfrm>
            <a:off x="7847852" y="513679"/>
            <a:ext cx="2553325" cy="2685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4"/>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Students</a:t>
            </a:r>
            <a:endParaRPr/>
          </a:p>
        </p:txBody>
      </p:sp>
      <p:sp>
        <p:nvSpPr>
          <p:cNvPr id="126" name="Google Shape;126;p4"/>
          <p:cNvSpPr txBox="1"/>
          <p:nvPr>
            <p:ph idx="1" type="body"/>
          </p:nvPr>
        </p:nvSpPr>
        <p:spPr>
          <a:xfrm>
            <a:off x="838200" y="1371599"/>
            <a:ext cx="10515600" cy="5029837"/>
          </a:xfrm>
          <a:prstGeom prst="rect">
            <a:avLst/>
          </a:prstGeom>
          <a:noFill/>
          <a:ln>
            <a:noFill/>
          </a:ln>
        </p:spPr>
        <p:txBody>
          <a:bodyPr anchorCtr="0" anchor="t" bIns="45700" lIns="45700" spcFirstLastPara="1" rIns="45700" wrap="square" tIns="45700">
            <a:normAutofit/>
          </a:bodyPr>
          <a:lstStyle/>
          <a:p>
            <a:pPr indent="-228600" lvl="0" marL="228600" rtl="0" algn="l">
              <a:lnSpc>
                <a:spcPct val="90000"/>
              </a:lnSpc>
              <a:spcBef>
                <a:spcPts val="0"/>
              </a:spcBef>
              <a:spcAft>
                <a:spcPts val="0"/>
              </a:spcAft>
              <a:buClr>
                <a:srgbClr val="000000"/>
              </a:buClr>
              <a:buSzPts val="2800"/>
              <a:buChar char="•"/>
            </a:pPr>
            <a:r>
              <a:rPr b="0" i="0" lang="en-US" sz="2800" u="none" cap="none" strike="noStrike">
                <a:solidFill>
                  <a:srgbClr val="000000"/>
                </a:solidFill>
                <a:latin typeface="Calibri"/>
                <a:ea typeface="Calibri"/>
                <a:cs typeface="Calibri"/>
                <a:sym typeface="Calibri"/>
              </a:rPr>
              <a:t>Currently </a:t>
            </a:r>
            <a:r>
              <a:rPr lang="en-US"/>
              <a:t>717 </a:t>
            </a:r>
            <a:r>
              <a:rPr b="0" i="0" lang="en-US" sz="2800" u="none" cap="none" strike="noStrike">
                <a:solidFill>
                  <a:srgbClr val="000000"/>
                </a:solidFill>
                <a:latin typeface="Calibri"/>
                <a:ea typeface="Calibri"/>
                <a:cs typeface="Calibri"/>
                <a:sym typeface="Calibri"/>
              </a:rPr>
              <a:t>students registered for the course!</a:t>
            </a:r>
            <a:endParaRPr/>
          </a:p>
          <a:p>
            <a:pPr indent="0" lvl="0" marL="0" rtl="0" algn="l">
              <a:lnSpc>
                <a:spcPct val="90000"/>
              </a:lnSpc>
              <a:spcBef>
                <a:spcPts val="1000"/>
              </a:spcBef>
              <a:spcAft>
                <a:spcPts val="0"/>
              </a:spcAft>
              <a:buClr>
                <a:srgbClr val="000000"/>
              </a:buClr>
              <a:buSzPts val="2800"/>
              <a:buNone/>
            </a:pPr>
            <a:r>
              <a:t/>
            </a:r>
            <a:endParaRPr b="0" i="0" sz="2800" u="none" cap="none" strike="noStrike">
              <a:solidFill>
                <a:srgbClr val="000000"/>
              </a:solidFill>
              <a:latin typeface="Calibri"/>
              <a:ea typeface="Calibri"/>
              <a:cs typeface="Calibri"/>
              <a:sym typeface="Calibri"/>
            </a:endParaRPr>
          </a:p>
          <a:p>
            <a:pPr indent="-228600" lvl="0" marL="228600" rtl="0" algn="l">
              <a:lnSpc>
                <a:spcPct val="90000"/>
              </a:lnSpc>
              <a:spcBef>
                <a:spcPts val="1000"/>
              </a:spcBef>
              <a:spcAft>
                <a:spcPts val="0"/>
              </a:spcAft>
              <a:buClr>
                <a:srgbClr val="000000"/>
              </a:buClr>
              <a:buSzPts val="2800"/>
              <a:buChar char="•"/>
            </a:pPr>
            <a:r>
              <a:rPr b="0" i="0" lang="en-US" sz="2800" u="none" cap="none" strike="noStrike">
                <a:solidFill>
                  <a:srgbClr val="000000"/>
                </a:solidFill>
                <a:latin typeface="Calibri"/>
                <a:ea typeface="Calibri"/>
                <a:cs typeface="Calibri"/>
                <a:sym typeface="Calibri"/>
              </a:rPr>
              <a:t>Strength in numbers</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With 717 students, if you’re confused about something, we guarantee someone else is too! Ask questions in Slido or in class </a:t>
            </a:r>
            <a:r>
              <a:rPr lang="en-US">
                <a:latin typeface="Helvetica Neue"/>
                <a:ea typeface="Helvetica Neue"/>
                <a:cs typeface="Helvetica Neue"/>
                <a:sym typeface="Helvetica Neue"/>
              </a:rPr>
              <a:t>😉</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Students come from all different backgrounds &amp; majors &amp; interests in future career goals.</a:t>
            </a:r>
            <a:endParaRPr/>
          </a:p>
          <a:p>
            <a:pPr indent="-76200" lvl="0" marL="228600" rtl="0" algn="l">
              <a:lnSpc>
                <a:spcPct val="90000"/>
              </a:lnSpc>
              <a:spcBef>
                <a:spcPts val="1000"/>
              </a:spcBef>
              <a:spcAft>
                <a:spcPts val="0"/>
              </a:spcAft>
              <a:buClr>
                <a:srgbClr val="000000"/>
              </a:buClr>
              <a:buSzPts val="2400"/>
              <a:buNone/>
            </a:pPr>
            <a:r>
              <a:t/>
            </a:r>
            <a:endParaRPr sz="2400"/>
          </a:p>
          <a:p>
            <a:pPr indent="-228600" lvl="0" marL="228600" rtl="0" algn="l">
              <a:lnSpc>
                <a:spcPct val="90000"/>
              </a:lnSpc>
              <a:spcBef>
                <a:spcPts val="1000"/>
              </a:spcBef>
              <a:spcAft>
                <a:spcPts val="0"/>
              </a:spcAft>
              <a:buClr>
                <a:srgbClr val="000000"/>
              </a:buClr>
              <a:buSzPts val="2800"/>
              <a:buChar char="•"/>
            </a:pPr>
            <a:r>
              <a:rPr b="0" i="0" lang="en-US" sz="2800" u="none" cap="none" strike="noStrike">
                <a:solidFill>
                  <a:srgbClr val="000000"/>
                </a:solidFill>
                <a:latin typeface="Calibri"/>
                <a:ea typeface="Calibri"/>
                <a:cs typeface="Calibri"/>
                <a:sym typeface="Calibri"/>
              </a:rPr>
              <a:t>Focus on us trying to help you build community</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Meet others in the class to form study groups or have people you can work with.</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5"/>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What is this Class?</a:t>
            </a:r>
            <a:endParaRPr/>
          </a:p>
        </p:txBody>
      </p:sp>
      <p:sp>
        <p:nvSpPr>
          <p:cNvPr id="132" name="Google Shape;132;p5"/>
          <p:cNvSpPr txBox="1"/>
          <p:nvPr/>
        </p:nvSpPr>
        <p:spPr>
          <a:xfrm>
            <a:off x="620959" y="1531279"/>
            <a:ext cx="5306249" cy="863600"/>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Clr>
                <a:srgbClr val="000000"/>
              </a:buClr>
              <a:buSzPts val="2600"/>
              <a:buFont typeface="Calibri"/>
              <a:buNone/>
            </a:pPr>
            <a:r>
              <a:rPr b="1" i="0" lang="en-US" sz="2600" u="none" cap="none" strike="noStrike">
                <a:solidFill>
                  <a:srgbClr val="000000"/>
                </a:solidFill>
                <a:latin typeface="Calibri"/>
                <a:ea typeface="Calibri"/>
                <a:cs typeface="Calibri"/>
                <a:sym typeface="Calibri"/>
              </a:rPr>
              <a:t>CSE 121 – Computer Programming I</a:t>
            </a:r>
            <a:br>
              <a:rPr b="1" i="0" lang="en-US" sz="2600" u="none" cap="none" strike="noStrike">
                <a:solidFill>
                  <a:srgbClr val="000000"/>
                </a:solidFill>
                <a:latin typeface="Calibri"/>
                <a:ea typeface="Calibri"/>
                <a:cs typeface="Calibri"/>
                <a:sym typeface="Calibri"/>
              </a:rPr>
            </a:br>
            <a:r>
              <a:rPr b="0" i="0" lang="en-US" sz="2600" u="none" cap="none" strike="noStrike">
                <a:solidFill>
                  <a:srgbClr val="000000"/>
                </a:solidFill>
                <a:latin typeface="Calibri"/>
                <a:ea typeface="Calibri"/>
                <a:cs typeface="Calibri"/>
                <a:sym typeface="Calibri"/>
              </a:rPr>
              <a:t>or </a:t>
            </a:r>
            <a:r>
              <a:rPr b="1" i="0" lang="en-US" sz="2600" u="none" cap="none" strike="noStrike">
                <a:solidFill>
                  <a:srgbClr val="000000"/>
                </a:solidFill>
                <a:latin typeface="Calibri"/>
                <a:ea typeface="Calibri"/>
                <a:cs typeface="Calibri"/>
                <a:sym typeface="Calibri"/>
              </a:rPr>
              <a:t>Other Programming Experience</a:t>
            </a:r>
            <a:endParaRPr/>
          </a:p>
        </p:txBody>
      </p:sp>
      <p:sp>
        <p:nvSpPr>
          <p:cNvPr id="133" name="Google Shape;133;p5"/>
          <p:cNvSpPr txBox="1"/>
          <p:nvPr/>
        </p:nvSpPr>
        <p:spPr>
          <a:xfrm>
            <a:off x="629937" y="2485623"/>
            <a:ext cx="5306251" cy="3941259"/>
          </a:xfrm>
          <a:prstGeom prst="rect">
            <a:avLst/>
          </a:prstGeom>
          <a:noFill/>
          <a:ln>
            <a:noFill/>
          </a:ln>
        </p:spPr>
        <p:txBody>
          <a:bodyPr anchorCtr="0" anchor="t" bIns="45700" lIns="45700" spcFirstLastPara="1" rIns="45700" wrap="square" tIns="45700">
            <a:normAutofit/>
          </a:bodyPr>
          <a:lstStyle/>
          <a:p>
            <a:pPr indent="-212597" lvl="1" marL="637794" marR="0" rtl="0" algn="l">
              <a:lnSpc>
                <a:spcPct val="81000"/>
              </a:lnSpc>
              <a:spcBef>
                <a:spcPts val="0"/>
              </a:spcBef>
              <a:spcAft>
                <a:spcPts val="0"/>
              </a:spcAft>
              <a:buClr>
                <a:srgbClr val="000000"/>
              </a:buClr>
              <a:buSzPts val="2045"/>
              <a:buFont typeface="Helvetica Neue"/>
              <a:buChar char="-"/>
            </a:pPr>
            <a:r>
              <a:rPr b="0" i="0" lang="en-US" sz="2045" u="none" cap="none" strike="noStrike">
                <a:solidFill>
                  <a:srgbClr val="000000"/>
                </a:solidFill>
                <a:latin typeface="Calibri"/>
                <a:ea typeface="Calibri"/>
                <a:cs typeface="Calibri"/>
                <a:sym typeface="Calibri"/>
              </a:rPr>
              <a:t>Print statements</a:t>
            </a:r>
            <a:endParaRPr/>
          </a:p>
          <a:p>
            <a:pPr indent="-212597" lvl="1" marL="637794" marR="0" rtl="0" algn="l">
              <a:lnSpc>
                <a:spcPct val="81000"/>
              </a:lnSpc>
              <a:spcBef>
                <a:spcPts val="400"/>
              </a:spcBef>
              <a:spcAft>
                <a:spcPts val="0"/>
              </a:spcAft>
              <a:buClr>
                <a:srgbClr val="000000"/>
              </a:buClr>
              <a:buSzPts val="2045"/>
              <a:buFont typeface="Helvetica Neue"/>
              <a:buChar char="-"/>
            </a:pPr>
            <a:r>
              <a:rPr b="0" i="0" lang="en-US" sz="2045" u="none" cap="none" strike="noStrike">
                <a:solidFill>
                  <a:srgbClr val="000000"/>
                </a:solidFill>
                <a:latin typeface="Calibri"/>
                <a:ea typeface="Calibri"/>
                <a:cs typeface="Calibri"/>
                <a:sym typeface="Calibri"/>
              </a:rPr>
              <a:t>Data types (int, String, boolean)</a:t>
            </a:r>
            <a:endParaRPr/>
          </a:p>
          <a:p>
            <a:pPr indent="-212597" lvl="1" marL="637794" marR="0" rtl="0" algn="l">
              <a:lnSpc>
                <a:spcPct val="81000"/>
              </a:lnSpc>
              <a:spcBef>
                <a:spcPts val="400"/>
              </a:spcBef>
              <a:spcAft>
                <a:spcPts val="0"/>
              </a:spcAft>
              <a:buClr>
                <a:srgbClr val="000000"/>
              </a:buClr>
              <a:buSzPts val="2045"/>
              <a:buFont typeface="Helvetica Neue"/>
              <a:buChar char="-"/>
            </a:pPr>
            <a:r>
              <a:rPr b="0" i="0" lang="en-US" sz="2045" u="none" cap="none" strike="noStrike">
                <a:solidFill>
                  <a:srgbClr val="000000"/>
                </a:solidFill>
                <a:latin typeface="Calibri"/>
                <a:ea typeface="Calibri"/>
                <a:cs typeface="Calibri"/>
                <a:sym typeface="Calibri"/>
              </a:rPr>
              <a:t>Methods / Functions</a:t>
            </a:r>
            <a:endParaRPr/>
          </a:p>
          <a:p>
            <a:pPr indent="-212597" lvl="2" marL="1062989" marR="0" rtl="0" algn="l">
              <a:lnSpc>
                <a:spcPct val="81000"/>
              </a:lnSpc>
              <a:spcBef>
                <a:spcPts val="400"/>
              </a:spcBef>
              <a:spcAft>
                <a:spcPts val="0"/>
              </a:spcAft>
              <a:buClr>
                <a:srgbClr val="000000"/>
              </a:buClr>
              <a:buSzPts val="1674"/>
              <a:buFont typeface="Helvetica Neue"/>
              <a:buChar char="-"/>
            </a:pPr>
            <a:r>
              <a:rPr b="0" i="0" lang="en-US" sz="1674" u="none" cap="none" strike="noStrike">
                <a:solidFill>
                  <a:srgbClr val="000000"/>
                </a:solidFill>
                <a:latin typeface="Calibri"/>
                <a:ea typeface="Calibri"/>
                <a:cs typeface="Calibri"/>
                <a:sym typeface="Calibri"/>
              </a:rPr>
              <a:t>Parameters</a:t>
            </a:r>
            <a:endParaRPr/>
          </a:p>
          <a:p>
            <a:pPr indent="-212597" lvl="2" marL="1062989" marR="0" rtl="0" algn="l">
              <a:lnSpc>
                <a:spcPct val="81000"/>
              </a:lnSpc>
              <a:spcBef>
                <a:spcPts val="400"/>
              </a:spcBef>
              <a:spcAft>
                <a:spcPts val="0"/>
              </a:spcAft>
              <a:buClr>
                <a:srgbClr val="000000"/>
              </a:buClr>
              <a:buSzPts val="1674"/>
              <a:buFont typeface="Helvetica Neue"/>
              <a:buChar char="-"/>
            </a:pPr>
            <a:r>
              <a:rPr b="0" i="0" lang="en-US" sz="1674" u="none" cap="none" strike="noStrike">
                <a:solidFill>
                  <a:srgbClr val="000000"/>
                </a:solidFill>
                <a:latin typeface="Calibri"/>
                <a:ea typeface="Calibri"/>
                <a:cs typeface="Calibri"/>
                <a:sym typeface="Calibri"/>
              </a:rPr>
              <a:t>Returns</a:t>
            </a:r>
            <a:endParaRPr/>
          </a:p>
          <a:p>
            <a:pPr indent="-212597" lvl="1" marL="637794" marR="0" rtl="0" algn="l">
              <a:lnSpc>
                <a:spcPct val="81000"/>
              </a:lnSpc>
              <a:spcBef>
                <a:spcPts val="400"/>
              </a:spcBef>
              <a:spcAft>
                <a:spcPts val="0"/>
              </a:spcAft>
              <a:buClr>
                <a:srgbClr val="000000"/>
              </a:buClr>
              <a:buSzPts val="2045"/>
              <a:buFont typeface="Helvetica Neue"/>
              <a:buChar char="-"/>
            </a:pPr>
            <a:r>
              <a:rPr b="0" i="0" lang="en-US" sz="2045" u="none" cap="none" strike="noStrike">
                <a:solidFill>
                  <a:srgbClr val="000000"/>
                </a:solidFill>
                <a:latin typeface="Calibri"/>
                <a:ea typeface="Calibri"/>
                <a:cs typeface="Calibri"/>
                <a:sym typeface="Calibri"/>
              </a:rPr>
              <a:t>Control structures</a:t>
            </a:r>
            <a:endParaRPr/>
          </a:p>
          <a:p>
            <a:pPr indent="-212597" lvl="2" marL="1062989" marR="0" rtl="0" algn="l">
              <a:lnSpc>
                <a:spcPct val="81000"/>
              </a:lnSpc>
              <a:spcBef>
                <a:spcPts val="400"/>
              </a:spcBef>
              <a:spcAft>
                <a:spcPts val="0"/>
              </a:spcAft>
              <a:buClr>
                <a:srgbClr val="000000"/>
              </a:buClr>
              <a:buSzPts val="1674"/>
              <a:buFont typeface="Helvetica Neue"/>
              <a:buChar char="-"/>
            </a:pPr>
            <a:r>
              <a:rPr b="0" i="0" lang="en-US" sz="1674" u="none" cap="none" strike="noStrike">
                <a:solidFill>
                  <a:srgbClr val="000000"/>
                </a:solidFill>
                <a:latin typeface="Calibri"/>
                <a:ea typeface="Calibri"/>
                <a:cs typeface="Calibri"/>
                <a:sym typeface="Calibri"/>
              </a:rPr>
              <a:t>Loops</a:t>
            </a:r>
            <a:endParaRPr/>
          </a:p>
          <a:p>
            <a:pPr indent="-212596" lvl="2" marL="1062988" marR="0" rtl="0" algn="l">
              <a:lnSpc>
                <a:spcPct val="81000"/>
              </a:lnSpc>
              <a:spcBef>
                <a:spcPts val="400"/>
              </a:spcBef>
              <a:spcAft>
                <a:spcPts val="0"/>
              </a:spcAft>
              <a:buClr>
                <a:srgbClr val="000000"/>
              </a:buClr>
              <a:buSzPts val="1674"/>
              <a:buFont typeface="Helvetica Neue"/>
              <a:buChar char="-"/>
            </a:pPr>
            <a:r>
              <a:rPr b="0" i="0" lang="en-US" sz="1674" u="none" cap="none" strike="noStrike">
                <a:solidFill>
                  <a:srgbClr val="000000"/>
                </a:solidFill>
                <a:latin typeface="Calibri"/>
                <a:ea typeface="Calibri"/>
                <a:cs typeface="Calibri"/>
                <a:sym typeface="Calibri"/>
              </a:rPr>
              <a:t>Conditionals</a:t>
            </a:r>
            <a:endParaRPr/>
          </a:p>
          <a:p>
            <a:pPr indent="-212597" lvl="1" marL="637794" marR="0" rtl="0" algn="l">
              <a:lnSpc>
                <a:spcPct val="81000"/>
              </a:lnSpc>
              <a:spcBef>
                <a:spcPts val="400"/>
              </a:spcBef>
              <a:spcAft>
                <a:spcPts val="0"/>
              </a:spcAft>
              <a:buClr>
                <a:srgbClr val="000000"/>
              </a:buClr>
              <a:buSzPts val="2045"/>
              <a:buFont typeface="Helvetica Neue"/>
              <a:buChar char="-"/>
            </a:pPr>
            <a:r>
              <a:rPr b="0" i="0" lang="en-US" sz="2045" u="none" cap="none" strike="noStrike">
                <a:solidFill>
                  <a:srgbClr val="000000"/>
                </a:solidFill>
                <a:latin typeface="Calibri"/>
                <a:ea typeface="Calibri"/>
                <a:cs typeface="Calibri"/>
                <a:sym typeface="Calibri"/>
              </a:rPr>
              <a:t>Arrays &amp; 2</a:t>
            </a:r>
            <a:r>
              <a:rPr lang="en-US" sz="2045">
                <a:latin typeface="Calibri"/>
                <a:ea typeface="Calibri"/>
                <a:cs typeface="Calibri"/>
                <a:sym typeface="Calibri"/>
              </a:rPr>
              <a:t>D</a:t>
            </a:r>
            <a:r>
              <a:rPr b="0" i="0" lang="en-US" sz="2045" u="none" cap="none" strike="noStrike">
                <a:solidFill>
                  <a:srgbClr val="000000"/>
                </a:solidFill>
                <a:latin typeface="Calibri"/>
                <a:ea typeface="Calibri"/>
                <a:cs typeface="Calibri"/>
                <a:sym typeface="Calibri"/>
              </a:rPr>
              <a:t> </a:t>
            </a:r>
            <a:r>
              <a:rPr lang="en-US" sz="2045">
                <a:latin typeface="Calibri"/>
                <a:ea typeface="Calibri"/>
                <a:cs typeface="Calibri"/>
                <a:sym typeface="Calibri"/>
              </a:rPr>
              <a:t>arrays</a:t>
            </a:r>
            <a:endParaRPr/>
          </a:p>
          <a:p>
            <a:pPr indent="-212597" lvl="1" marL="637794" marR="0" rtl="0" algn="l">
              <a:lnSpc>
                <a:spcPct val="81000"/>
              </a:lnSpc>
              <a:spcBef>
                <a:spcPts val="400"/>
              </a:spcBef>
              <a:spcAft>
                <a:spcPts val="0"/>
              </a:spcAft>
              <a:buClr>
                <a:srgbClr val="000000"/>
              </a:buClr>
              <a:buSzPts val="2045"/>
              <a:buFont typeface="Helvetica Neue"/>
              <a:buChar char="-"/>
            </a:pPr>
            <a:r>
              <a:rPr b="1" i="0" lang="en-US" sz="2045" u="none" cap="none" strike="noStrike">
                <a:solidFill>
                  <a:srgbClr val="000000"/>
                </a:solidFill>
                <a:latin typeface="Calibri"/>
                <a:ea typeface="Calibri"/>
                <a:cs typeface="Calibri"/>
                <a:sym typeface="Calibri"/>
              </a:rPr>
              <a:t>Computational Thinking</a:t>
            </a:r>
            <a:br>
              <a:rPr b="1" i="0" lang="en-US" sz="2045" u="none" cap="none" strike="noStrike">
                <a:solidFill>
                  <a:srgbClr val="000000"/>
                </a:solidFill>
                <a:latin typeface="Calibri"/>
                <a:ea typeface="Calibri"/>
                <a:cs typeface="Calibri"/>
                <a:sym typeface="Calibri"/>
              </a:rPr>
            </a:br>
            <a:r>
              <a:rPr b="0" i="0" lang="en-US" sz="2045" u="none" cap="none" strike="noStrike">
                <a:solidFill>
                  <a:srgbClr val="000000"/>
                </a:solidFill>
                <a:latin typeface="Calibri"/>
                <a:ea typeface="Calibri"/>
                <a:cs typeface="Calibri"/>
                <a:sym typeface="Calibri"/>
              </a:rPr>
              <a:t>(language agnostic)</a:t>
            </a:r>
            <a:endParaRPr/>
          </a:p>
        </p:txBody>
      </p:sp>
      <p:sp>
        <p:nvSpPr>
          <p:cNvPr id="134" name="Google Shape;134;p5"/>
          <p:cNvSpPr txBox="1"/>
          <p:nvPr/>
        </p:nvSpPr>
        <p:spPr>
          <a:xfrm>
            <a:off x="6401549" y="1531279"/>
            <a:ext cx="5306100" cy="452400"/>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Clr>
                <a:srgbClr val="000000"/>
              </a:buClr>
              <a:buSzPts val="2600"/>
              <a:buFont typeface="Calibri"/>
              <a:buNone/>
            </a:pPr>
            <a:r>
              <a:rPr b="1" i="0" lang="en-US" sz="2600" u="none" cap="none" strike="noStrike">
                <a:solidFill>
                  <a:srgbClr val="000000"/>
                </a:solidFill>
                <a:latin typeface="Calibri"/>
                <a:ea typeface="Calibri"/>
                <a:cs typeface="Calibri"/>
                <a:sym typeface="Calibri"/>
              </a:rPr>
              <a:t>CSE 122 – Computer Programming II</a:t>
            </a:r>
            <a:endParaRPr/>
          </a:p>
        </p:txBody>
      </p:sp>
      <p:sp>
        <p:nvSpPr>
          <p:cNvPr id="135" name="Google Shape;135;p5"/>
          <p:cNvSpPr txBox="1"/>
          <p:nvPr/>
        </p:nvSpPr>
        <p:spPr>
          <a:xfrm>
            <a:off x="6410529" y="2485623"/>
            <a:ext cx="5306400" cy="3588900"/>
          </a:xfrm>
          <a:prstGeom prst="rect">
            <a:avLst/>
          </a:prstGeom>
          <a:noFill/>
          <a:ln>
            <a:noFill/>
          </a:ln>
        </p:spPr>
        <p:txBody>
          <a:bodyPr anchorCtr="0" anchor="t" bIns="45700" lIns="45700" spcFirstLastPara="1" rIns="45700" wrap="square" tIns="45700">
            <a:spAutoFit/>
          </a:bodyPr>
          <a:lstStyle/>
          <a:p>
            <a:pPr indent="-228600" lvl="1" marL="685800" marR="0" rtl="0" algn="l">
              <a:lnSpc>
                <a:spcPct val="90000"/>
              </a:lnSpc>
              <a:spcBef>
                <a:spcPts val="0"/>
              </a:spcBef>
              <a:spcAft>
                <a:spcPts val="0"/>
              </a:spcAft>
              <a:buClr>
                <a:srgbClr val="000000"/>
              </a:buClr>
              <a:buSzPts val="2400"/>
              <a:buFont typeface="Helvetica Neue"/>
              <a:buChar char="-"/>
            </a:pPr>
            <a:r>
              <a:rPr b="0" i="0" lang="en-US" sz="2400" u="none" cap="none" strike="noStrike">
                <a:solidFill>
                  <a:srgbClr val="000000"/>
                </a:solidFill>
                <a:latin typeface="Calibri"/>
                <a:ea typeface="Calibri"/>
                <a:cs typeface="Calibri"/>
                <a:sym typeface="Calibri"/>
              </a:rPr>
              <a:t>Decomposing large problems into smaller, manageable, subproblems</a:t>
            </a:r>
            <a:endParaRPr b="0" i="0" sz="2400" u="none" cap="none" strike="noStrike">
              <a:solidFill>
                <a:srgbClr val="000000"/>
              </a:solidFill>
              <a:latin typeface="Calibri"/>
              <a:ea typeface="Calibri"/>
              <a:cs typeface="Calibri"/>
              <a:sym typeface="Calibri"/>
            </a:endParaRPr>
          </a:p>
          <a:p>
            <a:pPr indent="-228600" lvl="1" marL="685800" marR="0" rtl="0" algn="l">
              <a:lnSpc>
                <a:spcPct val="90000"/>
              </a:lnSpc>
              <a:spcBef>
                <a:spcPts val="0"/>
              </a:spcBef>
              <a:spcAft>
                <a:spcPts val="0"/>
              </a:spcAft>
              <a:buSzPts val="2400"/>
              <a:buFont typeface="Calibri"/>
              <a:buChar char="-"/>
            </a:pPr>
            <a:r>
              <a:rPr lang="en-US" sz="2400">
                <a:latin typeface="Calibri"/>
                <a:ea typeface="Calibri"/>
                <a:cs typeface="Calibri"/>
                <a:sym typeface="Calibri"/>
              </a:rPr>
              <a:t>File I/O</a:t>
            </a:r>
            <a:endParaRPr sz="2400">
              <a:latin typeface="Calibri"/>
              <a:ea typeface="Calibri"/>
              <a:cs typeface="Calibri"/>
              <a:sym typeface="Calibri"/>
            </a:endParaRPr>
          </a:p>
          <a:p>
            <a:pPr indent="-228600" lvl="1" marL="685800" marR="0" rtl="0" algn="l">
              <a:lnSpc>
                <a:spcPct val="90000"/>
              </a:lnSpc>
              <a:spcBef>
                <a:spcPts val="500"/>
              </a:spcBef>
              <a:spcAft>
                <a:spcPts val="0"/>
              </a:spcAft>
              <a:buClr>
                <a:srgbClr val="000000"/>
              </a:buClr>
              <a:buSzPts val="2400"/>
              <a:buFont typeface="Helvetica Neue"/>
              <a:buChar char="-"/>
            </a:pPr>
            <a:r>
              <a:rPr b="0" i="0" lang="en-US" sz="2400" u="none" cap="none" strike="noStrike">
                <a:solidFill>
                  <a:srgbClr val="000000"/>
                </a:solidFill>
                <a:latin typeface="Calibri"/>
                <a:ea typeface="Calibri"/>
                <a:cs typeface="Calibri"/>
                <a:sym typeface="Calibri"/>
              </a:rPr>
              <a:t>Using data structures</a:t>
            </a:r>
            <a:endParaRPr/>
          </a:p>
          <a:p>
            <a:pPr indent="-228600" lvl="2" marL="1143000" marR="0" rtl="0" algn="l">
              <a:lnSpc>
                <a:spcPct val="90000"/>
              </a:lnSpc>
              <a:spcBef>
                <a:spcPts val="500"/>
              </a:spcBef>
              <a:spcAft>
                <a:spcPts val="0"/>
              </a:spcAft>
              <a:buClr>
                <a:srgbClr val="000000"/>
              </a:buClr>
              <a:buSzPts val="2000"/>
              <a:buFont typeface="Helvetica Neue"/>
              <a:buChar char="-"/>
            </a:pPr>
            <a:r>
              <a:rPr b="0" i="0" lang="en-US" sz="2000" u="none" cap="none" strike="noStrike">
                <a:solidFill>
                  <a:srgbClr val="000000"/>
                </a:solidFill>
                <a:latin typeface="Calibri"/>
                <a:ea typeface="Calibri"/>
                <a:cs typeface="Calibri"/>
                <a:sym typeface="Calibri"/>
              </a:rPr>
              <a:t>List</a:t>
            </a:r>
            <a:endParaRPr/>
          </a:p>
          <a:p>
            <a:pPr indent="-228600" lvl="2" marL="1143000" marR="0" rtl="0" algn="l">
              <a:lnSpc>
                <a:spcPct val="90000"/>
              </a:lnSpc>
              <a:spcBef>
                <a:spcPts val="500"/>
              </a:spcBef>
              <a:spcAft>
                <a:spcPts val="0"/>
              </a:spcAft>
              <a:buClr>
                <a:srgbClr val="000000"/>
              </a:buClr>
              <a:buSzPts val="2000"/>
              <a:buFont typeface="Helvetica Neue"/>
              <a:buChar char="-"/>
            </a:pPr>
            <a:r>
              <a:rPr b="0" i="0" lang="en-US" sz="2000" u="none" cap="none" strike="noStrike">
                <a:solidFill>
                  <a:srgbClr val="000000"/>
                </a:solidFill>
                <a:latin typeface="Calibri"/>
                <a:ea typeface="Calibri"/>
                <a:cs typeface="Calibri"/>
                <a:sym typeface="Calibri"/>
              </a:rPr>
              <a:t>Stacks / Queues</a:t>
            </a:r>
            <a:endParaRPr/>
          </a:p>
          <a:p>
            <a:pPr indent="-228600" lvl="2" marL="1143000" marR="0" rtl="0" algn="l">
              <a:lnSpc>
                <a:spcPct val="90000"/>
              </a:lnSpc>
              <a:spcBef>
                <a:spcPts val="500"/>
              </a:spcBef>
              <a:spcAft>
                <a:spcPts val="0"/>
              </a:spcAft>
              <a:buClr>
                <a:srgbClr val="000000"/>
              </a:buClr>
              <a:buSzPts val="2000"/>
              <a:buFont typeface="Helvetica Neue"/>
              <a:buChar char="-"/>
            </a:pPr>
            <a:r>
              <a:rPr b="0" i="0" lang="en-US" sz="2000" u="none" cap="none" strike="noStrike">
                <a:solidFill>
                  <a:srgbClr val="000000"/>
                </a:solidFill>
                <a:latin typeface="Calibri"/>
                <a:ea typeface="Calibri"/>
                <a:cs typeface="Calibri"/>
                <a:sym typeface="Calibri"/>
              </a:rPr>
              <a:t>Sets</a:t>
            </a:r>
            <a:endParaRPr/>
          </a:p>
          <a:p>
            <a:pPr indent="-228600" lvl="2" marL="1143000" marR="0" rtl="0" algn="l">
              <a:lnSpc>
                <a:spcPct val="90000"/>
              </a:lnSpc>
              <a:spcBef>
                <a:spcPts val="500"/>
              </a:spcBef>
              <a:spcAft>
                <a:spcPts val="0"/>
              </a:spcAft>
              <a:buClr>
                <a:srgbClr val="000000"/>
              </a:buClr>
              <a:buSzPts val="2000"/>
              <a:buFont typeface="Helvetica Neue"/>
              <a:buChar char="-"/>
            </a:pPr>
            <a:r>
              <a:rPr b="0" i="0" lang="en-US" sz="2000" u="none" cap="none" strike="noStrike">
                <a:solidFill>
                  <a:srgbClr val="000000"/>
                </a:solidFill>
                <a:latin typeface="Calibri"/>
                <a:ea typeface="Calibri"/>
                <a:cs typeface="Calibri"/>
                <a:sym typeface="Calibri"/>
              </a:rPr>
              <a:t>Maps</a:t>
            </a:r>
            <a:endParaRPr/>
          </a:p>
          <a:p>
            <a:pPr indent="-228600" lvl="1" marL="685800" marR="0" rtl="0" algn="l">
              <a:lnSpc>
                <a:spcPct val="90000"/>
              </a:lnSpc>
              <a:spcBef>
                <a:spcPts val="500"/>
              </a:spcBef>
              <a:spcAft>
                <a:spcPts val="0"/>
              </a:spcAft>
              <a:buClr>
                <a:srgbClr val="000000"/>
              </a:buClr>
              <a:buSzPts val="2400"/>
              <a:buFont typeface="Helvetica Neue"/>
              <a:buChar char="-"/>
            </a:pPr>
            <a:r>
              <a:rPr b="0" i="0" lang="en-US" sz="2400" u="none" cap="none" strike="noStrike">
                <a:solidFill>
                  <a:srgbClr val="000000"/>
                </a:solidFill>
                <a:latin typeface="Calibri"/>
                <a:ea typeface="Calibri"/>
                <a:cs typeface="Calibri"/>
                <a:sym typeface="Calibri"/>
              </a:rPr>
              <a:t>Object Oriented Programming</a:t>
            </a:r>
            <a:endParaRPr/>
          </a:p>
          <a:p>
            <a:pPr indent="-228600" lvl="2" marL="1143000" marR="0" rtl="0" algn="l">
              <a:lnSpc>
                <a:spcPct val="90000"/>
              </a:lnSpc>
              <a:spcBef>
                <a:spcPts val="500"/>
              </a:spcBef>
              <a:spcAft>
                <a:spcPts val="0"/>
              </a:spcAft>
              <a:buClr>
                <a:srgbClr val="000000"/>
              </a:buClr>
              <a:buSzPts val="2000"/>
              <a:buFont typeface="Helvetica Neue"/>
              <a:buChar char="-"/>
            </a:pPr>
            <a:r>
              <a:rPr b="0" i="0" lang="en-US" sz="2000" u="none" cap="none" strike="noStrike">
                <a:solidFill>
                  <a:srgbClr val="000000"/>
                </a:solidFill>
                <a:latin typeface="Calibri"/>
                <a:ea typeface="Calibri"/>
                <a:cs typeface="Calibri"/>
                <a:sym typeface="Calibri"/>
              </a:rPr>
              <a:t>Interfaces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6"/>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Prerequisite Knowledge</a:t>
            </a:r>
            <a:endParaRPr/>
          </a:p>
        </p:txBody>
      </p:sp>
      <p:sp>
        <p:nvSpPr>
          <p:cNvPr id="141" name="Google Shape;141;p6"/>
          <p:cNvSpPr txBox="1"/>
          <p:nvPr>
            <p:ph idx="1" type="body"/>
          </p:nvPr>
        </p:nvSpPr>
        <p:spPr>
          <a:xfrm>
            <a:off x="575353" y="1371600"/>
            <a:ext cx="11510151" cy="4805363"/>
          </a:xfrm>
          <a:prstGeom prst="rect">
            <a:avLst/>
          </a:prstGeom>
          <a:noFill/>
          <a:ln>
            <a:noFill/>
          </a:ln>
        </p:spPr>
        <p:txBody>
          <a:bodyPr anchorCtr="0" anchor="t" bIns="45700" lIns="45700" spcFirstLastPara="1" rIns="45700" wrap="square" tIns="45700">
            <a:normAutofit/>
          </a:bodyPr>
          <a:lstStyle/>
          <a:p>
            <a:pPr indent="-224027" lvl="0" marL="224027" rtl="0" algn="l">
              <a:lnSpc>
                <a:spcPct val="90000"/>
              </a:lnSpc>
              <a:spcBef>
                <a:spcPts val="0"/>
              </a:spcBef>
              <a:spcAft>
                <a:spcPts val="0"/>
              </a:spcAft>
              <a:buClr>
                <a:srgbClr val="000000"/>
              </a:buClr>
              <a:buSzPts val="2450"/>
              <a:buChar char="•"/>
            </a:pPr>
            <a:r>
              <a:rPr lang="en-US" sz="2450"/>
              <a:t>Students entering CSE 122 are coming from many of different backgrounds</a:t>
            </a:r>
            <a:endParaRPr/>
          </a:p>
          <a:p>
            <a:pPr indent="-224026" lvl="1" marL="672084" rtl="0" algn="l">
              <a:lnSpc>
                <a:spcPct val="90000"/>
              </a:lnSpc>
              <a:spcBef>
                <a:spcPts val="400"/>
              </a:spcBef>
              <a:spcAft>
                <a:spcPts val="0"/>
              </a:spcAft>
              <a:buClr>
                <a:srgbClr val="000000"/>
              </a:buClr>
              <a:buSzPts val="2156"/>
              <a:buFont typeface="Helvetica Neue"/>
              <a:buChar char="-"/>
            </a:pPr>
            <a:r>
              <a:rPr lang="en-US" sz="2156"/>
              <a:t>UW: CSE 121 or other intro programming course</a:t>
            </a:r>
            <a:endParaRPr/>
          </a:p>
          <a:p>
            <a:pPr indent="-224026" lvl="1" marL="672084" rtl="0" algn="l">
              <a:lnSpc>
                <a:spcPct val="90000"/>
              </a:lnSpc>
              <a:spcBef>
                <a:spcPts val="400"/>
              </a:spcBef>
              <a:spcAft>
                <a:spcPts val="0"/>
              </a:spcAft>
              <a:buClr>
                <a:srgbClr val="000000"/>
              </a:buClr>
              <a:buSzPts val="2156"/>
              <a:buFont typeface="Helvetica Neue"/>
              <a:buChar char="-"/>
            </a:pPr>
            <a:r>
              <a:rPr lang="en-US" sz="2156"/>
              <a:t>Community College: Intro Programming Course</a:t>
            </a:r>
            <a:endParaRPr/>
          </a:p>
          <a:p>
            <a:pPr indent="-224026" lvl="1" marL="672084" rtl="0" algn="l">
              <a:lnSpc>
                <a:spcPct val="90000"/>
              </a:lnSpc>
              <a:spcBef>
                <a:spcPts val="400"/>
              </a:spcBef>
              <a:spcAft>
                <a:spcPts val="0"/>
              </a:spcAft>
              <a:buClr>
                <a:srgbClr val="000000"/>
              </a:buClr>
              <a:buSzPts val="2156"/>
              <a:buFont typeface="Helvetica Neue"/>
              <a:buChar char="-"/>
            </a:pPr>
            <a:r>
              <a:rPr lang="en-US" sz="2156"/>
              <a:t>High School Programming Course (e.g., UWHS, AP CS, IB CS, etc.)</a:t>
            </a:r>
            <a:endParaRPr/>
          </a:p>
          <a:p>
            <a:pPr indent="-224026" lvl="1" marL="672084" rtl="0" algn="l">
              <a:lnSpc>
                <a:spcPct val="90000"/>
              </a:lnSpc>
              <a:spcBef>
                <a:spcPts val="400"/>
              </a:spcBef>
              <a:spcAft>
                <a:spcPts val="0"/>
              </a:spcAft>
              <a:buClr>
                <a:srgbClr val="000000"/>
              </a:buClr>
              <a:buSzPts val="2156"/>
              <a:buFont typeface="Helvetica Neue"/>
              <a:buChar char="-"/>
            </a:pPr>
            <a:r>
              <a:rPr lang="en-US" sz="2156"/>
              <a:t>Self-taught or other previous experience</a:t>
            </a:r>
            <a:endParaRPr/>
          </a:p>
          <a:p>
            <a:pPr indent="-224026" lvl="0" marL="224026" rtl="0" algn="l">
              <a:lnSpc>
                <a:spcPct val="90000"/>
              </a:lnSpc>
              <a:spcBef>
                <a:spcPts val="900"/>
              </a:spcBef>
              <a:spcAft>
                <a:spcPts val="0"/>
              </a:spcAft>
              <a:buClr>
                <a:srgbClr val="000000"/>
              </a:buClr>
              <a:buSzPts val="2450"/>
              <a:buChar char="•"/>
            </a:pPr>
            <a:r>
              <a:rPr lang="en-US" sz="2450"/>
              <a:t>Importantly: CSE 122 is in Java, but we </a:t>
            </a:r>
            <a:r>
              <a:rPr b="1" lang="en-US" sz="2450"/>
              <a:t>do not expect prior experience in Java!</a:t>
            </a:r>
            <a:r>
              <a:rPr b="1" lang="en-US"/>
              <a:t> </a:t>
            </a:r>
            <a:r>
              <a:rPr lang="en-US" sz="2450"/>
              <a:t>Do expect knowing the list of CSE 121 topics in some language.</a:t>
            </a:r>
            <a:endParaRPr/>
          </a:p>
          <a:p>
            <a:pPr indent="-224026" lvl="1" marL="672084" rtl="0" algn="l">
              <a:lnSpc>
                <a:spcPct val="90000"/>
              </a:lnSpc>
              <a:spcBef>
                <a:spcPts val="400"/>
              </a:spcBef>
              <a:spcAft>
                <a:spcPts val="0"/>
              </a:spcAft>
              <a:buClr>
                <a:srgbClr val="000000"/>
              </a:buClr>
              <a:buSzPts val="2156"/>
              <a:buFont typeface="Helvetica Neue"/>
              <a:buChar char="-"/>
            </a:pPr>
            <a:r>
              <a:rPr lang="en-US" sz="2156"/>
              <a:t>Students who do not have experience in Java will be focusing on practicing the programming skills you know in a new language!</a:t>
            </a:r>
            <a:endParaRPr/>
          </a:p>
          <a:p>
            <a:pPr indent="-224026" lvl="1" marL="672084" rtl="0" algn="l">
              <a:lnSpc>
                <a:spcPct val="90000"/>
              </a:lnSpc>
              <a:spcBef>
                <a:spcPts val="400"/>
              </a:spcBef>
              <a:spcAft>
                <a:spcPts val="0"/>
              </a:spcAft>
              <a:buClr>
                <a:srgbClr val="000000"/>
              </a:buClr>
              <a:buSzPts val="2156"/>
              <a:buFont typeface="Helvetica Neue"/>
              <a:buChar char="-"/>
            </a:pPr>
            <a:r>
              <a:rPr lang="en-US" sz="2156"/>
              <a:t>You will find the </a:t>
            </a:r>
            <a:r>
              <a:rPr lang="en-US" sz="2150" u="sng">
                <a:solidFill>
                  <a:srgbClr val="0563C1"/>
                </a:solidFill>
                <a:hlinkClick r:id="rId3">
                  <a:extLst>
                    <a:ext uri="{A12FA001-AC4F-418D-AE19-62706E023703}">
                      <ahyp:hlinkClr val="tx"/>
                    </a:ext>
                  </a:extLst>
                </a:hlinkClick>
              </a:rPr>
              <a:t>Java Tutorial</a:t>
            </a:r>
            <a:r>
              <a:rPr lang="en-US" sz="2156"/>
              <a:t> and Creative Project 0 very helpful!</a:t>
            </a:r>
            <a:endParaRPr/>
          </a:p>
          <a:p>
            <a:pPr indent="-224027" lvl="0" marL="224027" rtl="0" algn="l">
              <a:lnSpc>
                <a:spcPct val="90000"/>
              </a:lnSpc>
              <a:spcBef>
                <a:spcPts val="900"/>
              </a:spcBef>
              <a:spcAft>
                <a:spcPts val="0"/>
              </a:spcAft>
              <a:buClr>
                <a:srgbClr val="000000"/>
              </a:buClr>
              <a:buSzPts val="2450"/>
              <a:buChar char="•"/>
            </a:pPr>
            <a:r>
              <a:rPr lang="en-US" sz="2450"/>
              <a:t>If you want to know if this class is the right fit for you, take the </a:t>
            </a:r>
            <a:r>
              <a:rPr lang="en-US" sz="2450" u="sng">
                <a:solidFill>
                  <a:srgbClr val="0563C1"/>
                </a:solidFill>
                <a:hlinkClick r:id="rId4">
                  <a:extLst>
                    <a:ext uri="{A12FA001-AC4F-418D-AE19-62706E023703}">
                      <ahyp:hlinkClr val="tx"/>
                    </a:ext>
                  </a:extLst>
                </a:hlinkClick>
              </a:rPr>
              <a:t>Allen School Self-Placement Test</a:t>
            </a:r>
            <a:endParaRPr sz="245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7"/>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Why 122?</a:t>
            </a:r>
            <a:endParaRPr/>
          </a:p>
        </p:txBody>
      </p:sp>
      <p:sp>
        <p:nvSpPr>
          <p:cNvPr id="147" name="Google Shape;147;p7"/>
          <p:cNvSpPr txBox="1"/>
          <p:nvPr>
            <p:ph idx="1" type="body"/>
          </p:nvPr>
        </p:nvSpPr>
        <p:spPr>
          <a:xfrm>
            <a:off x="838200" y="1371600"/>
            <a:ext cx="10515600" cy="4805363"/>
          </a:xfrm>
          <a:prstGeom prst="rect">
            <a:avLst/>
          </a:prstGeom>
          <a:noFill/>
          <a:ln>
            <a:noFill/>
          </a:ln>
        </p:spPr>
        <p:txBody>
          <a:bodyPr anchorCtr="0" anchor="t" bIns="45700" lIns="45700" spcFirstLastPara="1" rIns="45700" wrap="square" tIns="45700">
            <a:normAutofit/>
          </a:bodyPr>
          <a:lstStyle/>
          <a:p>
            <a:pPr indent="0" lvl="0" marL="0" marR="0" rtl="0" algn="l">
              <a:lnSpc>
                <a:spcPct val="90000"/>
              </a:lnSpc>
              <a:spcBef>
                <a:spcPts val="0"/>
              </a:spcBef>
              <a:spcAft>
                <a:spcPts val="0"/>
              </a:spcAft>
              <a:buClr>
                <a:srgbClr val="000000"/>
              </a:buClr>
              <a:buSzPts val="2800"/>
              <a:buFont typeface="Arial"/>
              <a:buNone/>
            </a:pPr>
            <a:r>
              <a:rPr b="0" i="0" lang="en-US" sz="2800" u="none" cap="none" strike="noStrike">
                <a:solidFill>
                  <a:srgbClr val="000000"/>
                </a:solidFill>
                <a:latin typeface="Calibri"/>
                <a:ea typeface="Calibri"/>
                <a:cs typeface="Calibri"/>
                <a:sym typeface="Calibri"/>
              </a:rPr>
              <a:t>1. Build a strong foundation of data structures that will let you tackle the biggest problems in computing</a:t>
            </a:r>
            <a:endParaRPr/>
          </a:p>
        </p:txBody>
      </p:sp>
      <p:grpSp>
        <p:nvGrpSpPr>
          <p:cNvPr id="148" name="Google Shape;148;p7"/>
          <p:cNvGrpSpPr/>
          <p:nvPr/>
        </p:nvGrpSpPr>
        <p:grpSpPr>
          <a:xfrm>
            <a:off x="5507102" y="2566740"/>
            <a:ext cx="2096101" cy="1056602"/>
            <a:chOff x="5450377" y="3377288"/>
            <a:chExt cx="2096101" cy="1056602"/>
          </a:xfrm>
        </p:grpSpPr>
        <p:sp>
          <p:nvSpPr>
            <p:cNvPr id="149" name="Google Shape;149;p7"/>
            <p:cNvSpPr/>
            <p:nvPr/>
          </p:nvSpPr>
          <p:spPr>
            <a:xfrm>
              <a:off x="5450377" y="3377288"/>
              <a:ext cx="2096101" cy="1056602"/>
            </a:xfrm>
            <a:prstGeom prst="rect">
              <a:avLst/>
            </a:prstGeom>
            <a:solidFill>
              <a:schemeClr val="accent1"/>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0" name="Google Shape;150;p7"/>
            <p:cNvSpPr txBox="1"/>
            <p:nvPr/>
          </p:nvSpPr>
          <p:spPr>
            <a:xfrm>
              <a:off x="5496097" y="3720125"/>
              <a:ext cx="2004600" cy="369300"/>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122 Data Structures</a:t>
              </a:r>
              <a:endParaRPr/>
            </a:p>
          </p:txBody>
        </p:sp>
      </p:grpSp>
      <p:sp>
        <p:nvSpPr>
          <p:cNvPr id="151" name="Google Shape;151;p7"/>
          <p:cNvSpPr/>
          <p:nvPr/>
        </p:nvSpPr>
        <p:spPr>
          <a:xfrm>
            <a:off x="7877418" y="2913557"/>
            <a:ext cx="450300" cy="363000"/>
          </a:xfrm>
          <a:prstGeom prst="rightArrow">
            <a:avLst>
              <a:gd fmla="val 50000" name="adj1"/>
              <a:gd fmla="val 50000" name="adj2"/>
            </a:avLst>
          </a:prstGeom>
          <a:solidFill>
            <a:srgbClr val="6C58C0"/>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2" name="Google Shape;152;p7"/>
          <p:cNvSpPr/>
          <p:nvPr/>
        </p:nvSpPr>
        <p:spPr>
          <a:xfrm rot="10800000">
            <a:off x="4782578" y="2913548"/>
            <a:ext cx="450300" cy="363000"/>
          </a:xfrm>
          <a:prstGeom prst="rightArrow">
            <a:avLst>
              <a:gd fmla="val 50000" name="adj1"/>
              <a:gd fmla="val 50000" name="adj2"/>
            </a:avLst>
          </a:prstGeom>
          <a:solidFill>
            <a:srgbClr val="6C58C0"/>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3" name="Google Shape;153;p7"/>
          <p:cNvSpPr/>
          <p:nvPr/>
        </p:nvSpPr>
        <p:spPr>
          <a:xfrm rot="5400000">
            <a:off x="6273240" y="3810232"/>
            <a:ext cx="450300" cy="363000"/>
          </a:xfrm>
          <a:prstGeom prst="rightArrow">
            <a:avLst>
              <a:gd fmla="val 50000" name="adj1"/>
              <a:gd fmla="val 50000" name="adj2"/>
            </a:avLst>
          </a:prstGeom>
          <a:solidFill>
            <a:srgbClr val="6C58C0"/>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Picture 6" id="154" name="Google Shape;154;p7"/>
          <p:cNvPicPr preferRelativeResize="0"/>
          <p:nvPr/>
        </p:nvPicPr>
        <p:blipFill rotWithShape="1">
          <a:blip r:embed="rId3">
            <a:alphaModFix/>
          </a:blip>
          <a:srcRect b="0" l="0" r="0" t="0"/>
          <a:stretch/>
        </p:blipFill>
        <p:spPr>
          <a:xfrm>
            <a:off x="8601951" y="2339748"/>
            <a:ext cx="3099553" cy="2939033"/>
          </a:xfrm>
          <a:prstGeom prst="rect">
            <a:avLst/>
          </a:prstGeom>
          <a:noFill/>
          <a:ln>
            <a:noFill/>
          </a:ln>
        </p:spPr>
      </p:pic>
      <p:pic>
        <p:nvPicPr>
          <p:cNvPr id="155" name="Google Shape;155;p7"/>
          <p:cNvPicPr preferRelativeResize="0"/>
          <p:nvPr/>
        </p:nvPicPr>
        <p:blipFill>
          <a:blip r:embed="rId4">
            <a:alphaModFix/>
          </a:blip>
          <a:stretch>
            <a:fillRect/>
          </a:stretch>
        </p:blipFill>
        <p:spPr>
          <a:xfrm>
            <a:off x="5134478" y="4360103"/>
            <a:ext cx="2841345" cy="2224775"/>
          </a:xfrm>
          <a:prstGeom prst="rect">
            <a:avLst/>
          </a:prstGeom>
          <a:noFill/>
          <a:ln>
            <a:noFill/>
          </a:ln>
        </p:spPr>
      </p:pic>
      <p:pic>
        <p:nvPicPr>
          <p:cNvPr id="156" name="Google Shape;156;p7"/>
          <p:cNvPicPr preferRelativeResize="0"/>
          <p:nvPr/>
        </p:nvPicPr>
        <p:blipFill>
          <a:blip r:embed="rId5">
            <a:alphaModFix/>
          </a:blip>
          <a:stretch>
            <a:fillRect/>
          </a:stretch>
        </p:blipFill>
        <p:spPr>
          <a:xfrm>
            <a:off x="1185901" y="2339758"/>
            <a:ext cx="3495276" cy="301687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8"/>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Why 122?</a:t>
            </a:r>
            <a:endParaRPr/>
          </a:p>
        </p:txBody>
      </p:sp>
      <p:sp>
        <p:nvSpPr>
          <p:cNvPr id="162" name="Google Shape;162;p8"/>
          <p:cNvSpPr txBox="1"/>
          <p:nvPr>
            <p:ph idx="1" type="body"/>
          </p:nvPr>
        </p:nvSpPr>
        <p:spPr>
          <a:xfrm>
            <a:off x="838200" y="1371602"/>
            <a:ext cx="10515600" cy="1087395"/>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Clr>
                <a:srgbClr val="000000"/>
              </a:buClr>
              <a:buSzPts val="2500"/>
              <a:buNone/>
            </a:pPr>
            <a:r>
              <a:rPr lang="en-US" sz="2500"/>
              <a:t>2. Learn an important structural pattern for representing </a:t>
            </a:r>
            <a:r>
              <a:rPr b="1" lang="en-US" sz="2500"/>
              <a:t>objects</a:t>
            </a:r>
            <a:r>
              <a:rPr b="1" lang="en-US"/>
              <a:t> </a:t>
            </a:r>
            <a:r>
              <a:rPr lang="en-US" sz="2500"/>
              <a:t>in code to make our code more </a:t>
            </a:r>
            <a:r>
              <a:rPr b="1" lang="en-US" sz="2500"/>
              <a:t>reusable</a:t>
            </a:r>
            <a:r>
              <a:rPr lang="en-US" sz="2500"/>
              <a:t> and </a:t>
            </a:r>
            <a:r>
              <a:rPr b="1" lang="en-US" sz="2500"/>
              <a:t>maintainable</a:t>
            </a:r>
            <a:r>
              <a:rPr lang="en-US" sz="2500"/>
              <a:t> and </a:t>
            </a:r>
            <a:r>
              <a:rPr b="1" lang="en-US" sz="2500"/>
              <a:t>easier to understand.</a:t>
            </a:r>
            <a:endParaRPr sz="2500"/>
          </a:p>
        </p:txBody>
      </p:sp>
      <p:sp>
        <p:nvSpPr>
          <p:cNvPr id="163" name="Google Shape;163;p8"/>
          <p:cNvSpPr txBox="1"/>
          <p:nvPr/>
        </p:nvSpPr>
        <p:spPr>
          <a:xfrm>
            <a:off x="883919" y="2714195"/>
            <a:ext cx="5166362" cy="2772203"/>
          </a:xfrm>
          <a:prstGeom prst="rect">
            <a:avLst/>
          </a:prstGeom>
          <a:noFill/>
          <a:ln>
            <a:noFill/>
          </a:ln>
        </p:spPr>
        <p:txBody>
          <a:bodyPr anchorCtr="0" anchor="t" bIns="45700" lIns="45700" spcFirstLastPara="1" rIns="45700" wrap="square" tIns="45700">
            <a:normAutofit/>
          </a:bodyPr>
          <a:lstStyle/>
          <a:p>
            <a:pPr indent="-226313" lvl="0" marL="226313" marR="0" rtl="0" algn="l">
              <a:lnSpc>
                <a:spcPct val="90000"/>
              </a:lnSpc>
              <a:spcBef>
                <a:spcPts val="0"/>
              </a:spcBef>
              <a:spcAft>
                <a:spcPts val="0"/>
              </a:spcAft>
              <a:buClr>
                <a:srgbClr val="000000"/>
              </a:buClr>
              <a:buSzPts val="2772"/>
              <a:buFont typeface="Arial"/>
              <a:buChar char="•"/>
            </a:pPr>
            <a:r>
              <a:rPr b="0" i="0" lang="en-US" sz="2772" u="none" cap="none" strike="noStrike">
                <a:solidFill>
                  <a:srgbClr val="000000"/>
                </a:solidFill>
                <a:latin typeface="Calibri"/>
                <a:ea typeface="Calibri"/>
                <a:cs typeface="Calibri"/>
                <a:sym typeface="Calibri"/>
              </a:rPr>
              <a:t>Java is designed around this idea of </a:t>
            </a:r>
            <a:r>
              <a:rPr b="1" i="1" lang="en-US" sz="2772" u="none" cap="none" strike="noStrike">
                <a:solidFill>
                  <a:srgbClr val="000000"/>
                </a:solidFill>
                <a:latin typeface="Calibri"/>
                <a:ea typeface="Calibri"/>
                <a:cs typeface="Calibri"/>
                <a:sym typeface="Calibri"/>
              </a:rPr>
              <a:t>objects</a:t>
            </a:r>
            <a:r>
              <a:rPr b="0" i="0" lang="en-US" sz="2772" u="none" cap="none" strike="noStrike">
                <a:solidFill>
                  <a:srgbClr val="000000"/>
                </a:solidFill>
                <a:latin typeface="Calibri"/>
                <a:ea typeface="Calibri"/>
                <a:cs typeface="Calibri"/>
                <a:sym typeface="Calibri"/>
              </a:rPr>
              <a:t>. We haven’t been leveraging that yet!</a:t>
            </a:r>
            <a:endParaRPr/>
          </a:p>
          <a:p>
            <a:pPr indent="-50291" lvl="0" marL="226313" marR="0" rtl="0" algn="l">
              <a:lnSpc>
                <a:spcPct val="90000"/>
              </a:lnSpc>
              <a:spcBef>
                <a:spcPts val="900"/>
              </a:spcBef>
              <a:spcAft>
                <a:spcPts val="0"/>
              </a:spcAft>
              <a:buClr>
                <a:srgbClr val="000000"/>
              </a:buClr>
              <a:buSzPts val="2772"/>
              <a:buFont typeface="Arial"/>
              <a:buNone/>
            </a:pPr>
            <a:r>
              <a:t/>
            </a:r>
            <a:endParaRPr b="0" i="0" sz="2772" u="none" cap="none" strike="noStrike">
              <a:solidFill>
                <a:srgbClr val="000000"/>
              </a:solidFill>
              <a:latin typeface="Calibri"/>
              <a:ea typeface="Calibri"/>
              <a:cs typeface="Calibri"/>
              <a:sym typeface="Calibri"/>
            </a:endParaRPr>
          </a:p>
          <a:p>
            <a:pPr indent="-226313" lvl="0" marL="226313" marR="0" rtl="0" algn="l">
              <a:lnSpc>
                <a:spcPct val="90000"/>
              </a:lnSpc>
              <a:spcBef>
                <a:spcPts val="900"/>
              </a:spcBef>
              <a:spcAft>
                <a:spcPts val="0"/>
              </a:spcAft>
              <a:buClr>
                <a:srgbClr val="000000"/>
              </a:buClr>
              <a:buSzPts val="2772"/>
              <a:buFont typeface="Arial"/>
              <a:buChar char="•"/>
            </a:pPr>
            <a:r>
              <a:rPr b="0" i="0" lang="en-US" sz="2772" u="none" cap="none" strike="noStrike">
                <a:solidFill>
                  <a:srgbClr val="000000"/>
                </a:solidFill>
                <a:latin typeface="Calibri"/>
                <a:ea typeface="Calibri"/>
                <a:cs typeface="Calibri"/>
                <a:sym typeface="Calibri"/>
              </a:rPr>
              <a:t>Used in almost every real-world software project.</a:t>
            </a:r>
            <a:endParaRPr/>
          </a:p>
        </p:txBody>
      </p:sp>
      <p:pic>
        <p:nvPicPr>
          <p:cNvPr descr="Picture 2" id="164" name="Google Shape;164;p8"/>
          <p:cNvPicPr preferRelativeResize="0"/>
          <p:nvPr/>
        </p:nvPicPr>
        <p:blipFill rotWithShape="1">
          <a:blip r:embed="rId3">
            <a:alphaModFix/>
          </a:blip>
          <a:srcRect b="0" l="0" r="0" t="0"/>
          <a:stretch/>
        </p:blipFill>
        <p:spPr>
          <a:xfrm>
            <a:off x="7460421" y="2458996"/>
            <a:ext cx="3893380" cy="41123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9"/>
          <p:cNvSpPr txBox="1"/>
          <p:nvPr>
            <p:ph type="title"/>
          </p:nvPr>
        </p:nvSpPr>
        <p:spPr>
          <a:xfrm>
            <a:off x="838200" y="456565"/>
            <a:ext cx="10515600" cy="762636"/>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000000"/>
              </a:buClr>
              <a:buSzPts val="4356"/>
              <a:buFont typeface="Calibri"/>
              <a:buNone/>
            </a:pPr>
            <a:r>
              <a:rPr lang="en-US" sz="4356"/>
              <a:t>Lecture Outline</a:t>
            </a:r>
            <a:endParaRPr/>
          </a:p>
        </p:txBody>
      </p:sp>
      <p:sp>
        <p:nvSpPr>
          <p:cNvPr id="170" name="Google Shape;170;p9"/>
          <p:cNvSpPr txBox="1"/>
          <p:nvPr>
            <p:ph idx="1" type="body"/>
          </p:nvPr>
        </p:nvSpPr>
        <p:spPr>
          <a:xfrm>
            <a:off x="838200" y="1371600"/>
            <a:ext cx="10515600" cy="4805363"/>
          </a:xfrm>
          <a:prstGeom prst="rect">
            <a:avLst/>
          </a:prstGeom>
          <a:noFill/>
          <a:ln>
            <a:noFill/>
          </a:ln>
        </p:spPr>
        <p:txBody>
          <a:bodyPr anchorCtr="0" anchor="t" bIns="45700" lIns="45700" spcFirstLastPara="1" rIns="45700" wrap="square" tIns="45700">
            <a:normAutofit/>
          </a:bodyPr>
          <a:lstStyle/>
          <a:p>
            <a:pPr indent="-228600" lvl="0" marL="228600" rtl="0" algn="l">
              <a:lnSpc>
                <a:spcPct val="90000"/>
              </a:lnSpc>
              <a:spcBef>
                <a:spcPts val="0"/>
              </a:spcBef>
              <a:spcAft>
                <a:spcPts val="0"/>
              </a:spcAft>
              <a:buClr>
                <a:srgbClr val="000000"/>
              </a:buClr>
              <a:buSzPts val="2800"/>
              <a:buChar char="•"/>
            </a:pPr>
            <a:r>
              <a:rPr b="0" i="0" lang="en-US" sz="2800" u="none" cap="none" strike="noStrike">
                <a:solidFill>
                  <a:srgbClr val="000000"/>
                </a:solidFill>
                <a:latin typeface="Calibri"/>
                <a:ea typeface="Calibri"/>
                <a:cs typeface="Calibri"/>
                <a:sym typeface="Calibri"/>
              </a:rPr>
              <a:t>Introductions</a:t>
            </a:r>
            <a:endParaRPr/>
          </a:p>
          <a:p>
            <a:pPr indent="-228600" lvl="0" marL="228600" rtl="0" algn="l">
              <a:lnSpc>
                <a:spcPct val="90000"/>
              </a:lnSpc>
              <a:spcBef>
                <a:spcPts val="1000"/>
              </a:spcBef>
              <a:spcAft>
                <a:spcPts val="0"/>
              </a:spcAft>
              <a:buClr>
                <a:schemeClr val="accent5"/>
              </a:buClr>
              <a:buSzPts val="2800"/>
              <a:buChar char="•"/>
            </a:pPr>
            <a:r>
              <a:rPr b="1" lang="en-US">
                <a:solidFill>
                  <a:schemeClr val="accent5"/>
                </a:solidFill>
              </a:rPr>
              <a:t>About this Course</a:t>
            </a:r>
            <a:endParaRPr/>
          </a:p>
          <a:p>
            <a:pPr indent="-228600" lvl="1" marL="685800" rtl="0" algn="l">
              <a:lnSpc>
                <a:spcPct val="90000"/>
              </a:lnSpc>
              <a:spcBef>
                <a:spcPts val="500"/>
              </a:spcBef>
              <a:spcAft>
                <a:spcPts val="0"/>
              </a:spcAft>
              <a:buClr>
                <a:schemeClr val="accent5"/>
              </a:buClr>
              <a:buSzPts val="2400"/>
              <a:buFont typeface="Helvetica Neue"/>
              <a:buChar char="-"/>
            </a:pPr>
            <a:r>
              <a:rPr b="1" lang="en-US" sz="2400">
                <a:solidFill>
                  <a:schemeClr val="accent5"/>
                </a:solidFill>
              </a:rPr>
              <a:t>Course Components &amp; Tools</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Policies</a:t>
            </a:r>
            <a:endParaRPr/>
          </a:p>
          <a:p>
            <a:pPr indent="-228600" lvl="1" marL="685800" rtl="0" algn="l">
              <a:lnSpc>
                <a:spcPct val="90000"/>
              </a:lnSpc>
              <a:spcBef>
                <a:spcPts val="500"/>
              </a:spcBef>
              <a:spcAft>
                <a:spcPts val="0"/>
              </a:spcAft>
              <a:buClr>
                <a:srgbClr val="000000"/>
              </a:buClr>
              <a:buSzPts val="2400"/>
              <a:buFont typeface="Helvetica Neue"/>
              <a:buChar char="-"/>
            </a:pPr>
            <a:r>
              <a:rPr lang="en-US" sz="2400"/>
              <a:t>Making the Most of this Class</a:t>
            </a:r>
            <a:endParaRPr/>
          </a:p>
          <a:p>
            <a:pPr indent="-228600" lvl="0" marL="228600" rtl="0" algn="l">
              <a:lnSpc>
                <a:spcPct val="90000"/>
              </a:lnSpc>
              <a:spcBef>
                <a:spcPts val="1000"/>
              </a:spcBef>
              <a:spcAft>
                <a:spcPts val="0"/>
              </a:spcAft>
              <a:buClr>
                <a:srgbClr val="000000"/>
              </a:buClr>
              <a:buSzPts val="2800"/>
              <a:buChar char="•"/>
            </a:pPr>
            <a:r>
              <a:rPr b="0" i="0" lang="en-US" sz="2800" u="none" cap="none" strike="noStrike">
                <a:solidFill>
                  <a:srgbClr val="000000"/>
                </a:solidFill>
                <a:latin typeface="Calibri"/>
                <a:ea typeface="Calibri"/>
                <a:cs typeface="Calibri"/>
                <a:sym typeface="Calibri"/>
              </a:rPr>
              <a:t>Intro/Review Java</a:t>
            </a:r>
            <a:endParaRPr/>
          </a:p>
        </p:txBody>
      </p:sp>
      <p:sp>
        <p:nvSpPr>
          <p:cNvPr id="171" name="Google Shape;171;p9"/>
          <p:cNvSpPr/>
          <p:nvPr/>
        </p:nvSpPr>
        <p:spPr>
          <a:xfrm rot="10800000">
            <a:off x="5373121" y="2378988"/>
            <a:ext cx="444852" cy="308934"/>
          </a:xfrm>
          <a:custGeom>
            <a:rect b="b" l="l" r="r" t="t"/>
            <a:pathLst>
              <a:path extrusionOk="0" h="21600" w="21600">
                <a:moveTo>
                  <a:pt x="0" y="0"/>
                </a:moveTo>
                <a:lnTo>
                  <a:pt x="14100" y="0"/>
                </a:lnTo>
                <a:lnTo>
                  <a:pt x="21600" y="10800"/>
                </a:lnTo>
                <a:lnTo>
                  <a:pt x="14100" y="21600"/>
                </a:lnTo>
                <a:lnTo>
                  <a:pt x="0" y="21600"/>
                </a:lnTo>
                <a:close/>
              </a:path>
            </a:pathLst>
          </a:custGeom>
          <a:solidFill>
            <a:schemeClr val="accent5"/>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