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72" r:id="rId10"/>
    <p:sldId id="268" r:id="rId11"/>
    <p:sldId id="269" r:id="rId12"/>
    <p:sldId id="270" r:id="rId13"/>
    <p:sldId id="271" r:id="rId14"/>
    <p:sldId id="261" r:id="rId15"/>
    <p:sldId id="262" r:id="rId16"/>
    <p:sldId id="26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olas" panose="020B0609020204030204" pitchFamily="49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ExtraBold" panose="00000900000000000000" pitchFamily="2" charset="0"/>
      <p:bold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yVw2ZqAFQ80rzyo2k+jgw8odQ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EAD2A-AD2F-4DEB-80A6-4EE054C8A0A5}">
  <a:tblStyle styleId="{212EAD2A-AD2F-4DEB-80A6-4EE054C8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95" autoAdjust="0"/>
  </p:normalViewPr>
  <p:slideViewPr>
    <p:cSldViewPr snapToGrid="0">
      <p:cViewPr varScale="1">
        <p:scale>
          <a:sx n="92" d="100"/>
          <a:sy n="92" d="100"/>
        </p:scale>
        <p:origin x="64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fb2db7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g2cdfb2d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70901" y="4174812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/>
          <p:nvPr/>
        </p:nvSpPr>
        <p:spPr>
          <a:xfrm>
            <a:off x="292976" y="3182200"/>
            <a:ext cx="3682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07</a:t>
            </a:r>
            <a:endParaRPr/>
          </a:p>
        </p:txBody>
      </p:sp>
      <p:sp>
        <p:nvSpPr>
          <p:cNvPr id="21" name="Google Shape;21;p18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18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16131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6;p1">
            <a:extLst>
              <a:ext uri="{FF2B5EF4-FFF2-40B4-BE49-F238E27FC236}">
                <a16:creationId xmlns:a16="http://schemas.microsoft.com/office/drawing/2014/main" id="{384CD377-38C6-453C-8B1B-05EDC036C855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EB7B55FC-1442-4ECA-BA6D-59490E54C841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" name="Google Shape;98;p1">
            <a:extLst>
              <a:ext uri="{FF2B5EF4-FFF2-40B4-BE49-F238E27FC236}">
                <a16:creationId xmlns:a16="http://schemas.microsoft.com/office/drawing/2014/main" id="{D7B7D69D-8561-487B-9BE7-E6CB984F2E8C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Avnon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99;p1">
            <a:extLst>
              <a:ext uri="{FF2B5EF4-FFF2-40B4-BE49-F238E27FC236}">
                <a16:creationId xmlns:a16="http://schemas.microsoft.com/office/drawing/2014/main" id="{31EDE12B-5AD7-4A42-AA3F-C67EFB5C03E2}"/>
              </a:ext>
            </a:extLst>
          </p:cNvPr>
          <p:cNvSpPr txBox="1"/>
          <p:nvPr userDrawn="1"/>
        </p:nvSpPr>
        <p:spPr>
          <a:xfrm>
            <a:off x="8330659" y="4906570"/>
            <a:ext cx="373731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Abby Williams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Chlo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</a:rPr>
              <a:t>ë Mi Cartier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Connor Sun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Cynthia Pan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Katharine Zhang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Marcus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Sanches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Rohini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Arangam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8F364-F11D-4B7E-9F5F-A47701F609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5881" y="5659582"/>
            <a:ext cx="1104268" cy="11042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0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2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2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4" name="Google Shape;54;p22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2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2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D2F3E-9783-4B24-B009-7CC50B32E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151" y="296846"/>
            <a:ext cx="749808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7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/>
          <p:nvPr/>
        </p:nvSpPr>
        <p:spPr>
          <a:xfrm>
            <a:off x="10501047" y="7913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Summer 2024</a:t>
            </a:r>
            <a:endParaRPr dirty="0"/>
          </a:p>
        </p:txBody>
      </p:sp>
      <p:sp>
        <p:nvSpPr>
          <p:cNvPr id="16" name="Google Shape;16;p17"/>
          <p:cNvSpPr txBox="1"/>
          <p:nvPr/>
        </p:nvSpPr>
        <p:spPr>
          <a:xfrm>
            <a:off x="3066637" y="30157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Stacks &amp;  Queues Practice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fb2db708_0_4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 dirty="0"/>
              <a:t>Stacks &amp; Queues Practice</a:t>
            </a:r>
            <a:endParaRPr dirty="0"/>
          </a:p>
        </p:txBody>
      </p:sp>
      <p:sp>
        <p:nvSpPr>
          <p:cNvPr id="67" name="Google Shape;67;g2cdfb2db708_0_4"/>
          <p:cNvSpPr txBox="1"/>
          <p:nvPr/>
        </p:nvSpPr>
        <p:spPr>
          <a:xfrm>
            <a:off x="7456906" y="2225075"/>
            <a:ext cx="44769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you were an herb/seasoning, what would you be?</a:t>
            </a:r>
            <a:endParaRPr dirty="0"/>
          </a:p>
        </p:txBody>
      </p:sp>
      <p:sp>
        <p:nvSpPr>
          <p:cNvPr id="68" name="Google Shape;68;g2cdfb2db708_0_4"/>
          <p:cNvSpPr txBox="1"/>
          <p:nvPr/>
        </p:nvSpPr>
        <p:spPr>
          <a:xfrm>
            <a:off x="7379594" y="1403798"/>
            <a:ext cx="4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Quick Recap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copyStack</a:t>
            </a:r>
            <a:r>
              <a:rPr lang="en-US"/>
              <a:t>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FA8231"/>
              </a:buClr>
              <a:buSzPts val="2800"/>
              <a:buChar char="•"/>
            </a:pPr>
            <a:r>
              <a:rPr lang="en-US" b="1">
                <a:solidFill>
                  <a:srgbClr val="FA8231"/>
                </a:solidFill>
              </a:rPr>
              <a:t>Exceptions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Structured Example: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spliceStack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0" name="Google Shape;180;p13"/>
          <p:cNvSpPr/>
          <p:nvPr/>
        </p:nvSpPr>
        <p:spPr>
          <a:xfrm rot="10800000">
            <a:off x="2942705" y="3465362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838200" y="1287462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Sometimes we want to limit someone’s input into our method to “valid” options we define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Previously printed out “hey don’t do that” messages which isn’t great…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Allow us to “fail fast” and immediately halt execution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 longer need to wrap code in conditionals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include custom error messages about what went wrong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990600" y="3347545"/>
            <a:ext cx="10515600" cy="298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838200" y="4960758"/>
            <a:ext cx="100399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2400">
                <a:solidFill>
                  <a:srgbClr val="757070"/>
                </a:solidFill>
                <a:latin typeface="Consolas"/>
                <a:ea typeface="Consolas"/>
                <a:cs typeface="Consolas"/>
                <a:sym typeface="Consolas"/>
              </a:rPr>
              <a:t>/* invalid input */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throw new 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IllegalArgumentException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"Error Message"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Exceptions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Quick Recap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copyStack</a:t>
            </a:r>
            <a:r>
              <a:rPr lang="en-US"/>
              <a:t>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Exceptions</a:t>
            </a:r>
            <a:endParaRPr b="1">
              <a:solidFill>
                <a:schemeClr val="accent5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</a:rPr>
              <a:t>Structured Example: </a:t>
            </a:r>
            <a:r>
              <a:rPr lang="en-US" b="1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spliceStack</a:t>
            </a:r>
            <a:endParaRPr b="1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15"/>
          <p:cNvSpPr/>
          <p:nvPr/>
        </p:nvSpPr>
        <p:spPr>
          <a:xfrm rot="10800000">
            <a:off x="6540843" y="406942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spliceStack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Write a method called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spliceStack</a:t>
            </a:r>
            <a:r>
              <a:rPr lang="en-US"/>
              <a:t> that takes as parameters a stack of integers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US"/>
              <a:t>, a start position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/>
              <a:t>, and an ending position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/>
              <a:t>, and that removes a sequence of elements from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US"/>
              <a:t> starting at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/>
              <a:t>’th element from the bottom of the stack up to (but </a:t>
            </a:r>
            <a:r>
              <a:rPr lang="en-US" u="sng"/>
              <a:t>not including</a:t>
            </a:r>
            <a:r>
              <a:rPr lang="en-US"/>
              <a:t>)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j</a:t>
            </a:r>
            <a:r>
              <a:rPr lang="en-US"/>
              <a:t>’th element from the bottom of the stack (where position 0 is the bottom of the stack), returning these values in a new stack. The ordering of elements in both stacks should be preserved.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1676983" y="5856691"/>
            <a:ext cx="7016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stack</a:t>
            </a:r>
            <a:endParaRPr/>
          </a:p>
        </p:txBody>
      </p:sp>
      <p:graphicFrame>
        <p:nvGraphicFramePr>
          <p:cNvPr id="203" name="Google Shape;203;p16"/>
          <p:cNvGraphicFramePr/>
          <p:nvPr/>
        </p:nvGraphicFramePr>
        <p:xfrm>
          <a:off x="838200" y="4159516"/>
          <a:ext cx="2379225" cy="2169840"/>
        </p:xfrm>
        <a:graphic>
          <a:graphicData uri="http://schemas.openxmlformats.org/drawingml/2006/table">
            <a:tbl>
              <a:tblPr>
                <a:noFill/>
                <a:tableStyleId>{212EAD2A-AD2F-4DEB-80A6-4EE054C8A0A5}</a:tableStyleId>
              </a:tblPr>
              <a:tblGrid>
                <a:gridCol w="8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0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top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B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bottom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04" name="Google Shape;204;p16"/>
          <p:cNvCxnSpPr/>
          <p:nvPr/>
        </p:nvCxnSpPr>
        <p:spPr>
          <a:xfrm>
            <a:off x="2786766" y="5461787"/>
            <a:ext cx="739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5" name="Google Shape;205;p16"/>
          <p:cNvSpPr txBox="1"/>
          <p:nvPr/>
        </p:nvSpPr>
        <p:spPr>
          <a:xfrm>
            <a:off x="3580608" y="5200165"/>
            <a:ext cx="422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A58BF"/>
                </a:solidFill>
                <a:latin typeface="Consolas"/>
                <a:ea typeface="Consolas"/>
                <a:cs typeface="Consolas"/>
                <a:sym typeface="Consolas"/>
              </a:rPr>
              <a:t>spliceStack(s, 1, 3)</a:t>
            </a:r>
            <a:endParaRPr sz="1000"/>
          </a:p>
        </p:txBody>
      </p:sp>
      <p:sp>
        <p:nvSpPr>
          <p:cNvPr id="206" name="Google Shape;206;p16"/>
          <p:cNvSpPr txBox="1"/>
          <p:nvPr/>
        </p:nvSpPr>
        <p:spPr>
          <a:xfrm>
            <a:off x="1760635" y="6334780"/>
            <a:ext cx="6625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graphicFrame>
        <p:nvGraphicFramePr>
          <p:cNvPr id="207" name="Google Shape;207;p16"/>
          <p:cNvGraphicFramePr/>
          <p:nvPr/>
        </p:nvGraphicFramePr>
        <p:xfrm>
          <a:off x="7645670" y="4649523"/>
          <a:ext cx="2133600" cy="1189875"/>
        </p:xfrm>
        <a:graphic>
          <a:graphicData uri="http://schemas.openxmlformats.org/drawingml/2006/table">
            <a:tbl>
              <a:tblPr>
                <a:noFill/>
                <a:tableStyleId>{212EAD2A-AD2F-4DEB-80A6-4EE054C8A0A5}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5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top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B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bottom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CB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8" name="Google Shape;208;p16"/>
          <p:cNvSpPr txBox="1"/>
          <p:nvPr/>
        </p:nvSpPr>
        <p:spPr>
          <a:xfrm>
            <a:off x="7859820" y="5909463"/>
            <a:ext cx="2750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A58BF"/>
                </a:solidFill>
                <a:latin typeface="Calibri"/>
                <a:ea typeface="Calibri"/>
                <a:cs typeface="Calibri"/>
                <a:sym typeface="Calibri"/>
              </a:rPr>
              <a:t>New stack returned by method</a:t>
            </a:r>
            <a:endParaRPr/>
          </a:p>
        </p:txBody>
      </p:sp>
      <p:cxnSp>
        <p:nvCxnSpPr>
          <p:cNvPr id="209" name="Google Shape;209;p16"/>
          <p:cNvCxnSpPr/>
          <p:nvPr/>
        </p:nvCxnSpPr>
        <p:spPr>
          <a:xfrm>
            <a:off x="7065993" y="5461787"/>
            <a:ext cx="739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210" name="Google Shape;210;p16"/>
          <p:cNvGraphicFramePr/>
          <p:nvPr/>
        </p:nvGraphicFramePr>
        <p:xfrm>
          <a:off x="10205738" y="4404404"/>
          <a:ext cx="2379225" cy="1436540"/>
        </p:xfrm>
        <a:graphic>
          <a:graphicData uri="http://schemas.openxmlformats.org/drawingml/2006/table">
            <a:tbl>
              <a:tblPr>
                <a:noFill/>
                <a:tableStyleId>{212EAD2A-AD2F-4DEB-80A6-4EE054C8A0A5}</a:tableStyleId>
              </a:tblPr>
              <a:tblGrid>
                <a:gridCol w="88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0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top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bottom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8CFDE"/>
                        </a:buClr>
                        <a:buSzPts val="1600"/>
                        <a:buFont typeface="Tahoma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68CFD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/>
                    </a:p>
                  </a:txBody>
                  <a:tcPr marL="91450" marR="91450" marT="45675" marB="456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1" name="Google Shape;211;p16"/>
          <p:cNvSpPr txBox="1"/>
          <p:nvPr/>
        </p:nvSpPr>
        <p:spPr>
          <a:xfrm>
            <a:off x="11064173" y="6001868"/>
            <a:ext cx="6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816244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Fundamental Data Structures ➔ Problem Solving</a:t>
            </a:r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 their own, Stacks &amp; Queues are</a:t>
            </a:r>
            <a:br>
              <a:rPr lang="en-US"/>
            </a:br>
            <a:r>
              <a:rPr lang="en-US"/>
              <a:t>quite simple with practice</a:t>
            </a:r>
            <a:br>
              <a:rPr lang="en-US"/>
            </a:br>
            <a:r>
              <a:rPr lang="en-US"/>
              <a:t>(few methods, simple model)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of the problems we ask are</a:t>
            </a:r>
            <a:br>
              <a:rPr lang="en-US"/>
            </a:br>
            <a:r>
              <a:rPr lang="en-US"/>
              <a:t>complex </a:t>
            </a:r>
            <a:r>
              <a:rPr lang="en-US" i="1"/>
              <a:t>because </a:t>
            </a:r>
            <a:r>
              <a:rPr lang="en-US"/>
              <a:t>the tools you have</a:t>
            </a:r>
            <a:br>
              <a:rPr lang="en-US"/>
            </a:br>
            <a:r>
              <a:rPr lang="en-US"/>
              <a:t>to solve them are restrictive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sum(Stack) is hard with a Queue as</a:t>
            </a:r>
            <a:br>
              <a:rPr lang="en-US"/>
            </a:br>
            <a:r>
              <a:rPr lang="en-US"/>
              <a:t>the auxiliary structure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challenge you on purpose here</a:t>
            </a:r>
            <a:br>
              <a:rPr lang="en-US"/>
            </a:br>
            <a:r>
              <a:rPr lang="en-US"/>
              <a:t>to practice </a:t>
            </a:r>
            <a:r>
              <a:rPr lang="en-US" b="1"/>
              <a:t>problem solving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7" name="Google Shape;117;p6" descr="Diagram showing the following problem outlined here https://alannaholeson.com/papers/p1449-loksa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2434" y="1436914"/>
            <a:ext cx="5535322" cy="4143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6705601" y="5807631"/>
            <a:ext cx="522450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Oleson, Ko (2016) - Programming, Problem Solving, and Self-Awareness: Effects of Explicit Guidance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Problem-Solving Strategies</a:t>
            </a: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Analogy</a:t>
            </a:r>
            <a:r>
              <a:rPr lang="en-US"/>
              <a:t> – Is this similar to a problem you’ve seen?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sum(Stack) is probably a lot like sum(Queue), start there!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Brainstorming </a:t>
            </a:r>
            <a:r>
              <a:rPr lang="en-US"/>
              <a:t>– Consider steps to solve problem before writing code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Try to do an example “by hand” → outline steps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Solve Sub-Problems</a:t>
            </a:r>
            <a:r>
              <a:rPr lang="en-US"/>
              <a:t> – Is there a smaller part of the problem to solve?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Move to queue first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Debugging </a:t>
            </a:r>
            <a:r>
              <a:rPr lang="en-US"/>
              <a:t>– Does your solution behave correctly on the example input.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Test on input from specification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Test edge cases (“What if the Stack is empty?”)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Iterative Development </a:t>
            </a:r>
            <a:r>
              <a:rPr lang="en-US"/>
              <a:t>– Can we start by solving a different problem that is easier?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Just looping over a queue and printing elements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Metacognition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•"/>
            </a:pPr>
            <a:r>
              <a:rPr lang="en-US" b="1">
                <a:solidFill>
                  <a:schemeClr val="accent3"/>
                </a:solidFill>
              </a:rPr>
              <a:t>Metacognition</a:t>
            </a:r>
            <a:r>
              <a:rPr lang="en-US"/>
              <a:t>: asking questions about your solution process.</a:t>
            </a:r>
            <a:br>
              <a:rPr lang="en-US"/>
            </a:b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b="1"/>
              <a:t>While debugging</a:t>
            </a:r>
            <a:r>
              <a:rPr lang="en-US"/>
              <a:t>: explain to yourself why you’re making this change to your program.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b="1"/>
              <a:t>Before running your program</a:t>
            </a:r>
            <a:r>
              <a:rPr lang="en-US"/>
              <a:t>: make an explicit prediction of what you expect to see.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b="1"/>
              <a:t>When coding</a:t>
            </a:r>
            <a:r>
              <a:rPr lang="en-US"/>
              <a:t>: be aware when you’re not making progress, so you can take a break or try a different strategy.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b="1"/>
              <a:t>When designing</a:t>
            </a:r>
            <a:r>
              <a:rPr lang="en-US"/>
              <a:t>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Explain the tradeoffs with using a different data structure or algorithm.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If one or more requirements change, how would the solution change as a result?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/>
              <a:t>Reflect on how you ruled out alternative ideas along the way to a solution.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US" b="1"/>
              <a:t>When studying</a:t>
            </a:r>
            <a:r>
              <a:rPr lang="en-US"/>
              <a:t>: what is the relationship of this topic to other ideas in the course?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Quick Recap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copyStack</a:t>
            </a:r>
            <a:r>
              <a:rPr lang="en-US"/>
              <a:t>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Exceptions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Structured Example: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spliceStack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" name="Google Shape;76;p2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Creative Project 1 was due yesterday, how’d it go?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Programming Assignment 1 releasing later tonight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en-US" sz="3200" dirty="0"/>
              <a:t>Focusing on Stacks and Queues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Resubmission Cycle 1 form posted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 dirty="0"/>
              <a:t>Due July 16 by 11:59pm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-"/>
            </a:pPr>
            <a:r>
              <a:rPr lang="en-US" sz="2800" dirty="0"/>
              <a:t>Eligible assignments: P0</a:t>
            </a:r>
            <a:endParaRPr dirty="0"/>
          </a:p>
          <a:p>
            <a:pPr marL="685800" lvl="1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Quick Recap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copyStack</a:t>
            </a:r>
            <a:r>
              <a:rPr lang="en-US" dirty="0"/>
              <a:t> Review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Exceptions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Structured Example: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spliceStack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" name="Google Shape;89;p4"/>
          <p:cNvSpPr/>
          <p:nvPr/>
        </p:nvSpPr>
        <p:spPr>
          <a:xfrm rot="10800000">
            <a:off x="3196194" y="214252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Stacks &amp; Queues</a:t>
            </a:r>
            <a:endParaRPr>
              <a:solidFill>
                <a:srgbClr val="AEABAB"/>
              </a:solidFill>
            </a:endParaRPr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Some collections are constrained, only use optimized operations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b="1"/>
              <a:t>Stack: </a:t>
            </a:r>
            <a:r>
              <a:rPr lang="en-US"/>
              <a:t>retrieves elements in reverse order as added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b="1"/>
              <a:t>Queue: </a:t>
            </a:r>
            <a:r>
              <a:rPr lang="en-US"/>
              <a:t>retrieves elements in same order as added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96" name="Google Shape;96;p5"/>
          <p:cNvSpPr txBox="1"/>
          <p:nvPr/>
        </p:nvSpPr>
        <p:spPr>
          <a:xfrm>
            <a:off x="8306905" y="5213235"/>
            <a:ext cx="8064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queue</a:t>
            </a:r>
            <a:endParaRPr/>
          </a:p>
        </p:txBody>
      </p:sp>
      <p:graphicFrame>
        <p:nvGraphicFramePr>
          <p:cNvPr id="97" name="Google Shape;97;p5"/>
          <p:cNvGraphicFramePr/>
          <p:nvPr/>
        </p:nvGraphicFramePr>
        <p:xfrm>
          <a:off x="7430605" y="4017735"/>
          <a:ext cx="2559050" cy="965200"/>
        </p:xfrm>
        <a:graphic>
          <a:graphicData uri="http://schemas.openxmlformats.org/drawingml/2006/table">
            <a:tbl>
              <a:tblPr>
                <a:noFill/>
                <a:tableStyleId>{212EAD2A-AD2F-4DEB-80A6-4EE054C8A0A5}</a:tableStyleId>
              </a:tblPr>
              <a:tblGrid>
                <a:gridCol w="8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front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back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8" name="Google Shape;98;p5"/>
          <p:cNvCxnSpPr/>
          <p:nvPr/>
        </p:nvCxnSpPr>
        <p:spPr>
          <a:xfrm rot="10800000">
            <a:off x="10097605" y="4703535"/>
            <a:ext cx="685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p5"/>
          <p:cNvSpPr txBox="1"/>
          <p:nvPr/>
        </p:nvSpPr>
        <p:spPr>
          <a:xfrm>
            <a:off x="10402405" y="4306660"/>
            <a:ext cx="5969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</a:t>
            </a:r>
            <a:endParaRPr/>
          </a:p>
        </p:txBody>
      </p:sp>
      <p:cxnSp>
        <p:nvCxnSpPr>
          <p:cNvPr id="100" name="Google Shape;100;p5"/>
          <p:cNvCxnSpPr/>
          <p:nvPr/>
        </p:nvCxnSpPr>
        <p:spPr>
          <a:xfrm rot="10800000">
            <a:off x="6668605" y="4717823"/>
            <a:ext cx="685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" name="Google Shape;101;p5"/>
          <p:cNvSpPr txBox="1"/>
          <p:nvPr/>
        </p:nvSpPr>
        <p:spPr>
          <a:xfrm>
            <a:off x="6061330" y="4301897"/>
            <a:ext cx="10668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remove</a:t>
            </a:r>
            <a:endParaRPr/>
          </a:p>
        </p:txBody>
      </p:sp>
      <p:sp>
        <p:nvSpPr>
          <p:cNvPr id="102" name="Google Shape;102;p5"/>
          <p:cNvSpPr txBox="1"/>
          <p:nvPr/>
        </p:nvSpPr>
        <p:spPr>
          <a:xfrm>
            <a:off x="2581828" y="5561013"/>
            <a:ext cx="7016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stack</a:t>
            </a:r>
            <a:endParaRPr/>
          </a:p>
        </p:txBody>
      </p:sp>
      <p:graphicFrame>
        <p:nvGraphicFramePr>
          <p:cNvPr id="103" name="Google Shape;103;p5"/>
          <p:cNvGraphicFramePr/>
          <p:nvPr/>
        </p:nvGraphicFramePr>
        <p:xfrm>
          <a:off x="1286428" y="3960813"/>
          <a:ext cx="2133600" cy="1584600"/>
        </p:xfrm>
        <a:graphic>
          <a:graphicData uri="http://schemas.openxmlformats.org/drawingml/2006/table">
            <a:tbl>
              <a:tblPr>
                <a:noFill/>
                <a:tableStyleId>{212EAD2A-AD2F-4DEB-80A6-4EE054C8A0A5}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top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bottom</a:t>
                      </a:r>
                      <a:endParaRPr/>
                    </a:p>
                  </a:txBody>
                  <a:tcPr marL="91450" marR="91450" marT="45675" marB="456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ahoma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675" marB="456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4" name="Google Shape;104;p5"/>
          <p:cNvCxnSpPr/>
          <p:nvPr/>
        </p:nvCxnSpPr>
        <p:spPr>
          <a:xfrm>
            <a:off x="2124628" y="3427413"/>
            <a:ext cx="609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5"/>
          <p:cNvSpPr txBox="1"/>
          <p:nvPr/>
        </p:nvSpPr>
        <p:spPr>
          <a:xfrm>
            <a:off x="3651972" y="3025283"/>
            <a:ext cx="6062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pop</a:t>
            </a:r>
            <a:endParaRPr/>
          </a:p>
        </p:txBody>
      </p:sp>
      <p:sp>
        <p:nvSpPr>
          <p:cNvPr id="106" name="Google Shape;106;p5"/>
          <p:cNvSpPr txBox="1"/>
          <p:nvPr/>
        </p:nvSpPr>
        <p:spPr>
          <a:xfrm>
            <a:off x="1738865" y="3032125"/>
            <a:ext cx="719138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push</a:t>
            </a:r>
            <a:endParaRPr/>
          </a:p>
        </p:txBody>
      </p:sp>
      <p:cxnSp>
        <p:nvCxnSpPr>
          <p:cNvPr id="107" name="Google Shape;107;p5"/>
          <p:cNvCxnSpPr/>
          <p:nvPr/>
        </p:nvCxnSpPr>
        <p:spPr>
          <a:xfrm rot="10800000" flipH="1">
            <a:off x="3191428" y="3427413"/>
            <a:ext cx="6096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5"/>
          <p:cNvSpPr txBox="1"/>
          <p:nvPr/>
        </p:nvSpPr>
        <p:spPr>
          <a:xfrm rot="3017474">
            <a:off x="7674735" y="5232304"/>
            <a:ext cx="10484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👀 peek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3611806" y="4383757"/>
            <a:ext cx="9805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👀 peek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Stack &amp; Queue Patterns</a:t>
            </a:r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Reverse a Stack with a S→Q + Q→S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“Cycling” a queue: Inspect each element by repeatedly removing and adding to back </a:t>
            </a:r>
            <a:r>
              <a:rPr lang="en-US" dirty="0"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-US" dirty="0"/>
              <a:t> times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dirty="0"/>
              <a:t> Careful: Watch your loop bounds when queue’s size changes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 ”splitting” loop that moves some values to the Stack and others to the Queue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Quick Recap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copyStack</a:t>
            </a:r>
            <a:r>
              <a:rPr lang="en-US" b="1">
                <a:solidFill>
                  <a:schemeClr val="accent5"/>
                </a:solidFill>
              </a:rPr>
              <a:t> Review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Exceptions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Structured Example: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spliceStack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10"/>
          <p:cNvSpPr/>
          <p:nvPr/>
        </p:nvSpPr>
        <p:spPr>
          <a:xfrm rot="10800000">
            <a:off x="4239981" y="274482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copyStack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Write a method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copyStack</a:t>
            </a:r>
            <a:r>
              <a:rPr lang="en-US" dirty="0"/>
              <a:t> that takes a stack of integers as a parameter and returns a copy of the original stack (i.e., a new stack with the same values as the original, stored in the same order as the original).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You may use one queue as auxiliary storage.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8ED9-9F6D-4964-A9D0-8D84B18A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Ido’s</a:t>
            </a:r>
            <a:r>
              <a:rPr lang="en-US" dirty="0"/>
              <a:t> First 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F3653-AE6B-45C2-8D48-BE19ED11484B}"/>
              </a:ext>
            </a:extLst>
          </p:cNvPr>
          <p:cNvSpPr txBox="1"/>
          <p:nvPr/>
        </p:nvSpPr>
        <p:spPr>
          <a:xfrm>
            <a:off x="595746" y="2881745"/>
            <a:ext cx="10876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copyStack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FF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098953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868</Words>
  <Application>Microsoft Office PowerPoint</Application>
  <PresentationFormat>Widescreen</PresentationFormat>
  <Paragraphs>149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Courier New</vt:lpstr>
      <vt:lpstr>Montserrat SemiBold</vt:lpstr>
      <vt:lpstr>Montserrat</vt:lpstr>
      <vt:lpstr>Calibri</vt:lpstr>
      <vt:lpstr>Montserrat ExtraBold</vt:lpstr>
      <vt:lpstr>Consolas</vt:lpstr>
      <vt:lpstr>Tahoma</vt:lpstr>
      <vt:lpstr>Arial</vt:lpstr>
      <vt:lpstr>NTR</vt:lpstr>
      <vt:lpstr>CSE 373 Summer 2020</vt:lpstr>
      <vt:lpstr>Stacks &amp; Queues Practice</vt:lpstr>
      <vt:lpstr>Lecture Outline</vt:lpstr>
      <vt:lpstr>Announcements</vt:lpstr>
      <vt:lpstr>Lecture Outline</vt:lpstr>
      <vt:lpstr>Stacks &amp; Queues</vt:lpstr>
      <vt:lpstr>Common Stack &amp; Queue Patterns</vt:lpstr>
      <vt:lpstr>Lecture Outline</vt:lpstr>
      <vt:lpstr>copyStack</vt:lpstr>
      <vt:lpstr>Ido’s First Try</vt:lpstr>
      <vt:lpstr>Lecture Outline</vt:lpstr>
      <vt:lpstr>Exceptions</vt:lpstr>
      <vt:lpstr>Lecture Outline</vt:lpstr>
      <vt:lpstr>spliceStack</vt:lpstr>
      <vt:lpstr>Fundamental Data Structures ➔ Problem Solving</vt:lpstr>
      <vt:lpstr>Common Problem-Solving Strategies</vt:lpstr>
      <vt:lpstr>Metacognition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Stacks &amp; Queues</dc:title>
  <dc:creator>Aaron S Johnston</dc:creator>
  <cp:lastModifiedBy>cse-loaner</cp:lastModifiedBy>
  <cp:revision>10</cp:revision>
  <dcterms:created xsi:type="dcterms:W3CDTF">2020-06-13T06:27:42Z</dcterms:created>
  <dcterms:modified xsi:type="dcterms:W3CDTF">2024-07-11T17:42:10Z</dcterms:modified>
</cp:coreProperties>
</file>