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85" r:id="rId3"/>
    <p:sldId id="324" r:id="rId4"/>
    <p:sldId id="350" r:id="rId5"/>
    <p:sldId id="354" r:id="rId6"/>
    <p:sldId id="375" r:id="rId7"/>
    <p:sldId id="357" r:id="rId8"/>
    <p:sldId id="362" r:id="rId9"/>
    <p:sldId id="381" r:id="rId10"/>
    <p:sldId id="361" r:id="rId11"/>
    <p:sldId id="364" r:id="rId12"/>
    <p:sldId id="358" r:id="rId13"/>
    <p:sldId id="363" r:id="rId14"/>
    <p:sldId id="370" r:id="rId15"/>
    <p:sldId id="371" r:id="rId16"/>
    <p:sldId id="376" r:id="rId17"/>
    <p:sldId id="379" r:id="rId18"/>
    <p:sldId id="330" r:id="rId19"/>
    <p:sldId id="380" r:id="rId20"/>
    <p:sldId id="382" r:id="rId21"/>
    <p:sldId id="372" r:id="rId22"/>
    <p:sldId id="367" r:id="rId23"/>
    <p:sldId id="368" r:id="rId24"/>
    <p:sldId id="369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0FF"/>
    <a:srgbClr val="FAFAFA"/>
    <a:srgbClr val="F5F5F5"/>
    <a:srgbClr val="EF5777"/>
    <a:srgbClr val="0FB9B1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91" autoAdjust="0"/>
    <p:restoredTop sz="84986" autoAdjust="0"/>
  </p:normalViewPr>
  <p:slideViewPr>
    <p:cSldViewPr snapToGrid="0" snapToObjects="1">
      <p:cViewPr varScale="1">
        <p:scale>
          <a:sx n="67" d="100"/>
          <a:sy n="67" d="100"/>
        </p:scale>
        <p:origin x="68" y="62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3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3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71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4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69365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96;p1">
            <a:extLst>
              <a:ext uri="{FF2B5EF4-FFF2-40B4-BE49-F238E27FC236}">
                <a16:creationId xmlns:a16="http://schemas.microsoft.com/office/drawing/2014/main" id="{83B8BA3C-EA49-4412-99EF-964A524F7187}"/>
              </a:ext>
            </a:extLst>
          </p:cNvPr>
          <p:cNvSpPr txBox="1"/>
          <p:nvPr userDrawn="1"/>
        </p:nvSpPr>
        <p:spPr>
          <a:xfrm>
            <a:off x="7177760" y="464594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" name="Google Shape;97;p1">
            <a:extLst>
              <a:ext uri="{FF2B5EF4-FFF2-40B4-BE49-F238E27FC236}">
                <a16:creationId xmlns:a16="http://schemas.microsoft.com/office/drawing/2014/main" id="{F5D6F0DD-786D-4B8B-B338-963DA0261E83}"/>
              </a:ext>
            </a:extLst>
          </p:cNvPr>
          <p:cNvSpPr txBox="1"/>
          <p:nvPr userDrawn="1"/>
        </p:nvSpPr>
        <p:spPr>
          <a:xfrm>
            <a:off x="7177760" y="490655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" name="Google Shape;98;p1">
            <a:extLst>
              <a:ext uri="{FF2B5EF4-FFF2-40B4-BE49-F238E27FC236}">
                <a16:creationId xmlns:a16="http://schemas.microsoft.com/office/drawing/2014/main" id="{FFF1DA0F-3669-4A82-81BE-AB01E4C78D32}"/>
              </a:ext>
            </a:extLst>
          </p:cNvPr>
          <p:cNvSpPr txBox="1"/>
          <p:nvPr userDrawn="1"/>
        </p:nvSpPr>
        <p:spPr>
          <a:xfrm>
            <a:off x="8330659" y="4645944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Ido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Avnon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" name="Google Shape;99;p1">
            <a:extLst>
              <a:ext uri="{FF2B5EF4-FFF2-40B4-BE49-F238E27FC236}">
                <a16:creationId xmlns:a16="http://schemas.microsoft.com/office/drawing/2014/main" id="{A6676CE2-B81E-436E-B99A-A84E33019B58}"/>
              </a:ext>
            </a:extLst>
          </p:cNvPr>
          <p:cNvSpPr txBox="1"/>
          <p:nvPr userDrawn="1"/>
        </p:nvSpPr>
        <p:spPr>
          <a:xfrm>
            <a:off x="8330659" y="4906570"/>
            <a:ext cx="3737319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Abby Williams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Chlo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</a:rPr>
              <a:t>ë Mi Cartier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Connor Sun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Cynthia Pan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Katharine Zhang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Marcus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Sanches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Rohini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Arangam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B1A130-BB84-4ED6-B6A9-E9802227C9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7405" y="5644097"/>
            <a:ext cx="1124253" cy="112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DC7C08-8612-4ABD-A310-A3CDECDD5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50" y="310186"/>
            <a:ext cx="749809" cy="7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D08AA-D358-4C82-AB53-C14EE35108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51" y="300371"/>
            <a:ext cx="749809" cy="7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Summer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05: Stacks &amp; Queues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3.png"/><Relationship Id="rId5" Type="http://schemas.openxmlformats.org/officeDocument/2006/relationships/tags" Target="../tags/tag6.xml"/><Relationship Id="rId10" Type="http://schemas.openxmlformats.org/officeDocument/2006/relationships/image" Target="../media/image12.png"/><Relationship Id="rId4" Type="http://schemas.openxmlformats.org/officeDocument/2006/relationships/tags" Target="../tags/tag5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Stacks &amp; Queues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Favorite summer activity?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Programming with 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BCF-6440-DC80-6673-6B421B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76361"/>
            <a:ext cx="10882536" cy="2701575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Stack&lt;String&gt; s = new Stack&lt;String&gt;();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("a");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("b");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("c");   </a:t>
            </a:r>
            <a:endParaRPr lang="en-US" altLang="en-US" b="1" dirty="0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s.pop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20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Stack</a:t>
            </a:r>
            <a:r>
              <a:rPr lang="en-US" altLang="en-US" dirty="0">
                <a:ea typeface="ＭＳ Ｐゴシック" panose="020B0600070205080204" pitchFamily="34" charset="-128"/>
              </a:rPr>
              <a:t> has other methods that we will ask you not to use 😬</a:t>
            </a:r>
            <a:endParaRPr lang="en-US" dirty="0"/>
          </a:p>
        </p:txBody>
      </p:sp>
      <p:graphicFrame>
        <p:nvGraphicFramePr>
          <p:cNvPr id="4" name="Group 101">
            <a:extLst>
              <a:ext uri="{FF2B5EF4-FFF2-40B4-BE49-F238E27FC236}">
                <a16:creationId xmlns:a16="http://schemas.microsoft.com/office/drawing/2014/main" id="{9FA8066D-B29C-EC02-B8D8-F83D00782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33701"/>
              </p:ext>
            </p:extLst>
          </p:nvPr>
        </p:nvGraphicFramePr>
        <p:xfrm>
          <a:off x="4003796" y="1405545"/>
          <a:ext cx="7691437" cy="2770816"/>
        </p:xfrm>
        <a:graphic>
          <a:graphicData uri="http://schemas.openxmlformats.org/drawingml/2006/table">
            <a:tbl>
              <a:tblPr/>
              <a:tblGrid>
                <a:gridCol w="187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2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Stack&lt;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&gt;()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constructs a new stack with elements of type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push(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places given value on top of stack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pop()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top value from stack and returns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EmptyStackException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is empty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peek()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top value from stack without removing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EmptyStackException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is empty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number of elements in stack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has no elements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C82FA33-8CDA-17E7-269B-4DA3A2A6D03B}"/>
              </a:ext>
            </a:extLst>
          </p:cNvPr>
          <p:cNvSpPr/>
          <p:nvPr/>
        </p:nvSpPr>
        <p:spPr>
          <a:xfrm>
            <a:off x="1472750" y="1499838"/>
            <a:ext cx="1577947" cy="258223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BC9F7F-4F94-5389-3F5C-EC618A9A3E7B}"/>
              </a:ext>
            </a:extLst>
          </p:cNvPr>
          <p:cNvSpPr/>
          <p:nvPr/>
        </p:nvSpPr>
        <p:spPr>
          <a:xfrm>
            <a:off x="1706744" y="3429000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"a"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7EC8B2-6DA9-6C3E-9322-5E75D29966C3}"/>
              </a:ext>
            </a:extLst>
          </p:cNvPr>
          <p:cNvSpPr/>
          <p:nvPr/>
        </p:nvSpPr>
        <p:spPr>
          <a:xfrm>
            <a:off x="1706744" y="2760365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"b"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7D7DD3-570E-6B6A-7BB4-8C605DDBC824}"/>
              </a:ext>
            </a:extLst>
          </p:cNvPr>
          <p:cNvSpPr/>
          <p:nvPr/>
        </p:nvSpPr>
        <p:spPr>
          <a:xfrm>
            <a:off x="1706744" y="2091730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"c"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4505 0.51967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3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Programming with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BCF-6440-DC80-6673-6B421B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46" y="3903208"/>
            <a:ext cx="11416286" cy="3050586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Queue&lt;Integer&gt; q = new </a:t>
            </a:r>
            <a:r>
              <a:rPr lang="en-US" altLang="en-US" b="1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&lt;Integer&gt;();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(42);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(-3);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(17);       </a:t>
            </a:r>
            <a:endParaRPr lang="en-US" altLang="en-US" b="1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q.remove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1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🚨 IMPORTANT</a:t>
            </a:r>
            <a:r>
              <a:rPr lang="en-US" altLang="en-US" dirty="0">
                <a:ea typeface="ＭＳ Ｐゴシック" panose="020B0600070205080204" pitchFamily="34" charset="-128"/>
              </a:rPr>
              <a:t>: When constructing a queue you must use a new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 dirty="0">
                <a:ea typeface="ＭＳ Ｐゴシック" panose="020B0600070205080204" pitchFamily="34" charset="-128"/>
              </a:rPr>
              <a:t> object instead of a new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Queue</a:t>
            </a:r>
            <a:r>
              <a:rPr lang="en-US" altLang="en-US" dirty="0">
                <a:ea typeface="ＭＳ Ｐゴシック" panose="020B0600070205080204" pitchFamily="34" charset="-128"/>
              </a:rPr>
              <a:t> object. (More on that with Interfaces.)</a:t>
            </a:r>
          </a:p>
        </p:txBody>
      </p:sp>
      <p:graphicFrame>
        <p:nvGraphicFramePr>
          <p:cNvPr id="5" name="Group 110">
            <a:extLst>
              <a:ext uri="{FF2B5EF4-FFF2-40B4-BE49-F238E27FC236}">
                <a16:creationId xmlns:a16="http://schemas.microsoft.com/office/drawing/2014/main" id="{5F9017AF-E4FA-8963-84D4-764A3BCB6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8919"/>
              </p:ext>
            </p:extLst>
          </p:nvPr>
        </p:nvGraphicFramePr>
        <p:xfrm>
          <a:off x="4817096" y="1219200"/>
          <a:ext cx="7211505" cy="2581412"/>
        </p:xfrm>
        <a:graphic>
          <a:graphicData uri="http://schemas.openxmlformats.org/drawingml/2006/table">
            <a:tbl>
              <a:tblPr/>
              <a:tblGrid>
                <a:gridCol w="1798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add(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places given value at back of queue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value from front of queue and returns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a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NoSuchElementException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is empty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peek()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front value from queue without removing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null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is empty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number of elements in queue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has no elements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F6F06E0-555B-D475-7137-F7E75F1A7E8B}"/>
              </a:ext>
            </a:extLst>
          </p:cNvPr>
          <p:cNvSpPr/>
          <p:nvPr/>
        </p:nvSpPr>
        <p:spPr>
          <a:xfrm rot="5400000">
            <a:off x="1943276" y="896903"/>
            <a:ext cx="1570779" cy="378093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AC346-098D-D235-2E07-F2C35DB6572E}"/>
              </a:ext>
            </a:extLst>
          </p:cNvPr>
          <p:cNvSpPr/>
          <p:nvPr/>
        </p:nvSpPr>
        <p:spPr>
          <a:xfrm>
            <a:off x="1003365" y="2282877"/>
            <a:ext cx="1109958" cy="104602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42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B04E1-CF9C-7530-D3C4-4682654AEA73}"/>
              </a:ext>
            </a:extLst>
          </p:cNvPr>
          <p:cNvSpPr/>
          <p:nvPr/>
        </p:nvSpPr>
        <p:spPr>
          <a:xfrm>
            <a:off x="2188197" y="2291793"/>
            <a:ext cx="1109958" cy="104602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-3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6690E6-839E-5D34-052A-97F4381432BF}"/>
              </a:ext>
            </a:extLst>
          </p:cNvPr>
          <p:cNvSpPr/>
          <p:nvPr/>
        </p:nvSpPr>
        <p:spPr>
          <a:xfrm>
            <a:off x="3373030" y="2291793"/>
            <a:ext cx="1109958" cy="104602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17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2705B2-E9F6-42E2-8B31-6ED3A04B3454}"/>
              </a:ext>
            </a:extLst>
          </p:cNvPr>
          <p:cNvSpPr txBox="1"/>
          <p:nvPr/>
        </p:nvSpPr>
        <p:spPr>
          <a:xfrm>
            <a:off x="838199" y="1693572"/>
            <a:ext cx="72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front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61733C-D9DE-4D2C-A042-C1241262EA5C}"/>
              </a:ext>
            </a:extLst>
          </p:cNvPr>
          <p:cNvSpPr txBox="1"/>
          <p:nvPr/>
        </p:nvSpPr>
        <p:spPr>
          <a:xfrm>
            <a:off x="3928009" y="1694433"/>
            <a:ext cx="72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878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0092 L 0.47071 0.37916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9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18F-8CCE-7FCD-F2D0-5AC485C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E59D-F562-7DEC-5D99-EB482DB7D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languages and compilers:</a:t>
            </a:r>
          </a:p>
          <a:p>
            <a:pPr lvl="1"/>
            <a:r>
              <a:rPr lang="en-US" dirty="0"/>
              <a:t>method calls are placed onto a stack (</a:t>
            </a:r>
            <a:r>
              <a:rPr lang="en-US" i="1" dirty="0" err="1"/>
              <a:t>call↔push</a:t>
            </a:r>
            <a:r>
              <a:rPr lang="en-US" i="1" dirty="0"/>
              <a:t>, return ↔ pop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compilers use stacks to evaluate expressions</a:t>
            </a:r>
          </a:p>
          <a:p>
            <a:r>
              <a:rPr lang="en-US" dirty="0"/>
              <a:t>Matching up related pairs of things:</a:t>
            </a:r>
          </a:p>
          <a:p>
            <a:pPr lvl="1"/>
            <a:r>
              <a:rPr lang="en-US" dirty="0"/>
              <a:t>find out whether a string is a palindrome</a:t>
            </a:r>
          </a:p>
          <a:p>
            <a:pPr lvl="1"/>
            <a:r>
              <a:rPr lang="en-US" dirty="0"/>
              <a:t>examine a file to see if its braces { } match</a:t>
            </a:r>
          </a:p>
          <a:p>
            <a:pPr lvl="1"/>
            <a:r>
              <a:rPr lang="en-US" dirty="0"/>
              <a:t>convert "infix" expressions to pre/postfix</a:t>
            </a:r>
          </a:p>
          <a:p>
            <a:r>
              <a:rPr lang="en-US" dirty="0"/>
              <a:t>Sophisticated algorithms:</a:t>
            </a:r>
          </a:p>
          <a:p>
            <a:pPr lvl="1"/>
            <a:r>
              <a:rPr lang="en-US" dirty="0"/>
              <a:t>searching through a maze with "backtracking”</a:t>
            </a:r>
          </a:p>
          <a:p>
            <a:pPr lvl="1"/>
            <a:r>
              <a:rPr lang="en-US" dirty="0"/>
              <a:t>many programs use an "undo stack" of previous operations</a:t>
            </a:r>
          </a:p>
        </p:txBody>
      </p:sp>
    </p:spTree>
    <p:extLst>
      <p:ext uri="{BB962C8B-B14F-4D97-AF65-F5344CB8AC3E}">
        <p14:creationId xmlns:p14="http://schemas.microsoft.com/office/powerpoint/2010/main" val="1982006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18F-8CCE-7FCD-F2D0-5AC485C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E59D-F562-7DEC-5D99-EB482DB7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517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Operating systems: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print jobs to send to the printer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programs / processes to be run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network data packets to send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Programming: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modeling a line of customers or clients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storing a queue of computations to be performed in order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Real world examples: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people on an escalator or waiting in a line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cars at a gas station (or on an assembly line)</a:t>
            </a:r>
          </a:p>
        </p:txBody>
      </p:sp>
    </p:spTree>
    <p:extLst>
      <p:ext uri="{BB962C8B-B14F-4D97-AF65-F5344CB8AC3E}">
        <p14:creationId xmlns:p14="http://schemas.microsoft.com/office/powerpoint/2010/main" val="2141121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326769" y="279581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8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52597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6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65240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069A9-DE0B-4208-8FEB-F5E2ABE2F7E7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51010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40934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Queue&lt;Integer&gt; </a:t>
            </a:r>
            <a:r>
              <a:rPr lang="en-US" sz="2000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</a:rPr>
              <a:t>LinkedList&lt;&gt;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q.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CC3BF-A81F-423E-8244-C07565CB2150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11365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40934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Queue&lt;Integer&gt; </a:t>
            </a:r>
            <a:r>
              <a:rPr lang="en-US" sz="2000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</a:rPr>
              <a:t>LinkedList&lt;&gt;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q.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B8F80-81A5-4AE7-852F-0B6EA20E0CDD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5594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ADTs,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447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95546" y="402989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73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A37BC2-C929-A1C2-6922-52FF1C4F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D42D1-3968-0DAC-EB9B-083A9826C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their own, Stacks &amp; Queues are</a:t>
            </a:r>
            <a:br>
              <a:rPr lang="en-US" dirty="0"/>
            </a:br>
            <a:r>
              <a:rPr lang="en-US" dirty="0"/>
              <a:t>quite simple with practice</a:t>
            </a:r>
            <a:br>
              <a:rPr lang="en-US" dirty="0"/>
            </a:br>
            <a:r>
              <a:rPr lang="en-US" dirty="0"/>
              <a:t>(few methods, simple model)</a:t>
            </a:r>
          </a:p>
          <a:p>
            <a:r>
              <a:rPr lang="en-US" dirty="0"/>
              <a:t>Some of the problems we ask are</a:t>
            </a:r>
            <a:br>
              <a:rPr lang="en-US" dirty="0"/>
            </a:br>
            <a:r>
              <a:rPr lang="en-US" dirty="0"/>
              <a:t>complex </a:t>
            </a:r>
            <a:r>
              <a:rPr lang="en-US" i="1" dirty="0"/>
              <a:t>because </a:t>
            </a:r>
            <a:r>
              <a:rPr lang="en-US" dirty="0"/>
              <a:t>the tools you have</a:t>
            </a:r>
            <a:br>
              <a:rPr lang="en-US" dirty="0"/>
            </a:br>
            <a:r>
              <a:rPr lang="en-US" dirty="0"/>
              <a:t>to solve them are restrictive</a:t>
            </a:r>
          </a:p>
          <a:p>
            <a:pPr lvl="1"/>
            <a:r>
              <a:rPr lang="en-US" dirty="0"/>
              <a:t>sum(Stack) is hard with a Queue as</a:t>
            </a:r>
            <a:br>
              <a:rPr lang="en-US" dirty="0"/>
            </a:br>
            <a:r>
              <a:rPr lang="en-US" dirty="0"/>
              <a:t>the auxiliary structure</a:t>
            </a:r>
          </a:p>
          <a:p>
            <a:r>
              <a:rPr lang="en-US" dirty="0"/>
              <a:t>We challenge you on purpose here</a:t>
            </a:r>
            <a:br>
              <a:rPr lang="en-US" dirty="0"/>
            </a:br>
            <a:r>
              <a:rPr lang="en-US" dirty="0"/>
              <a:t>to practice </a:t>
            </a:r>
            <a:r>
              <a:rPr lang="en-US" b="1" dirty="0"/>
              <a:t>problem solving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Diagram showing the following problem outlined here https://alannaholeson.com/papers/p1449-loksa.pdf">
            <a:extLst>
              <a:ext uri="{FF2B5EF4-FFF2-40B4-BE49-F238E27FC236}">
                <a16:creationId xmlns:a16="http://schemas.microsoft.com/office/drawing/2014/main" id="{72FE37DC-75AD-4222-E177-7C03F50F4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434" y="1436914"/>
            <a:ext cx="5535322" cy="414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7A879A-D2C4-21BB-009A-EF4B8CA2C407}"/>
              </a:ext>
            </a:extLst>
          </p:cNvPr>
          <p:cNvSpPr txBox="1"/>
          <p:nvPr/>
        </p:nvSpPr>
        <p:spPr>
          <a:xfrm>
            <a:off x="6705601" y="5807631"/>
            <a:ext cx="5224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Source: Oleson, Ko (2016) - Programming, Problem Solving, and Self-Awareness: Effects of Explicit Guidance </a:t>
            </a:r>
          </a:p>
        </p:txBody>
      </p:sp>
    </p:spTree>
    <p:extLst>
      <p:ext uri="{BB962C8B-B14F-4D97-AF65-F5344CB8AC3E}">
        <p14:creationId xmlns:p14="http://schemas.microsoft.com/office/powerpoint/2010/main" val="1959084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15D6-5527-B45C-1075-62DD64F7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F6730-36AF-4573-97CF-E1A998E3C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Analogy</a:t>
            </a:r>
            <a:r>
              <a:rPr lang="en-US" dirty="0"/>
              <a:t> – Is this similar to a problem you’ve seen?</a:t>
            </a:r>
          </a:p>
          <a:p>
            <a:pPr lvl="1"/>
            <a:r>
              <a:rPr lang="en-US" dirty="0"/>
              <a:t>sum(Stack) is probably a lot like sum(Queue), start there!</a:t>
            </a:r>
          </a:p>
          <a:p>
            <a:r>
              <a:rPr lang="en-US" b="1" dirty="0"/>
              <a:t>Brainstorming </a:t>
            </a:r>
            <a:r>
              <a:rPr lang="en-US" dirty="0"/>
              <a:t>– Consider steps to solve problem before writing code</a:t>
            </a:r>
          </a:p>
          <a:p>
            <a:pPr lvl="1"/>
            <a:r>
              <a:rPr lang="en-US" dirty="0"/>
              <a:t>Try to do an example “by hand” → outline steps </a:t>
            </a:r>
          </a:p>
          <a:p>
            <a:r>
              <a:rPr lang="en-US" b="1" dirty="0"/>
              <a:t>Solve Sub-Problems</a:t>
            </a:r>
            <a:r>
              <a:rPr lang="en-US" dirty="0"/>
              <a:t> – Is there a smaller part of the problem to solve?</a:t>
            </a:r>
          </a:p>
          <a:p>
            <a:pPr lvl="1"/>
            <a:r>
              <a:rPr lang="en-US" dirty="0"/>
              <a:t>Move to queue first</a:t>
            </a:r>
          </a:p>
          <a:p>
            <a:r>
              <a:rPr lang="en-US" b="1" dirty="0"/>
              <a:t>Debugging </a:t>
            </a:r>
            <a:r>
              <a:rPr lang="en-US" dirty="0"/>
              <a:t>– Does your solution behave correctly on the example input.</a:t>
            </a:r>
          </a:p>
          <a:p>
            <a:pPr lvl="1"/>
            <a:r>
              <a:rPr lang="en-US" dirty="0"/>
              <a:t>Test on input from specification</a:t>
            </a:r>
          </a:p>
          <a:p>
            <a:pPr lvl="1"/>
            <a:r>
              <a:rPr lang="en-US" dirty="0"/>
              <a:t>Test edge cases (“What if the Stack is empty?”)</a:t>
            </a:r>
          </a:p>
          <a:p>
            <a:r>
              <a:rPr lang="en-US" b="1" dirty="0"/>
              <a:t>Iterative Development </a:t>
            </a:r>
            <a:r>
              <a:rPr lang="en-US" dirty="0"/>
              <a:t>– Can we start by solving a different problem that is easier?</a:t>
            </a:r>
          </a:p>
          <a:p>
            <a:pPr lvl="1"/>
            <a:r>
              <a:rPr lang="en-US" dirty="0"/>
              <a:t>Just looping over a queue and printing elements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47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97C5-8995-2657-BADC-9C137814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Stack &amp; Queue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004FE-01A7-EA34-0A09-B68EC5B5B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 → Queue and Queue → Stack</a:t>
            </a:r>
          </a:p>
          <a:p>
            <a:pPr lvl="1"/>
            <a:r>
              <a:rPr lang="en-US" dirty="0"/>
              <a:t>We give you helper methods for this on problems</a:t>
            </a:r>
          </a:p>
          <a:p>
            <a:r>
              <a:rPr lang="en-US" dirty="0"/>
              <a:t>Reverse a Stack with a S→Q + Q→S </a:t>
            </a:r>
          </a:p>
          <a:p>
            <a:r>
              <a:rPr lang="en-US" dirty="0"/>
              <a:t>“Cycling” a queue: Inspect each element by repeatedly removing and adding to back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dirty="0"/>
              <a:t> times</a:t>
            </a:r>
          </a:p>
          <a:p>
            <a:pPr lvl="1"/>
            <a:r>
              <a:rPr lang="en-US" dirty="0"/>
              <a:t> Careful: Watch your loop bounds when queue’s size changes</a:t>
            </a:r>
          </a:p>
          <a:p>
            <a:r>
              <a:rPr lang="en-US" dirty="0"/>
              <a:t>A “splitting” loop that moves some values to the Stack and others to the Queue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2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Quizzes</a:t>
            </a:r>
          </a:p>
          <a:p>
            <a:pPr lvl="1"/>
            <a:r>
              <a:rPr lang="en-US" sz="2000" dirty="0"/>
              <a:t>Quiz 0 was yesterday</a:t>
            </a:r>
          </a:p>
          <a:p>
            <a:pPr lvl="1"/>
            <a:r>
              <a:rPr lang="en-US" sz="2000" dirty="0"/>
              <a:t>Feedback released sometime before Quiz 1 (July 25)</a:t>
            </a:r>
          </a:p>
          <a:p>
            <a:pPr lvl="1"/>
            <a:r>
              <a:rPr lang="en-US" sz="2000" i="1" dirty="0"/>
              <a:t>Metacognition</a:t>
            </a:r>
            <a:r>
              <a:rPr lang="en-US" sz="2000" dirty="0"/>
              <a:t>: How did it go? Was your studying and preparation effective? </a:t>
            </a:r>
          </a:p>
          <a:p>
            <a:r>
              <a:rPr lang="en-US" sz="2400" dirty="0"/>
              <a:t>Culminating Project Checkpoint 1 is due tomorrow by 11:59pm PT</a:t>
            </a:r>
          </a:p>
          <a:p>
            <a:r>
              <a:rPr lang="en-US" sz="2400" dirty="0"/>
              <a:t>Programming Assignment 1 releasing on Friday</a:t>
            </a:r>
          </a:p>
          <a:p>
            <a:pPr lvl="1"/>
            <a:r>
              <a:rPr lang="en-US" sz="2000" dirty="0"/>
              <a:t>Focus on Stacks &amp; Queues</a:t>
            </a:r>
          </a:p>
          <a:p>
            <a:pPr lvl="1"/>
            <a:r>
              <a:rPr lang="en-US" sz="2000" dirty="0"/>
              <a:t>Due Thursday, July 18</a:t>
            </a:r>
            <a:r>
              <a:rPr lang="en-US" sz="2000" baseline="30000" dirty="0"/>
              <a:t>th</a:t>
            </a:r>
            <a:r>
              <a:rPr lang="en-US" sz="2000" dirty="0"/>
              <a:t> by 11:59pm PT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040872" y="208170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5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Abstract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Abstract Data Type (ADT)</a:t>
            </a:r>
            <a:r>
              <a:rPr lang="en-US" altLang="en-US" dirty="0">
                <a:ea typeface="ＭＳ Ｐゴシック" panose="020B0600070205080204" pitchFamily="34" charset="-128"/>
              </a:rPr>
              <a:t>: A </a:t>
            </a:r>
            <a:r>
              <a:rPr lang="en-US" altLang="en-US" u="sng" dirty="0">
                <a:ea typeface="ＭＳ Ｐゴシック" panose="020B0600070205080204" pitchFamily="34" charset="-128"/>
              </a:rPr>
              <a:t>specification</a:t>
            </a:r>
            <a:r>
              <a:rPr lang="en-US" altLang="en-US" dirty="0">
                <a:ea typeface="ＭＳ Ｐゴシック" panose="020B0600070205080204" pitchFamily="34" charset="-128"/>
              </a:rPr>
              <a:t> of a collection of data and the operations that can be performed on it.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Describes </a:t>
            </a:r>
            <a:r>
              <a:rPr lang="en-US" altLang="en-US" i="1" dirty="0">
                <a:ea typeface="ＭＳ Ｐゴシック" panose="020B0600070205080204" pitchFamily="34" charset="-128"/>
              </a:rPr>
              <a:t>what</a:t>
            </a:r>
            <a:r>
              <a:rPr lang="en-US" altLang="en-US" dirty="0">
                <a:ea typeface="ＭＳ Ｐゴシック" panose="020B0600070205080204" pitchFamily="34" charset="-128"/>
              </a:rPr>
              <a:t> a collection does, not </a:t>
            </a:r>
            <a:r>
              <a:rPr lang="en-US" altLang="en-US" i="1" dirty="0">
                <a:ea typeface="ＭＳ Ｐゴシック" panose="020B0600070205080204" pitchFamily="34" charset="-128"/>
              </a:rPr>
              <a:t>how</a:t>
            </a:r>
            <a:r>
              <a:rPr lang="en-US" altLang="en-US" dirty="0">
                <a:ea typeface="ＭＳ Ｐゴシック" panose="020B0600070205080204" pitchFamily="34" charset="-128"/>
              </a:rPr>
              <a:t> it does it (not implementation!)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Think of it as an </a:t>
            </a:r>
            <a:r>
              <a:rPr lang="en-US" altLang="en-US" i="1" dirty="0">
                <a:ea typeface="ＭＳ Ｐゴシック" panose="020B0600070205080204" pitchFamily="34" charset="-128"/>
              </a:rPr>
              <a:t>idea</a:t>
            </a:r>
            <a:r>
              <a:rPr lang="en-US" altLang="en-US" dirty="0">
                <a:ea typeface="ＭＳ Ｐゴシック" panose="020B0600070205080204" pitchFamily="34" charset="-128"/>
              </a:rPr>
              <a:t> of a data type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 don't know exactly how a stack or queue is implemented, and we don't need to.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Only need to understand high-level idea of what a collection does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b="1" dirty="0"/>
              <a:t>Stack: </a:t>
            </a:r>
            <a:r>
              <a:rPr lang="en-US" dirty="0"/>
              <a:t>retrieves elements in reverse order as added. </a:t>
            </a:r>
          </a:p>
          <a:p>
            <a:pPr lvl="1"/>
            <a:r>
              <a:rPr lang="en-US" b="1" dirty="0"/>
              <a:t>Queue: </a:t>
            </a:r>
            <a:r>
              <a:rPr lang="en-US" dirty="0"/>
              <a:t>retrieves elements in same order as added.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863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ADT? Interfaces?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Abstract Data Type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(</a:t>
            </a: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ADT)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: A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description of the idea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of a data structure including what operations are available on it and how those operations should behave. For example, the English explanation of what a list should be.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2222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Interface</a:t>
            </a:r>
            <a:r>
              <a:rPr lang="en-US" dirty="0">
                <a:solidFill>
                  <a:srgbClr val="222222"/>
                </a:solidFill>
              </a:rPr>
              <a:t>: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Java construct that lets programmers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specify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what methods a class should have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. For example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 in java.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2222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Implementation: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Concrete code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that meets the specified interface. For example, the 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and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classes that implement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19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0F4A-8200-68A7-AD07-88A0B5A5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545C-8E1B-2145-786C-930937A3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Stack: </a:t>
            </a:r>
            <a:r>
              <a:rPr lang="en-US" dirty="0"/>
              <a:t>A collection based on the principle of adding elements and retrieving them in the </a:t>
            </a:r>
            <a:r>
              <a:rPr lang="en-US" b="1" dirty="0">
                <a:solidFill>
                  <a:srgbClr val="7030A0"/>
                </a:solidFill>
              </a:rPr>
              <a:t>opposite</a:t>
            </a:r>
            <a:r>
              <a:rPr lang="en-US" dirty="0"/>
              <a:t> order.</a:t>
            </a:r>
          </a:p>
          <a:p>
            <a:pPr lvl="1"/>
            <a:r>
              <a:rPr lang="en-US" dirty="0"/>
              <a:t>Last-In, First-Out ("LIFO") </a:t>
            </a:r>
          </a:p>
          <a:p>
            <a:pPr lvl="1"/>
            <a:r>
              <a:rPr lang="en-US" dirty="0"/>
              <a:t>Elements are stored in order of insertion.</a:t>
            </a:r>
          </a:p>
          <a:p>
            <a:pPr lvl="2"/>
            <a:r>
              <a:rPr lang="en-US" dirty="0"/>
              <a:t>We do not think of them as having indexes.</a:t>
            </a:r>
          </a:p>
          <a:p>
            <a:pPr lvl="1"/>
            <a:r>
              <a:rPr lang="en-US" dirty="0"/>
              <a:t>Client can only add/remove/examine the last element added (the "top")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Basic </a:t>
            </a:r>
            <a:r>
              <a:rPr lang="en-US" b="1" dirty="0"/>
              <a:t>Stack </a:t>
            </a:r>
            <a:r>
              <a:rPr lang="en-US" dirty="0"/>
              <a:t>operations:</a:t>
            </a:r>
          </a:p>
          <a:p>
            <a:r>
              <a:rPr lang="en-US" b="1" dirty="0"/>
              <a:t>push</a:t>
            </a:r>
            <a:r>
              <a:rPr lang="en-US" dirty="0"/>
              <a:t>: Add an element to the top</a:t>
            </a:r>
          </a:p>
          <a:p>
            <a:r>
              <a:rPr lang="en-US" b="1" dirty="0"/>
              <a:t>pop</a:t>
            </a:r>
            <a:r>
              <a:rPr lang="en-US" dirty="0"/>
              <a:t>: Remove the top element</a:t>
            </a:r>
          </a:p>
          <a:p>
            <a:r>
              <a:rPr lang="en-US" b="1" dirty="0"/>
              <a:t>peek</a:t>
            </a:r>
            <a:r>
              <a:rPr lang="en-US" dirty="0"/>
              <a:t>: Examine the top element</a:t>
            </a:r>
            <a:endParaRPr lang="en-US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80BB52-B474-E5E0-408A-45F4C6F5DD57}"/>
              </a:ext>
            </a:extLst>
          </p:cNvPr>
          <p:cNvGrpSpPr/>
          <p:nvPr/>
        </p:nvGrpSpPr>
        <p:grpSpPr>
          <a:xfrm>
            <a:off x="6788427" y="3846443"/>
            <a:ext cx="4565374" cy="2862118"/>
            <a:chOff x="612021" y="1284288"/>
            <a:chExt cx="9239749" cy="545365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8D68CC4-C93B-CCCB-B252-FDB1AF7651CE}"/>
                </a:ext>
              </a:extLst>
            </p:cNvPr>
            <p:cNvCxnSpPr/>
            <p:nvPr/>
          </p:nvCxnSpPr>
          <p:spPr>
            <a:xfrm>
              <a:off x="2605088" y="1284288"/>
              <a:ext cx="0" cy="53165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5BB759B-7289-2BDE-F92D-418BADA483C8}"/>
                </a:ext>
              </a:extLst>
            </p:cNvPr>
            <p:cNvCxnSpPr/>
            <p:nvPr/>
          </p:nvCxnSpPr>
          <p:spPr>
            <a:xfrm>
              <a:off x="2605088" y="6600825"/>
              <a:ext cx="39084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A92F17-7149-272F-8DFC-B56ADB65A1B6}"/>
                </a:ext>
              </a:extLst>
            </p:cNvPr>
            <p:cNvCxnSpPr/>
            <p:nvPr/>
          </p:nvCxnSpPr>
          <p:spPr>
            <a:xfrm flipV="1">
              <a:off x="6513513" y="1284288"/>
              <a:ext cx="0" cy="53165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45049EA-8187-3187-D95E-A5EFA14698D5}"/>
                </a:ext>
              </a:extLst>
            </p:cNvPr>
            <p:cNvCxnSpPr/>
            <p:nvPr/>
          </p:nvCxnSpPr>
          <p:spPr>
            <a:xfrm flipH="1">
              <a:off x="2286000" y="2828925"/>
              <a:ext cx="0" cy="222726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40AC941-04ED-C667-D18E-5DC5B11EBB6D}"/>
                </a:ext>
              </a:extLst>
            </p:cNvPr>
            <p:cNvCxnSpPr/>
            <p:nvPr/>
          </p:nvCxnSpPr>
          <p:spPr>
            <a:xfrm flipV="1">
              <a:off x="6816725" y="2828925"/>
              <a:ext cx="0" cy="222726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821505-50BF-338F-C8F3-5DCBA593A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021" y="3687763"/>
              <a:ext cx="1625114" cy="489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push</a:t>
              </a: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44561B3F-519A-1805-E88A-48CCB0AE4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512" y="6248400"/>
              <a:ext cx="3338258" cy="489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bottom</a:t>
              </a:r>
            </a:p>
          </p:txBody>
        </p: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id="{73B1BCAE-5710-8ED4-7782-F629573822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9700" y="1284288"/>
              <a:ext cx="12255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top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B8EE66-C820-298D-DD87-802DE6314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8660" y="3840164"/>
              <a:ext cx="1378421" cy="64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pop</a:t>
              </a:r>
            </a:p>
          </p:txBody>
        </p:sp>
      </p:grpSp>
      <p:pic>
        <p:nvPicPr>
          <p:cNvPr id="25" name="Picture 2" descr="ttp://images6.fanpop.com/image/photos/33900000/Puppy-dogs-33995803-1600-1200.jpg">
            <a:extLst>
              <a:ext uri="{FF2B5EF4-FFF2-40B4-BE49-F238E27FC236}">
                <a16:creationId xmlns:a16="http://schemas.microsoft.com/office/drawing/2014/main" id="{32636CD3-2CF1-3074-984F-8E0E27C0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745" y="5786076"/>
            <a:ext cx="1038934" cy="77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103B5F-EAE0-C7E9-F239-569EEE1EE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12" y="4895262"/>
            <a:ext cx="1112982" cy="78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F09572-22B9-8745-D03B-11FF99C39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70" y="3744805"/>
            <a:ext cx="1075022" cy="10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0F4A-8200-68A7-AD07-88A0B5A5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545C-8E1B-2145-786C-930937A3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Queue</a:t>
            </a:r>
            <a:r>
              <a:rPr lang="en-US" altLang="en-US" dirty="0">
                <a:ea typeface="ＭＳ Ｐゴシック" panose="020B0600070205080204" pitchFamily="34" charset="-128"/>
              </a:rPr>
              <a:t>: Retrieves elements </a:t>
            </a: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in the order</a:t>
            </a:r>
            <a:r>
              <a:rPr lang="en-US" altLang="en-US" dirty="0">
                <a:ea typeface="ＭＳ Ｐゴシック" panose="020B0600070205080204" pitchFamily="34" charset="-128"/>
              </a:rPr>
              <a:t> they were added.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First-In, First-Out ("FIFO")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Elements are stored in order of insertion but don't have indexes.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Client can only add to the end of the queue, and can only examine/remove the front of the queue.</a:t>
            </a:r>
          </a:p>
          <a:p>
            <a:pPr marL="457200" lvl="1" indent="0" eaLnBrk="1" hangingPunct="1">
              <a:buNone/>
            </a:pPr>
            <a:endParaRPr lang="en-US" b="1" dirty="0"/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Basic Queue operations: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add</a:t>
            </a:r>
            <a:r>
              <a:rPr lang="en-US" altLang="en-US" dirty="0">
                <a:ea typeface="ＭＳ Ｐゴシック" panose="020B0600070205080204" pitchFamily="34" charset="-128"/>
              </a:rPr>
              <a:t> (enqueue): Add an element to the back.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remove</a:t>
            </a:r>
            <a:r>
              <a:rPr lang="en-US" altLang="en-US" dirty="0">
                <a:ea typeface="ＭＳ Ｐゴシック" panose="020B0600070205080204" pitchFamily="34" charset="-128"/>
              </a:rPr>
              <a:t> (dequeue): Remove the front element.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peek</a:t>
            </a:r>
            <a:r>
              <a:rPr lang="en-US" altLang="en-US" dirty="0">
                <a:ea typeface="ＭＳ Ｐゴシック" panose="020B0600070205080204" pitchFamily="34" charset="-128"/>
              </a:rPr>
              <a:t>: Examine the front element.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ED2994-CCFE-641C-93FE-D0ABC4128881}"/>
              </a:ext>
            </a:extLst>
          </p:cNvPr>
          <p:cNvGrpSpPr/>
          <p:nvPr/>
        </p:nvGrpSpPr>
        <p:grpSpPr>
          <a:xfrm>
            <a:off x="7875479" y="3969463"/>
            <a:ext cx="4422085" cy="3033874"/>
            <a:chOff x="666750" y="506796"/>
            <a:chExt cx="9566247" cy="654274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4DF9533-102F-BE58-75D4-72129C9F104A}"/>
                </a:ext>
              </a:extLst>
            </p:cNvPr>
            <p:cNvCxnSpPr/>
            <p:nvPr/>
          </p:nvCxnSpPr>
          <p:spPr>
            <a:xfrm flipH="1">
              <a:off x="666750" y="2527300"/>
              <a:ext cx="781050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2EE8DF3-C3E4-F9FC-D902-1D77644FFB16}"/>
                </a:ext>
              </a:extLst>
            </p:cNvPr>
            <p:cNvCxnSpPr/>
            <p:nvPr/>
          </p:nvCxnSpPr>
          <p:spPr>
            <a:xfrm>
              <a:off x="723900" y="5056188"/>
              <a:ext cx="7810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8EFF71F-E060-6AB6-8FB0-5590A81FC480}"/>
                </a:ext>
              </a:extLst>
            </p:cNvPr>
            <p:cNvCxnSpPr/>
            <p:nvPr/>
          </p:nvCxnSpPr>
          <p:spPr>
            <a:xfrm flipH="1">
              <a:off x="2800350" y="5689600"/>
              <a:ext cx="3543300" cy="158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ABBFF7-E1CC-0D54-9ED8-A51102F4F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5599" y="5689600"/>
              <a:ext cx="2003668" cy="1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add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1E4BA0C-8BA0-A0FC-8C01-0B71D7212DB1}"/>
                </a:ext>
              </a:extLst>
            </p:cNvPr>
            <p:cNvCxnSpPr/>
            <p:nvPr/>
          </p:nvCxnSpPr>
          <p:spPr>
            <a:xfrm flipH="1">
              <a:off x="2800350" y="2147888"/>
              <a:ext cx="3543300" cy="952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45B81F-2F17-2CBA-CAE7-FBF0D8AC0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6536" y="506796"/>
              <a:ext cx="3736975" cy="1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remove</a:t>
              </a:r>
            </a:p>
          </p:txBody>
        </p:sp>
        <p:sp>
          <p:nvSpPr>
            <p:cNvPr id="11" name="TextBox 17">
              <a:extLst>
                <a:ext uri="{FF2B5EF4-FFF2-40B4-BE49-F238E27FC236}">
                  <a16:creationId xmlns:a16="http://schemas.microsoft.com/office/drawing/2014/main" id="{D86FC772-98A9-C930-10AA-886D14DD9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" y="5056189"/>
              <a:ext cx="1811664" cy="1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front</a:t>
              </a: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CF6E6190-51BC-1B2C-8725-A4A5797EF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3514" y="5056189"/>
              <a:ext cx="2449483" cy="1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back</a:t>
              </a:r>
            </a:p>
          </p:txBody>
        </p:sp>
      </p:grpSp>
      <p:pic>
        <p:nvPicPr>
          <p:cNvPr id="13" name="Picture 2" descr="ttp://images6.fanpop.com/image/photos/33900000/Puppy-dogs-33995803-1600-1200.jpg">
            <a:extLst>
              <a:ext uri="{FF2B5EF4-FFF2-40B4-BE49-F238E27FC236}">
                <a16:creationId xmlns:a16="http://schemas.microsoft.com/office/drawing/2014/main" id="{BFCA4E28-F509-D22C-1CAE-B440ED63B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67" y="4992915"/>
            <a:ext cx="1368226" cy="10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639BC8-9651-D365-D717-72D5F77A4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827" y="5009930"/>
            <a:ext cx="1414268" cy="9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4E9DE4-52D3-2777-67BD-831CEE686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720" y="5009930"/>
            <a:ext cx="1051943" cy="9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2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3B5686-9931-4BE8-A2C0-677B89A6DDA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39685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A564B-9D25-4903-A2F7-CA16B3EA4AF3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826048" y="543954"/>
            <a:ext cx="597332" cy="597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E7D748-9C7C-404B-BC0A-11422229EBB4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901440" y="617220"/>
            <a:ext cx="1036320" cy="450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0D5933-0D42-42F9-90F1-9B8BFE848D77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EE3CC6-129D-4C1A-8771-4E4FE78A334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5B5B5B"/>
                </a:solidFill>
              </a:rPr>
              <a:t>What are some real life stacks and queues?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5BDBF8-A55D-4F55-BD9E-26833CF4CBC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4507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5013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1.0.5407"/>
  <p:tag name="SLIDO_PRESENTATION_ID" val="00000000-0000-0000-0000-000000000000"/>
  <p:tag name="SLIDO_EVENT_UUID" val="e89c2474-5215-4a6f-aa7f-ffb6d5402c85"/>
  <p:tag name="SLIDO_EVENT_SECTION_UUID" val="6af5e719-cdda-457b-9463-869f6c61b12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jA0NzYyNjl9"/>
  <p:tag name="SLIDO_TYPE" val="SlidoPoll"/>
  <p:tag name="SLIDO_POLL_UUID" val="ef00bcc6-b44e-4bfc-8f8c-ac2b71e4723d"/>
  <p:tag name="SLIDO_TIMELINE" val="W3sicG9sbFF1ZXN0aW9uVXVpZCI6IjAyNGYzMzU2LTFkMzItNGE1OC1hYmM4LWI1OTdlOWFmMzI5Yy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16171</TotalTime>
  <Words>1757</Words>
  <Application>Microsoft Office PowerPoint</Application>
  <PresentationFormat>Widescreen</PresentationFormat>
  <Paragraphs>272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System Font Regular</vt:lpstr>
      <vt:lpstr>Tahoma</vt:lpstr>
      <vt:lpstr>Verdana</vt:lpstr>
      <vt:lpstr>CSE 373 Summer 2020</vt:lpstr>
      <vt:lpstr>Stacks &amp; Queues</vt:lpstr>
      <vt:lpstr>Lecture Outline</vt:lpstr>
      <vt:lpstr>Announcements</vt:lpstr>
      <vt:lpstr>Lecture Outline</vt:lpstr>
      <vt:lpstr>(PCM) Abstract Data Types</vt:lpstr>
      <vt:lpstr>Wait, ADT? Interfaces?</vt:lpstr>
      <vt:lpstr>(PCM) Stacks</vt:lpstr>
      <vt:lpstr>(PCM) Queue</vt:lpstr>
      <vt:lpstr>PowerPoint Presentation</vt:lpstr>
      <vt:lpstr>(PCM) Programming with Stacks</vt:lpstr>
      <vt:lpstr>(PCM) Programming with Queues</vt:lpstr>
      <vt:lpstr>Stacks in Computer Science</vt:lpstr>
      <vt:lpstr>Queues in Computer Science</vt:lpstr>
      <vt:lpstr>Lecture Outline</vt:lpstr>
      <vt:lpstr>Lecture Outline</vt:lpstr>
      <vt:lpstr>What does this method return?</vt:lpstr>
      <vt:lpstr>What does this method return?</vt:lpstr>
      <vt:lpstr>What does this method return?</vt:lpstr>
      <vt:lpstr>What does this method return?</vt:lpstr>
      <vt:lpstr>PowerPoint Presentation</vt:lpstr>
      <vt:lpstr>Lecture Outline</vt:lpstr>
      <vt:lpstr>Problem Solving</vt:lpstr>
      <vt:lpstr>Common Problem-Solving Strategies</vt:lpstr>
      <vt:lpstr>Common Stack &amp; Queue Patterns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cse-loaner</cp:lastModifiedBy>
  <cp:revision>338</cp:revision>
  <cp:lastPrinted>2022-09-27T21:33:44Z</cp:lastPrinted>
  <dcterms:created xsi:type="dcterms:W3CDTF">2020-06-13T06:27:42Z</dcterms:created>
  <dcterms:modified xsi:type="dcterms:W3CDTF">2024-07-08T22:57:29Z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1.11.0.5407</vt:lpwstr>
  </property>
</Properties>
</file>