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25" r:id="rId3"/>
    <p:sldId id="340" r:id="rId4"/>
    <p:sldId id="346" r:id="rId5"/>
    <p:sldId id="341" r:id="rId6"/>
    <p:sldId id="310" r:id="rId7"/>
    <p:sldId id="326" r:id="rId8"/>
    <p:sldId id="327" r:id="rId9"/>
    <p:sldId id="331" r:id="rId10"/>
    <p:sldId id="344" r:id="rId11"/>
    <p:sldId id="333" r:id="rId12"/>
    <p:sldId id="334" r:id="rId13"/>
    <p:sldId id="332" r:id="rId14"/>
    <p:sldId id="317" r:id="rId15"/>
    <p:sldId id="345" r:id="rId16"/>
    <p:sldId id="335" r:id="rId17"/>
    <p:sldId id="336" r:id="rId18"/>
    <p:sldId id="3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5F5F5"/>
    <a:srgbClr val="EF5777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7F8D6-667D-46C7-B40C-3A942F24351F}" v="23" dt="2024-04-10T17:28:25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1" autoAdjust="0"/>
    <p:restoredTop sz="84986" autoAdjust="0"/>
  </p:normalViewPr>
  <p:slideViewPr>
    <p:cSldViewPr snapToGrid="0" snapToObjects="1">
      <p:cViewPr varScale="1">
        <p:scale>
          <a:sx n="87" d="100"/>
          <a:sy n="87" d="100"/>
        </p:scale>
        <p:origin x="64" y="18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 err="1">
                <a:solidFill>
                  <a:srgbClr val="F0F0F0"/>
                </a:solidFill>
                <a:latin typeface="Montserrat ExtraBold" pitchFamily="2" charset="77"/>
              </a:rPr>
              <a:t>ArrayList</a:t>
            </a:r>
            <a:endParaRPr lang="en-US" sz="3600" b="1" i="0" spc="100" baseline="0" dirty="0">
              <a:solidFill>
                <a:srgbClr val="F0F0F0"/>
              </a:solidFill>
              <a:latin typeface="Montserrat ExtraBold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475A53-2B8E-4E75-B53B-0A88A0A95D9E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A17D43-FA56-4A34-A55C-D90148D9206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55B70F-92FA-46B1-B9AD-4EBDFB5EEDE0}"/>
              </a:ext>
            </a:extLst>
          </p:cNvPr>
          <p:cNvSpPr/>
          <p:nvPr userDrawn="1"/>
        </p:nvSpPr>
        <p:spPr>
          <a:xfrm>
            <a:off x="8267254" y="4819413"/>
            <a:ext cx="9957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Ido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Avnon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E34D05-03C8-4599-BDCF-C23505702E20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Abby Williams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Chlo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</a:rPr>
              <a:t>ë Mi Cartier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Connor Sun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Cynthia Pan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Katharine Zhang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Marcus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Sanches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Rohini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Arangam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52ACA7-7C43-45FC-81EC-84E783072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3495" y="5650187"/>
            <a:ext cx="1112073" cy="11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2B3D28-4447-459A-A842-5B32DF1422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9309" y="281263"/>
            <a:ext cx="807655" cy="8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8198A00-CE11-3BE4-2C25-649B0789411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30206" y="273611"/>
            <a:ext cx="813697" cy="813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38BC07-DAB3-47C4-9CB1-7D9FE64B670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9309" y="281263"/>
            <a:ext cx="807655" cy="8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Summer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04: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wi/resources/testing_tips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 err="1"/>
              <a:t>ArrayList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picnic/BBQ Food?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387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9C5185-F873-4CB0-B785-95ED8A51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1371-6038-45E7-9954-C4F9C2DDEEC1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7530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BCFC13-2C9E-2BD4-F89B-73B11DC97569}"/>
              </a:ext>
            </a:extLst>
          </p:cNvPr>
          <p:cNvSpPr/>
          <p:nvPr/>
        </p:nvSpPr>
        <p:spPr>
          <a:xfrm>
            <a:off x="10998866" y="57203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74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6432 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6927 0.217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9375 -0.00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it's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parameter's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tips</a:t>
            </a:r>
            <a:r>
              <a:rPr lang="en-US" dirty="0"/>
              <a:t> on the course website's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addAll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200" dirty="0"/>
              <a:t>Write a method called </a:t>
            </a: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addAll</a:t>
            </a:r>
            <a:r>
              <a:rPr lang="en-US" sz="3200" dirty="0"/>
              <a:t> that accepts two </a:t>
            </a: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200" dirty="0" err="1"/>
              <a:t>s</a:t>
            </a:r>
            <a:r>
              <a:rPr lang="en-US" sz="3200" dirty="0"/>
              <a:t> of Characters,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 sz="3200" dirty="0"/>
              <a:t> and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200" dirty="0"/>
              <a:t> , and an integer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200" dirty="0"/>
              <a:t> as parameters and copies </a:t>
            </a:r>
            <a:r>
              <a:rPr lang="en-US" sz="3200" b="1" u="sng" dirty="0"/>
              <a:t>all</a:t>
            </a:r>
            <a:r>
              <a:rPr lang="en-US" sz="3200" dirty="0"/>
              <a:t> of the elements from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200" dirty="0"/>
              <a:t> into </a:t>
            </a:r>
            <a:r>
              <a:rPr lang="en-US" sz="3200" dirty="0">
                <a:latin typeface="Consolas"/>
                <a:sym typeface="Consolas"/>
              </a:rPr>
              <a:t>l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ist1</a:t>
            </a:r>
            <a:r>
              <a:rPr lang="en-US" sz="3200" dirty="0"/>
              <a:t> at the specified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D6919-4FFD-4EA1-B45C-3F56F779572B}"/>
              </a:ext>
            </a:extLst>
          </p:cNvPr>
          <p:cNvSpPr txBox="1"/>
          <p:nvPr/>
        </p:nvSpPr>
        <p:spPr>
          <a:xfrm>
            <a:off x="2937662" y="3745382"/>
            <a:ext cx="5622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list1 : ['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', 'a', 'm']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list2 : ['m', 's']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addAll</a:t>
            </a:r>
            <a:r>
              <a:rPr lang="en-US" sz="2400" dirty="0">
                <a:latin typeface="Consolas" panose="020B0609020204030204" pitchFamily="49" charset="0"/>
              </a:rPr>
              <a:t>(list1, list2, 1)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list1 : ['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','m', 's', 'a', 'm']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list2 : ['m', 's']</a:t>
            </a:r>
          </a:p>
          <a:p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5BDA6-01BA-4B0E-847D-B263DBEA7435}"/>
              </a:ext>
            </a:extLst>
          </p:cNvPr>
          <p:cNvSpPr txBox="1"/>
          <p:nvPr/>
        </p:nvSpPr>
        <p:spPr>
          <a:xfrm>
            <a:off x="1309421" y="3745382"/>
            <a:ext cx="11152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Before: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>
                <a:solidFill>
                  <a:srgbClr val="00B050"/>
                </a:solidFill>
              </a:rPr>
              <a:t>After:</a:t>
            </a:r>
          </a:p>
        </p:txBody>
      </p:sp>
    </p:spTree>
    <p:extLst>
      <p:ext uri="{BB962C8B-B14F-4D97-AF65-F5344CB8AC3E}">
        <p14:creationId xmlns:p14="http://schemas.microsoft.com/office/powerpoint/2010/main" val="377821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compareToList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two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as parameters and compares the elements of the two lists, printing out the locations of common elements in each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[5, 6, 7, 8]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[7, 5, 9, 0, 2], </a:t>
            </a:r>
            <a:r>
              <a:rPr lang="en-US" dirty="0"/>
              <a:t>a call to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(list1, list2) </a:t>
            </a:r>
            <a:r>
              <a:rPr lang="en-US" dirty="0"/>
              <a:t>would produce output such as: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2169C-13CD-4EB2-B96B-3936AFDD8EB3}"/>
              </a:ext>
            </a:extLst>
          </p:cNvPr>
          <p:cNvSpPr txBox="1"/>
          <p:nvPr/>
        </p:nvSpPr>
        <p:spPr>
          <a:xfrm>
            <a:off x="2794959" y="5228607"/>
            <a:ext cx="6602082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152046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2800" dirty="0"/>
              <a:t>Spend 2 min discussing about how you would implement this method</a:t>
            </a:r>
            <a:br>
              <a:rPr lang="en-US" sz="2800" dirty="0"/>
            </a:br>
            <a:r>
              <a:rPr lang="en-US" sz="2800" dirty="0"/>
              <a:t>with a neighbor! Submit a short pseudocode of your answer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F84605-5F5A-47F1-8AE0-4DEDAC1B1C55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7F449-8192-4369-A3D0-A628BC64115D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054347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8E1CAA-A44D-41D9-9899-E9E48F54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1258519" cy="768393"/>
          </a:xfrm>
        </p:spPr>
        <p:txBody>
          <a:bodyPr>
            <a:noAutofit/>
          </a:bodyPr>
          <a:lstStyle/>
          <a:p>
            <a:r>
              <a:rPr lang="en-US" sz="2800" dirty="0"/>
              <a:t>Spend 2 min discussing about how you would implement this method with a neighbor! Submit a short pseudocode of your answer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CCBCEE-5A6C-44F5-9528-6262AA83D0E8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99CE9-E67A-4565-9B48-2228C8328B87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48555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40439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10615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0 due Friday, June 5</a:t>
            </a:r>
            <a:r>
              <a:rPr lang="en-US" sz="3200" baseline="30000" dirty="0"/>
              <a:t>th</a:t>
            </a:r>
            <a:r>
              <a:rPr lang="en-US" sz="3200" dirty="0"/>
              <a:t> at 11:59 PM</a:t>
            </a:r>
          </a:p>
          <a:p>
            <a:r>
              <a:rPr lang="en-US" sz="3200" dirty="0"/>
              <a:t>Plan to release C0 grades and feedback tomorrow! </a:t>
            </a:r>
          </a:p>
          <a:p>
            <a:pPr lvl="1"/>
            <a:r>
              <a:rPr lang="en-US" sz="2800" dirty="0"/>
              <a:t>One ESNU grade for Culminating Project Checkpoints</a:t>
            </a:r>
          </a:p>
          <a:p>
            <a:pPr lvl="1"/>
            <a:r>
              <a:rPr lang="en-US" sz="2800" dirty="0"/>
              <a:t>General grading turnaround is ~1 week</a:t>
            </a:r>
          </a:p>
          <a:p>
            <a:r>
              <a:rPr lang="en-US" sz="3200" dirty="0"/>
              <a:t>Quiz 0 is next Tuesday, June 9th!</a:t>
            </a:r>
          </a:p>
          <a:p>
            <a:pPr lvl="1"/>
            <a:r>
              <a:rPr lang="en-US" sz="2800" dirty="0"/>
              <a:t>Check the Ed post for instructions and logistics (coming soon)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15D7-F202-44DB-B118-ED0AD8C00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0 (</a:t>
            </a:r>
            <a:r>
              <a:rPr lang="en-US" dirty="0" err="1"/>
              <a:t>Func</a:t>
            </a:r>
            <a:r>
              <a:rPr lang="en-US" dirty="0"/>
              <a:t>. Decomp., File I/O, </a:t>
            </a:r>
            <a:r>
              <a:rPr lang="en-US" dirty="0" err="1"/>
              <a:t>ArrayList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0B2D-2B0E-4F5D-8187-F73F2ADA5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 minute in-person paper quiz</a:t>
            </a:r>
          </a:p>
          <a:p>
            <a:r>
              <a:rPr lang="en-US" dirty="0"/>
              <a:t>Please Bring</a:t>
            </a:r>
          </a:p>
          <a:p>
            <a:pPr lvl="1"/>
            <a:r>
              <a:rPr lang="en-US" dirty="0"/>
              <a:t>Writing Implement</a:t>
            </a:r>
          </a:p>
          <a:p>
            <a:pPr lvl="1"/>
            <a:r>
              <a:rPr lang="en-US" dirty="0"/>
              <a:t>Identification (especially if this is your first time in section)</a:t>
            </a:r>
          </a:p>
          <a:p>
            <a:pPr lvl="1"/>
            <a:r>
              <a:rPr lang="en-US" dirty="0"/>
              <a:t>Notes Sheets (if you want)</a:t>
            </a:r>
          </a:p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Lecture/Section Material</a:t>
            </a:r>
          </a:p>
          <a:p>
            <a:pPr lvl="1"/>
            <a:r>
              <a:rPr lang="en-US" dirty="0"/>
              <a:t>Friday </a:t>
            </a:r>
            <a:r>
              <a:rPr lang="en-US" dirty="0" err="1"/>
              <a:t>ArrayList</a:t>
            </a:r>
            <a:r>
              <a:rPr lang="en-US" dirty="0"/>
              <a:t> Example</a:t>
            </a:r>
          </a:p>
          <a:p>
            <a:pPr lvl="1"/>
            <a:r>
              <a:rPr lang="en-US" dirty="0"/>
              <a:t>Quiz Resources (coming Friday)</a:t>
            </a:r>
          </a:p>
          <a:p>
            <a:pPr lvl="1"/>
            <a:r>
              <a:rPr lang="en-US" dirty="0"/>
              <a:t>Cheat Sheets (provided on quiz)</a:t>
            </a:r>
          </a:p>
        </p:txBody>
      </p:sp>
    </p:spTree>
    <p:extLst>
      <p:ext uri="{BB962C8B-B14F-4D97-AF65-F5344CB8AC3E}">
        <p14:creationId xmlns:p14="http://schemas.microsoft.com/office/powerpoint/2010/main" val="180586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70104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CB16C-E1C5-02A8-D197-076B2AEF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ArrayLists</a:t>
            </a:r>
            <a:r>
              <a:rPr lang="en-US" dirty="0"/>
              <a:t> are very similar to arrays</a:t>
            </a:r>
          </a:p>
          <a:p>
            <a:r>
              <a:rPr lang="en-US" dirty="0"/>
              <a:t>Can hold multiple pieces of data (elements)</a:t>
            </a:r>
          </a:p>
          <a:p>
            <a:r>
              <a:rPr lang="en-US" dirty="0"/>
              <a:t>Zero-based indexing</a:t>
            </a:r>
          </a:p>
          <a:p>
            <a:r>
              <a:rPr lang="en-US" dirty="0">
                <a:solidFill>
                  <a:srgbClr val="7030A0"/>
                </a:solidFill>
              </a:rPr>
              <a:t>Elements must all have the </a:t>
            </a:r>
            <a:r>
              <a:rPr lang="en-US" u="sng" dirty="0">
                <a:solidFill>
                  <a:srgbClr val="7030A0"/>
                </a:solidFill>
              </a:rPr>
              <a:t>same</a:t>
            </a:r>
            <a:r>
              <a:rPr lang="en-US" dirty="0">
                <a:solidFill>
                  <a:srgbClr val="7030A0"/>
                </a:solidFill>
              </a:rPr>
              <a:t> type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ArrayLists</a:t>
            </a:r>
            <a:r>
              <a:rPr lang="en-US" dirty="0">
                <a:solidFill>
                  <a:srgbClr val="7030A0"/>
                </a:solidFill>
              </a:rPr>
              <a:t> can </a:t>
            </a:r>
            <a:r>
              <a:rPr lang="en-US" u="sng" dirty="0">
                <a:solidFill>
                  <a:srgbClr val="7030A0"/>
                </a:solidFill>
              </a:rPr>
              <a:t>only</a:t>
            </a:r>
            <a:r>
              <a:rPr lang="en-US" dirty="0">
                <a:solidFill>
                  <a:srgbClr val="7030A0"/>
                </a:solidFill>
              </a:rPr>
              <a:t> hold Objects, so might need to use “wrapper” types: </a:t>
            </a:r>
            <a:br>
              <a:rPr lang="en-US">
                <a:solidFill>
                  <a:srgbClr val="7030A0"/>
                </a:solidFill>
              </a:rPr>
            </a:b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</a:rPr>
              <a:t>Integer,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Double, Boolean, Character, etc.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3200" b="1" u="sng" dirty="0"/>
              <a:t>But</a:t>
            </a:r>
            <a:r>
              <a:rPr lang="en-US" b="1" dirty="0"/>
              <a:t> </a:t>
            </a:r>
            <a:r>
              <a:rPr lang="en-US" dirty="0" err="1"/>
              <a:t>ArrayLists</a:t>
            </a:r>
            <a:r>
              <a:rPr lang="en-US" dirty="0"/>
              <a:t> have dynamic length (so they can resize!)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F84D2-2381-48F3-AA19-B9253E8B9F00}"/>
              </a:ext>
            </a:extLst>
          </p:cNvPr>
          <p:cNvSpPr/>
          <p:nvPr/>
        </p:nvSpPr>
        <p:spPr>
          <a:xfrm>
            <a:off x="106585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2FB9F-3F95-4E7B-B3B8-332570B42345}"/>
              </a:ext>
            </a:extLst>
          </p:cNvPr>
          <p:cNvSpPr/>
          <p:nvPr/>
        </p:nvSpPr>
        <p:spPr>
          <a:xfrm>
            <a:off x="1797760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A99D3-BF5A-44ED-A9EF-E31736C20AF5}"/>
              </a:ext>
            </a:extLst>
          </p:cNvPr>
          <p:cNvSpPr/>
          <p:nvPr/>
        </p:nvSpPr>
        <p:spPr>
          <a:xfrm>
            <a:off x="951444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BA29A-E4A5-4CD8-85E1-538C6636F733}"/>
              </a:ext>
            </a:extLst>
          </p:cNvPr>
          <p:cNvSpPr/>
          <p:nvPr/>
        </p:nvSpPr>
        <p:spPr>
          <a:xfrm>
            <a:off x="2644076" y="519044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868DF-355B-44C7-9E8D-FD38A231FC31}"/>
              </a:ext>
            </a:extLst>
          </p:cNvPr>
          <p:cNvSpPr/>
          <p:nvPr/>
        </p:nvSpPr>
        <p:spPr>
          <a:xfrm>
            <a:off x="3488935" y="519044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1A1C80D-2088-4757-B20D-2DC00894D10E}"/>
              </a:ext>
            </a:extLst>
          </p:cNvPr>
          <p:cNvSpPr/>
          <p:nvPr/>
        </p:nvSpPr>
        <p:spPr>
          <a:xfrm>
            <a:off x="4447065" y="5482151"/>
            <a:ext cx="2463084" cy="3478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3CEE8-37FF-443F-B6F7-D7DD6740739A}"/>
              </a:ext>
            </a:extLst>
          </p:cNvPr>
          <p:cNvSpPr txBox="1"/>
          <p:nvPr/>
        </p:nvSpPr>
        <p:spPr>
          <a:xfrm>
            <a:off x="4343822" y="5186207"/>
            <a:ext cx="266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list.add</a:t>
            </a:r>
            <a:r>
              <a:rPr lang="en-US" sz="2000" dirty="0">
                <a:latin typeface="Consolas" panose="020B0609020204030204" pitchFamily="49" charset="0"/>
              </a:rPr>
              <a:t>(2, 15);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46E94-ED20-4CFF-BE56-80A4EB60B9CD}"/>
              </a:ext>
            </a:extLst>
          </p:cNvPr>
          <p:cNvSpPr/>
          <p:nvPr/>
        </p:nvSpPr>
        <p:spPr>
          <a:xfrm>
            <a:off x="7013391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D1D66F-CCC1-42EE-BBA4-1029CC29858B}"/>
              </a:ext>
            </a:extLst>
          </p:cNvPr>
          <p:cNvSpPr/>
          <p:nvPr/>
        </p:nvSpPr>
        <p:spPr>
          <a:xfrm>
            <a:off x="8704566" y="5190450"/>
            <a:ext cx="844859" cy="819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D1FB7-A4BF-4674-A972-3D23868F5A7A}"/>
              </a:ext>
            </a:extLst>
          </p:cNvPr>
          <p:cNvSpPr/>
          <p:nvPr/>
        </p:nvSpPr>
        <p:spPr>
          <a:xfrm>
            <a:off x="7858250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CB5C8-FFB1-43C5-822A-4681D3663070}"/>
              </a:ext>
            </a:extLst>
          </p:cNvPr>
          <p:cNvSpPr/>
          <p:nvPr/>
        </p:nvSpPr>
        <p:spPr>
          <a:xfrm>
            <a:off x="10375884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1BB00-063F-452E-95C8-1E84A9284CE6}"/>
              </a:ext>
            </a:extLst>
          </p:cNvPr>
          <p:cNvSpPr/>
          <p:nvPr/>
        </p:nvSpPr>
        <p:spPr>
          <a:xfrm>
            <a:off x="11220743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6E738-AC71-4192-9AE5-45DB952B5E72}"/>
              </a:ext>
            </a:extLst>
          </p:cNvPr>
          <p:cNvSpPr/>
          <p:nvPr/>
        </p:nvSpPr>
        <p:spPr>
          <a:xfrm>
            <a:off x="9540225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BC372-EA18-445E-85A0-2AA4E2203661}"/>
              </a:ext>
            </a:extLst>
          </p:cNvPr>
          <p:cNvSpPr txBox="1"/>
          <p:nvPr/>
        </p:nvSpPr>
        <p:spPr>
          <a:xfrm>
            <a:off x="819366" y="6076038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297C2-DE1B-4512-87CE-9E256477D231}"/>
              </a:ext>
            </a:extLst>
          </p:cNvPr>
          <p:cNvSpPr txBox="1"/>
          <p:nvPr/>
        </p:nvSpPr>
        <p:spPr>
          <a:xfrm>
            <a:off x="8205440" y="6144697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</a:t>
            </a:r>
            <a:r>
              <a:rPr lang="en-US" sz="2400" b="1" dirty="0">
                <a:solidFill>
                  <a:schemeClr val="accent6"/>
                </a:solidFill>
                <a:latin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44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58426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doesn't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1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Whenever referring to “the </a:t>
            </a:r>
            <a:r>
              <a:rPr lang="en-US" dirty="0" err="1"/>
              <a:t>ArrayList</a:t>
            </a:r>
            <a:r>
              <a:rPr lang="en-US" dirty="0"/>
              <a:t>”, we are referring to the </a:t>
            </a:r>
            <a:r>
              <a:rPr lang="en-US" dirty="0" err="1"/>
              <a:t>ArrayList</a:t>
            </a:r>
            <a:r>
              <a:rPr lang="en-US" dirty="0"/>
              <a:t> we're calling the method </a:t>
            </a:r>
            <a:r>
              <a:rPr lang="en-US" i="1" dirty="0"/>
              <a:t>on</a:t>
            </a:r>
            <a:r>
              <a:rPr lang="en-US" dirty="0"/>
              <a:t>!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8B923-E3E6-44BA-83A8-9AC7A5ABAF51}"/>
              </a:ext>
            </a:extLst>
          </p:cNvPr>
          <p:cNvSpPr/>
          <p:nvPr/>
        </p:nvSpPr>
        <p:spPr>
          <a:xfrm>
            <a:off x="1004157" y="2690336"/>
            <a:ext cx="10703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 what is the output?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A3081-95E1-D31C-10DB-B40D7601A256}"/>
              </a:ext>
            </a:extLst>
          </p:cNvPr>
          <p:cNvSpPr/>
          <p:nvPr/>
        </p:nvSpPr>
        <p:spPr>
          <a:xfrm>
            <a:off x="1004156" y="5009346"/>
            <a:ext cx="10703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267F99"/>
                </a:solidFill>
                <a:latin typeface="Consolas" panose="020B0609020204030204" pitchFamily="49" charset="0"/>
              </a:rPr>
              <a:t>String[] list = new String[2];</a:t>
            </a:r>
            <a:endParaRPr lang="en-US" sz="20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//... </a:t>
            </a:r>
            <a:r>
              <a:rPr lang="en-US" sz="2000" i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indexOf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?</a:t>
            </a:r>
            <a:endParaRPr lang="en-US" sz="2800" i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024433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14962</TotalTime>
  <Words>1432</Words>
  <Application>Microsoft Office PowerPoint</Application>
  <PresentationFormat>Widescreen</PresentationFormat>
  <Paragraphs>193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ArrayList</vt:lpstr>
      <vt:lpstr>Lecture Outline</vt:lpstr>
      <vt:lpstr>Announcements</vt:lpstr>
      <vt:lpstr>Quiz 0 (Func. Decomp., File I/O, ArrayList)</vt:lpstr>
      <vt:lpstr>Lecture Outline</vt:lpstr>
      <vt:lpstr>ArrayList</vt:lpstr>
      <vt:lpstr>ArrayList Methods</vt:lpstr>
      <vt:lpstr>ArrayList Methods</vt:lpstr>
      <vt:lpstr>Lecture Outline</vt:lpstr>
      <vt:lpstr>moveRight</vt:lpstr>
      <vt:lpstr>What ArrayList methods (and in what order) could we use to implement the moveRight method?</vt:lpstr>
      <vt:lpstr>What ArrayList methods (and in what order) could we use to implement the moveRight method?</vt:lpstr>
      <vt:lpstr>moveRight</vt:lpstr>
      <vt:lpstr>Edge Cases! (And Testing)</vt:lpstr>
      <vt:lpstr>addAll</vt:lpstr>
      <vt:lpstr>compareToList</vt:lpstr>
      <vt:lpstr>Spend 2 min discussing about how you would implement this method with a neighbor! Submit a short pseudocode of your answer</vt:lpstr>
      <vt:lpstr>Spend 2 min discussing about how you would implement this method with a neighbor! Submit a short pseudocode of your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256</cp:revision>
  <cp:lastPrinted>2022-09-27T21:33:44Z</cp:lastPrinted>
  <dcterms:created xsi:type="dcterms:W3CDTF">2020-06-13T06:27:42Z</dcterms:created>
  <dcterms:modified xsi:type="dcterms:W3CDTF">2024-07-02T18:27:57Z</dcterms:modified>
</cp:coreProperties>
</file>