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407" r:id="rId3"/>
    <p:sldId id="406" r:id="rId4"/>
    <p:sldId id="397" r:id="rId5"/>
    <p:sldId id="393" r:id="rId6"/>
    <p:sldId id="395" r:id="rId7"/>
    <p:sldId id="394" r:id="rId8"/>
    <p:sldId id="396" r:id="rId9"/>
    <p:sldId id="398" r:id="rId10"/>
    <p:sldId id="399" r:id="rId11"/>
    <p:sldId id="403" r:id="rId12"/>
    <p:sldId id="404" r:id="rId13"/>
    <p:sldId id="400" r:id="rId14"/>
    <p:sldId id="405" r:id="rId15"/>
    <p:sldId id="401" r:id="rId16"/>
    <p:sldId id="40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407"/>
            <p14:sldId id="406"/>
            <p14:sldId id="397"/>
            <p14:sldId id="393"/>
            <p14:sldId id="395"/>
            <p14:sldId id="394"/>
            <p14:sldId id="396"/>
            <p14:sldId id="398"/>
            <p14:sldId id="399"/>
            <p14:sldId id="403"/>
            <p14:sldId id="404"/>
            <p14:sldId id="400"/>
            <p14:sldId id="405"/>
            <p14:sldId id="401"/>
            <p14:sldId id="4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777"/>
    <a:srgbClr val="54A0FF"/>
    <a:srgbClr val="0FB9B1"/>
    <a:srgbClr val="FAFAFA"/>
    <a:srgbClr val="F5F5F5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3D70B5-BE81-4D84-A193-53EC767F62D2}" v="4" dt="2024-04-26T17:38:35.2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31" autoAdjust="0"/>
    <p:restoredTop sz="91361"/>
  </p:normalViewPr>
  <p:slideViewPr>
    <p:cSldViewPr snapToGrid="0" snapToObjects="1">
      <p:cViewPr varScale="1">
        <p:scale>
          <a:sx n="88" d="100"/>
          <a:sy n="88" d="100"/>
        </p:scale>
        <p:origin x="321" y="57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y Champion" userId="c1130ab030728f76" providerId="LiveId" clId="{B83D70B5-BE81-4D84-A193-53EC767F62D2}"/>
    <pc:docChg chg="custSel modSld modMainMaster">
      <pc:chgData name="Kasey Champion" userId="c1130ab030728f76" providerId="LiveId" clId="{B83D70B5-BE81-4D84-A193-53EC767F62D2}" dt="2024-04-26T17:45:13.398" v="146" actId="403"/>
      <pc:docMkLst>
        <pc:docMk/>
      </pc:docMkLst>
      <pc:sldChg chg="addSp delSp modSp mod">
        <pc:chgData name="Kasey Champion" userId="c1130ab030728f76" providerId="LiveId" clId="{B83D70B5-BE81-4D84-A193-53EC767F62D2}" dt="2024-04-26T17:38:35.220" v="37"/>
        <pc:sldMkLst>
          <pc:docMk/>
          <pc:sldMk cId="3581297674" sldId="256"/>
        </pc:sldMkLst>
        <pc:spChg chg="add mod">
          <ac:chgData name="Kasey Champion" userId="c1130ab030728f76" providerId="LiveId" clId="{B83D70B5-BE81-4D84-A193-53EC767F62D2}" dt="2024-04-26T17:38:35.220" v="37"/>
          <ac:spMkLst>
            <pc:docMk/>
            <pc:sldMk cId="3581297674" sldId="256"/>
            <ac:spMk id="3" creationId="{8469440A-313A-079B-66CF-732F6435A59C}"/>
          </ac:spMkLst>
        </pc:spChg>
        <pc:spChg chg="del">
          <ac:chgData name="Kasey Champion" userId="c1130ab030728f76" providerId="LiveId" clId="{B83D70B5-BE81-4D84-A193-53EC767F62D2}" dt="2024-04-26T17:38:34.798" v="36" actId="478"/>
          <ac:spMkLst>
            <pc:docMk/>
            <pc:sldMk cId="3581297674" sldId="256"/>
            <ac:spMk id="7" creationId="{0EC0CF95-4413-40F4-AA79-E6811004AD3C}"/>
          </ac:spMkLst>
        </pc:spChg>
      </pc:sldChg>
      <pc:sldChg chg="modSp mod">
        <pc:chgData name="Kasey Champion" userId="c1130ab030728f76" providerId="LiveId" clId="{B83D70B5-BE81-4D84-A193-53EC767F62D2}" dt="2024-04-26T17:45:13.398" v="146" actId="403"/>
        <pc:sldMkLst>
          <pc:docMk/>
          <pc:sldMk cId="1535496727" sldId="393"/>
        </pc:sldMkLst>
        <pc:spChg chg="mod">
          <ac:chgData name="Kasey Champion" userId="c1130ab030728f76" providerId="LiveId" clId="{B83D70B5-BE81-4D84-A193-53EC767F62D2}" dt="2024-04-26T17:45:13.398" v="146" actId="403"/>
          <ac:spMkLst>
            <pc:docMk/>
            <pc:sldMk cId="1535496727" sldId="393"/>
            <ac:spMk id="3" creationId="{1CB5AB95-7E28-5E15-E00E-C0E993C6AA95}"/>
          </ac:spMkLst>
        </pc:spChg>
      </pc:sldChg>
      <pc:sldChg chg="modSp mod">
        <pc:chgData name="Kasey Champion" userId="c1130ab030728f76" providerId="LiveId" clId="{B83D70B5-BE81-4D84-A193-53EC767F62D2}" dt="2024-04-26T17:40:54.498" v="69" actId="20577"/>
        <pc:sldMkLst>
          <pc:docMk/>
          <pc:sldMk cId="3052933649" sldId="406"/>
        </pc:sldMkLst>
        <pc:spChg chg="mod">
          <ac:chgData name="Kasey Champion" userId="c1130ab030728f76" providerId="LiveId" clId="{B83D70B5-BE81-4D84-A193-53EC767F62D2}" dt="2024-04-26T17:40:54.498" v="69" actId="20577"/>
          <ac:spMkLst>
            <pc:docMk/>
            <pc:sldMk cId="3052933649" sldId="406"/>
            <ac:spMk id="3" creationId="{090A6B19-331A-428C-A5CC-CD53E0365E03}"/>
          </ac:spMkLst>
        </pc:spChg>
      </pc:sldChg>
      <pc:sldMasterChg chg="modSp mod modSldLayout">
        <pc:chgData name="Kasey Champion" userId="c1130ab030728f76" providerId="LiveId" clId="{B83D70B5-BE81-4D84-A193-53EC767F62D2}" dt="2024-04-26T17:38:17.628" v="35"/>
        <pc:sldMasterMkLst>
          <pc:docMk/>
          <pc:sldMasterMk cId="8468274" sldId="2147483648"/>
        </pc:sldMasterMkLst>
        <pc:spChg chg="mod">
          <ac:chgData name="Kasey Champion" userId="c1130ab030728f76" providerId="LiveId" clId="{B83D70B5-BE81-4D84-A193-53EC767F62D2}" dt="2024-04-26T17:35:59.049" v="15" actId="20577"/>
          <ac:spMkLst>
            <pc:docMk/>
            <pc:sldMasterMk cId="8468274" sldId="2147483648"/>
            <ac:spMk id="9" creationId="{C16FF7FA-8B99-C643-9479-91C32ACC4F6F}"/>
          </ac:spMkLst>
        </pc:spChg>
        <pc:sldLayoutChg chg="addSp modSp mod">
          <pc:chgData name="Kasey Champion" userId="c1130ab030728f76" providerId="LiveId" clId="{B83D70B5-BE81-4D84-A193-53EC767F62D2}" dt="2024-04-26T17:37:51.753" v="21" actId="14100"/>
          <pc:sldLayoutMkLst>
            <pc:docMk/>
            <pc:sldMasterMk cId="8468274" sldId="2147483648"/>
            <pc:sldLayoutMk cId="3828369656" sldId="2147483649"/>
          </pc:sldLayoutMkLst>
          <pc:spChg chg="mod">
            <ac:chgData name="Kasey Champion" userId="c1130ab030728f76" providerId="LiveId" clId="{B83D70B5-BE81-4D84-A193-53EC767F62D2}" dt="2024-04-26T17:35:51.938" v="9" actId="20577"/>
            <ac:spMkLst>
              <pc:docMk/>
              <pc:sldMasterMk cId="8468274" sldId="2147483648"/>
              <pc:sldLayoutMk cId="3828369656" sldId="2147483649"/>
              <ac:spMk id="20" creationId="{5305B93B-7109-40E9-9B83-6EFFF6675B5B}"/>
            </ac:spMkLst>
          </pc:spChg>
          <pc:spChg chg="mod">
            <ac:chgData name="Kasey Champion" userId="c1130ab030728f76" providerId="LiveId" clId="{B83D70B5-BE81-4D84-A193-53EC767F62D2}" dt="2024-04-26T17:35:42.068" v="0"/>
            <ac:spMkLst>
              <pc:docMk/>
              <pc:sldMasterMk cId="8468274" sldId="2147483648"/>
              <pc:sldLayoutMk cId="3828369656" sldId="2147483649"/>
              <ac:spMk id="24" creationId="{E9921200-8E14-46EE-B73A-412ECA66D69E}"/>
            </ac:spMkLst>
          </pc:spChg>
          <pc:picChg chg="add mod">
            <ac:chgData name="Kasey Champion" userId="c1130ab030728f76" providerId="LiveId" clId="{B83D70B5-BE81-4D84-A193-53EC767F62D2}" dt="2024-04-26T17:37:51.753" v="21" actId="14100"/>
            <ac:picMkLst>
              <pc:docMk/>
              <pc:sldMasterMk cId="8468274" sldId="2147483648"/>
              <pc:sldLayoutMk cId="3828369656" sldId="2147483649"/>
              <ac:picMk id="8" creationId="{164CD40E-A16A-0094-6509-333EE835DAB8}"/>
            </ac:picMkLst>
          </pc:picChg>
        </pc:sldLayoutChg>
        <pc:sldLayoutChg chg="addSp modSp mod">
          <pc:chgData name="Kasey Champion" userId="c1130ab030728f76" providerId="LiveId" clId="{B83D70B5-BE81-4D84-A193-53EC767F62D2}" dt="2024-04-26T17:38:14.278" v="34" actId="1036"/>
          <pc:sldLayoutMkLst>
            <pc:docMk/>
            <pc:sldMasterMk cId="8468274" sldId="2147483648"/>
            <pc:sldLayoutMk cId="1063051541" sldId="2147483656"/>
          </pc:sldLayoutMkLst>
          <pc:picChg chg="add mod">
            <ac:chgData name="Kasey Champion" userId="c1130ab030728f76" providerId="LiveId" clId="{B83D70B5-BE81-4D84-A193-53EC767F62D2}" dt="2024-04-26T17:38:14.278" v="34" actId="1036"/>
            <ac:picMkLst>
              <pc:docMk/>
              <pc:sldMasterMk cId="8468274" sldId="2147483648"/>
              <pc:sldLayoutMk cId="1063051541" sldId="2147483656"/>
              <ac:picMk id="5" creationId="{0323AA7A-0D58-6A06-3C91-B603298B4A10}"/>
            </ac:picMkLst>
          </pc:picChg>
        </pc:sldLayoutChg>
        <pc:sldLayoutChg chg="addSp modSp">
          <pc:chgData name="Kasey Champion" userId="c1130ab030728f76" providerId="LiveId" clId="{B83D70B5-BE81-4D84-A193-53EC767F62D2}" dt="2024-04-26T17:38:17.628" v="35"/>
          <pc:sldLayoutMkLst>
            <pc:docMk/>
            <pc:sldMasterMk cId="8468274" sldId="2147483648"/>
            <pc:sldLayoutMk cId="4039598584" sldId="2147483657"/>
          </pc:sldLayoutMkLst>
          <pc:picChg chg="add mod">
            <ac:chgData name="Kasey Champion" userId="c1130ab030728f76" providerId="LiveId" clId="{B83D70B5-BE81-4D84-A193-53EC767F62D2}" dt="2024-04-26T17:38:17.628" v="35"/>
            <ac:picMkLst>
              <pc:docMk/>
              <pc:sldMasterMk cId="8468274" sldId="2147483648"/>
              <pc:sldLayoutMk cId="4039598584" sldId="2147483657"/>
              <ac:picMk id="6" creationId="{654994AE-C82B-91C4-68ED-2A411FDFA243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7426F3-256D-58BF-DC97-4AAC9A99E1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99682" y="236757"/>
            <a:ext cx="12291682" cy="705435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09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ACB7D6-D045-4936-AFC6-767A3103FA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549" y="5680444"/>
            <a:ext cx="1047584" cy="105156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305B93B-7109-40E9-9B83-6EFFF6675B5B}"/>
              </a:ext>
            </a:extLst>
          </p:cNvPr>
          <p:cNvSpPr/>
          <p:nvPr userDrawn="1"/>
        </p:nvSpPr>
        <p:spPr>
          <a:xfrm>
            <a:off x="8267254" y="4819413"/>
            <a:ext cx="31902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and Kasey Champion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83E919-2BFD-4D3D-B7A0-A6AE8B00CFE6}"/>
              </a:ext>
            </a:extLst>
          </p:cNvPr>
          <p:cNvSpPr/>
          <p:nvPr userDrawn="1"/>
        </p:nvSpPr>
        <p:spPr>
          <a:xfrm>
            <a:off x="7199333" y="4819413"/>
            <a:ext cx="10679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326C7B-A4E0-4568-85F8-AC9A5CA15FCB}"/>
              </a:ext>
            </a:extLst>
          </p:cNvPr>
          <p:cNvSpPr/>
          <p:nvPr userDrawn="1"/>
        </p:nvSpPr>
        <p:spPr>
          <a:xfrm>
            <a:off x="7768795" y="507565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921200-8E14-46EE-B73A-412ECA66D69E}"/>
              </a:ext>
            </a:extLst>
          </p:cNvPr>
          <p:cNvSpPr txBox="1"/>
          <p:nvPr userDrawn="1"/>
        </p:nvSpPr>
        <p:spPr>
          <a:xfrm>
            <a:off x="8267254" y="5106162"/>
            <a:ext cx="3852682" cy="1133830"/>
          </a:xfrm>
          <a:prstGeom prst="rect">
            <a:avLst/>
          </a:prstGeom>
          <a:noFill/>
        </p:spPr>
        <p:txBody>
          <a:bodyPr wrap="square" numCol="5" rtlCol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Ayush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Poojitha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Chloe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Ailsa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Jasmine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Lucas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Atharva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Rucha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Megana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Eesha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Zane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Ronald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Saivi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Kavya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Chaafen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Smriti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Ambika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Aishah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Minh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Katharine</a:t>
            </a:r>
          </a:p>
        </p:txBody>
      </p:sp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164CD40E-A16A-0094-6509-333EE835DA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16381" y="5673077"/>
            <a:ext cx="1063752" cy="106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237CD2-6AC4-41EA-B464-4F787F1FE4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50655" y="283130"/>
            <a:ext cx="774302" cy="777240"/>
          </a:xfrm>
          <a:prstGeom prst="rect">
            <a:avLst/>
          </a:prstGeom>
        </p:spPr>
      </p:pic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323AA7A-0D58-6A06-3C91-B603298B4A1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11940" y="252375"/>
            <a:ext cx="851732" cy="85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EF36D7-5911-4BDF-9D8C-6A1AB0C005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50655" y="283130"/>
            <a:ext cx="774302" cy="777240"/>
          </a:xfrm>
          <a:prstGeom prst="rect">
            <a:avLst/>
          </a:prstGeom>
        </p:spPr>
      </p:pic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54994AE-C82B-91C4-68ED-2A411FDFA2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11940" y="252375"/>
            <a:ext cx="851732" cy="85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8369161" y="10264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Spring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09: Maps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9F8FE-1DCB-0C41-CE68-A374F17B9644}"/>
              </a:ext>
            </a:extLst>
          </p:cNvPr>
          <p:cNvSpPr txBox="1"/>
          <p:nvPr userDrawn="1"/>
        </p:nvSpPr>
        <p:spPr>
          <a:xfrm>
            <a:off x="10539812" y="15965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sli.do</a:t>
            </a:r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 #cse122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.spotify.com/playlist/6SkaFIxiZNf5uqRLVC4oM2?si=71abbe9bed2a4b7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Maps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your favorite form of potato?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3" name="Google Shape;95;p1">
            <a:extLst>
              <a:ext uri="{FF2B5EF4-FFF2-40B4-BE49-F238E27FC236}">
                <a16:creationId xmlns:a16="http://schemas.microsoft.com/office/drawing/2014/main" id="{8469440A-313A-079B-66CF-732F6435A59C}"/>
              </a:ext>
            </a:extLst>
          </p:cNvPr>
          <p:cNvSpPr txBox="1"/>
          <p:nvPr/>
        </p:nvSpPr>
        <p:spPr>
          <a:xfrm>
            <a:off x="7684235" y="4044910"/>
            <a:ext cx="4119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122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24sp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Lecture Tunes 🌼</a:t>
            </a:r>
            <a:endParaRPr dirty="0">
              <a:solidFill>
                <a:srgbClr val="0563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B00A881-DAA6-4B46-94CE-20A9A02D1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>
            <a:noAutofit/>
          </a:bodyPr>
          <a:lstStyle/>
          <a:p>
            <a:r>
              <a:rPr lang="en-US" sz="3600" dirty="0"/>
              <a:t>Select the method calls required to modify the given map m as follows: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A320BD-4B9A-4FCF-A0E4-735B96DACBC3}"/>
              </a:ext>
            </a:extLst>
          </p:cNvPr>
          <p:cNvSpPr txBox="1"/>
          <p:nvPr/>
        </p:nvSpPr>
        <p:spPr>
          <a:xfrm>
            <a:off x="838199" y="2322022"/>
            <a:ext cx="61001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Assume m’s contents are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98030="Kent"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98178="Seattle"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98166="Burien"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98041="Bothell"</a:t>
            </a:r>
          </a:p>
          <a:p>
            <a:endParaRPr lang="en-US" sz="2000" dirty="0"/>
          </a:p>
          <a:p>
            <a:r>
              <a:rPr lang="en-US" sz="2000" dirty="0"/>
              <a:t>We want to modify m so that its contents are 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98030="Kent"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98178="Tukwila"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98166="Burien"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98041="Bothell"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98101="Seattle"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98126="Seattle"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B4755C-304C-403E-BA68-2EB431D2A016}"/>
              </a:ext>
            </a:extLst>
          </p:cNvPr>
          <p:cNvSpPr txBox="1"/>
          <p:nvPr/>
        </p:nvSpPr>
        <p:spPr>
          <a:xfrm>
            <a:off x="6938356" y="2416233"/>
            <a:ext cx="47936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(98178, "Tukwila");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m.remove</a:t>
            </a:r>
            <a:r>
              <a:rPr lang="en-US" sz="2400" dirty="0">
                <a:latin typeface="Consolas" panose="020B0609020204030204" pitchFamily="49" charset="0"/>
              </a:rPr>
              <a:t>(98178);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(98126, "Seattle");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m.get</a:t>
            </a:r>
            <a:r>
              <a:rPr lang="en-US" sz="2400" dirty="0">
                <a:latin typeface="Consolas" panose="020B0609020204030204" pitchFamily="49" charset="0"/>
              </a:rPr>
              <a:t>(98178, "Seattle");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(98101, "Seattle");</a:t>
            </a:r>
          </a:p>
        </p:txBody>
      </p:sp>
    </p:spTree>
    <p:extLst>
      <p:ext uri="{BB962C8B-B14F-4D97-AF65-F5344CB8AC3E}">
        <p14:creationId xmlns:p14="http://schemas.microsoft.com/office/powerpoint/2010/main" val="2352357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Map 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Debrief PCM: Count Words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joinRosters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321061" y="279367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30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Map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Debrief PCM: Count Words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Practice: </a:t>
            </a:r>
            <a:r>
              <a:rPr lang="en-US" b="1" dirty="0" err="1">
                <a:solidFill>
                  <a:schemeClr val="accent5"/>
                </a:solidFill>
              </a:rPr>
              <a:t>joinRosters</a:t>
            </a:r>
            <a:endParaRPr lang="en-US" b="1" dirty="0">
              <a:solidFill>
                <a:schemeClr val="accent5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373411" y="340743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05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C4912-E6DD-4718-8A8C-9586A4CA8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joinRosters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BD175-1FD0-4547-A72A-CD07ECEEB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34830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Write a method </a:t>
            </a:r>
            <a:r>
              <a:rPr lang="en-US" dirty="0" err="1">
                <a:latin typeface="Consolas" panose="020B0609020204030204" pitchFamily="49" charset="0"/>
              </a:rPr>
              <a:t>joinRosters</a:t>
            </a:r>
            <a:r>
              <a:rPr lang="en-US" dirty="0"/>
              <a:t> that combines a </a:t>
            </a:r>
            <a:r>
              <a:rPr lang="en-US" dirty="0">
                <a:latin typeface="Consolas" panose="020B0609020204030204" pitchFamily="49" charset="0"/>
              </a:rPr>
              <a:t>Map</a:t>
            </a:r>
            <a:r>
              <a:rPr lang="en-US" dirty="0"/>
              <a:t> from student name to quiz section, and a </a:t>
            </a:r>
            <a:r>
              <a:rPr lang="en-US" dirty="0">
                <a:latin typeface="Consolas" panose="020B0609020204030204" pitchFamily="49" charset="0"/>
              </a:rPr>
              <a:t>Map</a:t>
            </a:r>
            <a:r>
              <a:rPr lang="en-US" dirty="0"/>
              <a:t> from TA name to quiz section and prints all pairs of students/</a:t>
            </a:r>
            <a:r>
              <a:rPr lang="en-US" dirty="0" err="1"/>
              <a:t>TAs.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example, if </a:t>
            </a:r>
            <a:r>
              <a:rPr lang="en-US" dirty="0" err="1">
                <a:latin typeface="Consolas" panose="020B0609020204030204" pitchFamily="49" charset="0"/>
              </a:rPr>
              <a:t>studentSections</a:t>
            </a:r>
            <a:r>
              <a:rPr lang="en-US" dirty="0"/>
              <a:t> stores the following map: 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</a:rPr>
              <a:t>{Alan=AC, Jerry=AB, </a:t>
            </a:r>
            <a:r>
              <a:rPr lang="en-US" sz="2600" dirty="0" err="1">
                <a:latin typeface="Consolas" panose="020B0609020204030204" pitchFamily="49" charset="0"/>
              </a:rPr>
              <a:t>Yueying</a:t>
            </a:r>
            <a:r>
              <a:rPr lang="en-US" sz="2600" dirty="0">
                <a:latin typeface="Consolas" panose="020B0609020204030204" pitchFamily="49" charset="0"/>
              </a:rPr>
              <a:t>=AA, Sharon=AB, Steven=AB, </a:t>
            </a:r>
            <a:r>
              <a:rPr lang="en-US" sz="2600" dirty="0" err="1">
                <a:latin typeface="Consolas" panose="020B0609020204030204" pitchFamily="49" charset="0"/>
              </a:rPr>
              <a:t>Zewditu</a:t>
            </a:r>
            <a:r>
              <a:rPr lang="en-US" sz="2600" dirty="0">
                <a:latin typeface="Consolas" panose="020B0609020204030204" pitchFamily="49" charset="0"/>
              </a:rPr>
              <a:t>=BA}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</a:t>
            </a:r>
            <a:r>
              <a:rPr lang="en-US" dirty="0" err="1">
                <a:latin typeface="Consolas" panose="020B0609020204030204" pitchFamily="49" charset="0"/>
              </a:rPr>
              <a:t>taSections</a:t>
            </a:r>
            <a:r>
              <a:rPr lang="en-US" dirty="0"/>
              <a:t> stores the following map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</a:rPr>
              <a:t>{</a:t>
            </a:r>
            <a:r>
              <a:rPr lang="en-US" sz="2600" dirty="0" err="1">
                <a:latin typeface="Consolas" panose="020B0609020204030204" pitchFamily="49" charset="0"/>
              </a:rPr>
              <a:t>Ayush</a:t>
            </a:r>
            <a:r>
              <a:rPr lang="en-US" sz="2600" dirty="0">
                <a:latin typeface="Consolas" panose="020B0609020204030204" pitchFamily="49" charset="0"/>
              </a:rPr>
              <a:t>=BA, Marcus=AA, Rohini=AB, Colin=AC}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05457-DA73-4C70-A465-0749F3BC9D0D}"/>
              </a:ext>
            </a:extLst>
          </p:cNvPr>
          <p:cNvSpPr txBox="1"/>
          <p:nvPr/>
        </p:nvSpPr>
        <p:spPr>
          <a:xfrm>
            <a:off x="8097865" y="4332237"/>
            <a:ext cx="3953288" cy="23083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AC: Alan - </a:t>
            </a:r>
            <a:r>
              <a:rPr lang="en-US" sz="2400" dirty="0">
                <a:solidFill>
                  <a:srgbClr val="333333"/>
                </a:solidFill>
                <a:latin typeface="Source Code Pro" panose="020B0509030403020204" pitchFamily="49" charset="0"/>
              </a:rPr>
              <a:t>Colin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b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</a:b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AB: Jerry - Rohini AB: Sharon - </a:t>
            </a:r>
            <a:r>
              <a:rPr lang="en-US" sz="2400" dirty="0">
                <a:solidFill>
                  <a:srgbClr val="333333"/>
                </a:solidFill>
                <a:latin typeface="Source Code Pro" panose="020B0509030403020204" pitchFamily="49" charset="0"/>
              </a:rPr>
              <a:t>Rohini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AB: Steven - Rohini AA: </a:t>
            </a:r>
            <a:r>
              <a:rPr lang="en-US" sz="2400" b="0" i="0" u="none" strike="noStrike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Yueying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– Marcus BA: </a:t>
            </a:r>
            <a:r>
              <a:rPr lang="en-US" sz="2400" b="0" i="0" u="none" strike="noStrike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Zewditu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– </a:t>
            </a:r>
            <a:r>
              <a:rPr lang="en-US" sz="2400" b="0" i="0" u="none" strike="noStrike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Ayush</a:t>
            </a:r>
            <a:endParaRPr lang="en-US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677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Map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Debrief PCM: Count Words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joinRosters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Practice: </a:t>
            </a:r>
            <a:r>
              <a:rPr lang="en-US" b="1" dirty="0" err="1">
                <a:solidFill>
                  <a:schemeClr val="accent5"/>
                </a:solidFill>
              </a:rPr>
              <a:t>mostFrequentStart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487316" y="411618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24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089F4-EF5B-47A0-8E84-6F8268F58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2785E-18C4-41C0-ACD5-DC6A71518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/>
              <a:t>mostFrequentStart</a:t>
            </a:r>
            <a:r>
              <a:rPr lang="en-US" dirty="0"/>
              <a:t> that takes a Set of words and does the following steps: </a:t>
            </a:r>
          </a:p>
          <a:p>
            <a:r>
              <a:rPr lang="en-US" dirty="0"/>
              <a:t>Organizes words into “word families” based on which letter they start with</a:t>
            </a:r>
          </a:p>
          <a:p>
            <a:r>
              <a:rPr lang="en-US" dirty="0"/>
              <a:t>Selects the largest “word family” as defined as the family with the most words in it</a:t>
            </a:r>
          </a:p>
          <a:p>
            <a:r>
              <a:rPr lang="en-US" dirty="0"/>
              <a:t>Returns the starting letter of the largest word family (and if time, should update the Set of words to only have words from the selected family). </a:t>
            </a:r>
          </a:p>
        </p:txBody>
      </p:sp>
    </p:spTree>
    <p:extLst>
      <p:ext uri="{BB962C8B-B14F-4D97-AF65-F5344CB8AC3E}">
        <p14:creationId xmlns:p14="http://schemas.microsoft.com/office/powerpoint/2010/main" val="1933776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089F4-EF5B-47A0-8E84-6F8268F58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2785E-18C4-41C0-ACD5-DC6A71518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example, if the </a:t>
            </a:r>
            <a:r>
              <a:rPr lang="en-US" dirty="0">
                <a:latin typeface="Consolas" panose="020B0609020204030204" pitchFamily="49" charset="0"/>
              </a:rPr>
              <a:t>Set</a:t>
            </a:r>
            <a:r>
              <a:rPr lang="en-US" dirty="0"/>
              <a:t> words stored the values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["hello", "goodbye", "library", "literary", "little", "repel"]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word families produced would be 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'h' -&gt; 1 word ("hello")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'g' -&gt; 1 word ("goodbye")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'l' -&gt; 3 words ("library", "literary", "little")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'r' -&gt; 1 word ("repel")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Since 'l' has the largest word family, we return 3 and modify the </a:t>
            </a:r>
            <a:r>
              <a:rPr lang="en-US" dirty="0">
                <a:latin typeface="Consolas" panose="020B0609020204030204" pitchFamily="49" charset="0"/>
              </a:rPr>
              <a:t>Set</a:t>
            </a:r>
            <a:r>
              <a:rPr lang="en-US" dirty="0"/>
              <a:t> to only contain </a:t>
            </a:r>
            <a:r>
              <a:rPr lang="en-US" dirty="0">
                <a:latin typeface="Consolas" panose="020B0609020204030204" pitchFamily="49" charset="0"/>
              </a:rPr>
              <a:t>Strings</a:t>
            </a:r>
            <a:r>
              <a:rPr lang="en-US" dirty="0"/>
              <a:t> starting with 'l'. </a:t>
            </a:r>
          </a:p>
        </p:txBody>
      </p:sp>
    </p:spTree>
    <p:extLst>
      <p:ext uri="{BB962C8B-B14F-4D97-AF65-F5344CB8AC3E}">
        <p14:creationId xmlns:p14="http://schemas.microsoft.com/office/powerpoint/2010/main" val="403120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Map</a:t>
            </a:r>
            <a:r>
              <a:rPr lang="en-US" b="1" dirty="0"/>
              <a:t> </a:t>
            </a:r>
            <a:r>
              <a:rPr lang="en-US" dirty="0"/>
              <a:t>Review</a:t>
            </a:r>
          </a:p>
          <a:p>
            <a:pPr>
              <a:spcAft>
                <a:spcPts val="1200"/>
              </a:spcAft>
            </a:pPr>
            <a:r>
              <a:rPr lang="en-US" dirty="0"/>
              <a:t>Debrief PCM: Count Words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joinRosters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69352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11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A7BB3-7B52-41DB-A2D8-59DF49EC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A6B19-331A-428C-A5CC-CD53E0365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Reminder; Quiz 1 is Tuesday, May 7th</a:t>
            </a:r>
          </a:p>
          <a:p>
            <a:r>
              <a:rPr lang="en-US" sz="4000" dirty="0"/>
              <a:t>Resubmission Cycle 2 (R2) form open now</a:t>
            </a:r>
          </a:p>
          <a:p>
            <a:pPr lvl="1"/>
            <a:r>
              <a:rPr lang="en-US" sz="3200" dirty="0"/>
              <a:t>Due Tuesday, April 30 by 11:59 PM</a:t>
            </a:r>
          </a:p>
          <a:p>
            <a:pPr lvl="1"/>
            <a:r>
              <a:rPr lang="en-US" sz="3200" dirty="0"/>
              <a:t>Eligible Assignments: </a:t>
            </a:r>
            <a:r>
              <a:rPr lang="en-US" sz="3200" b="1" dirty="0">
                <a:solidFill>
                  <a:srgbClr val="EF5777"/>
                </a:solidFill>
              </a:rPr>
              <a:t>C0</a:t>
            </a:r>
            <a:r>
              <a:rPr lang="en-US" sz="3200" dirty="0"/>
              <a:t>, P0, C1</a:t>
            </a:r>
          </a:p>
          <a:p>
            <a:r>
              <a:rPr lang="en-US" sz="4000" dirty="0"/>
              <a:t>Programming Assignment 2 (P2) released later today! </a:t>
            </a:r>
          </a:p>
          <a:p>
            <a:pPr lvl="1"/>
            <a:r>
              <a:rPr lang="en-US" sz="3600" dirty="0"/>
              <a:t>Due Thursday, </a:t>
            </a:r>
            <a:r>
              <a:rPr lang="en-US" sz="3600" b="1" dirty="0"/>
              <a:t>May 9</a:t>
            </a:r>
            <a:r>
              <a:rPr lang="en-US" sz="3600" dirty="0"/>
              <a:t> by 11:59pm</a:t>
            </a:r>
          </a:p>
        </p:txBody>
      </p:sp>
    </p:spTree>
    <p:extLst>
      <p:ext uri="{BB962C8B-B14F-4D97-AF65-F5344CB8AC3E}">
        <p14:creationId xmlns:p14="http://schemas.microsoft.com/office/powerpoint/2010/main" val="3052933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Map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Debrief PCM: Count Words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joinRosters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126501" y="210649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93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8909C-E21D-3540-0AD8-5412A81CA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ADT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5AB95-7E28-5E15-E00E-C0E993C6A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6" y="1371600"/>
            <a:ext cx="10657114" cy="5277678"/>
          </a:xfrm>
        </p:spPr>
        <p:txBody>
          <a:bodyPr>
            <a:normAutofit/>
          </a:bodyPr>
          <a:lstStyle/>
          <a:p>
            <a:r>
              <a:rPr lang="en-US" dirty="0"/>
              <a:t>Data structure to map keys to values</a:t>
            </a:r>
          </a:p>
          <a:p>
            <a:pPr lvl="1"/>
            <a:r>
              <a:rPr lang="en-US" dirty="0"/>
              <a:t>Keys can be any type; Keys </a:t>
            </a:r>
            <a:r>
              <a:rPr lang="en-US" u="sng" dirty="0"/>
              <a:t>must</a:t>
            </a:r>
            <a:r>
              <a:rPr lang="en-US" dirty="0"/>
              <a:t> be unique </a:t>
            </a:r>
          </a:p>
          <a:p>
            <a:pPr lvl="1"/>
            <a:r>
              <a:rPr lang="en-US" dirty="0"/>
              <a:t>Values can be any type </a:t>
            </a:r>
          </a:p>
          <a:p>
            <a:r>
              <a:rPr lang="en-US" dirty="0"/>
              <a:t>Example: Mapping nucleotides to counts in P0!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put(key, value)</a:t>
            </a:r>
            <a:r>
              <a:rPr lang="en-US" dirty="0"/>
              <a:t>: Associate key to value</a:t>
            </a:r>
          </a:p>
          <a:p>
            <a:pPr lvl="2"/>
            <a:r>
              <a:rPr lang="en-US" dirty="0"/>
              <a:t>Overwrites duplicate keys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get(key)</a:t>
            </a:r>
            <a:r>
              <a:rPr lang="en-US" dirty="0"/>
              <a:t>: Get value for key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remove(key)</a:t>
            </a:r>
            <a:r>
              <a:rPr lang="en-US" dirty="0"/>
              <a:t>: Remove key/value pair</a:t>
            </a:r>
          </a:p>
          <a:p>
            <a:r>
              <a:rPr lang="en-US" dirty="0"/>
              <a:t>Also called a “dictionary”</a:t>
            </a:r>
          </a:p>
          <a:p>
            <a:pPr lvl="1"/>
            <a:r>
              <a:rPr lang="en-US" sz="2000" dirty="0"/>
              <a:t>Same as Python’s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dict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6" name="Picture 2" descr="https://static.us.edusercontent.com/files/lqdut9vmmq9cp9Yx20muXcSr">
            <a:extLst>
              <a:ext uri="{FF2B5EF4-FFF2-40B4-BE49-F238E27FC236}">
                <a16:creationId xmlns:a16="http://schemas.microsoft.com/office/drawing/2014/main" id="{49F91B73-8C70-48C8-8F29-DD831FA2A7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" t="1712" r="1463" b="3312"/>
          <a:stretch/>
        </p:blipFill>
        <p:spPr bwMode="auto">
          <a:xfrm>
            <a:off x="7656162" y="1371600"/>
            <a:ext cx="4426132" cy="433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 8">
            <a:extLst>
              <a:ext uri="{FF2B5EF4-FFF2-40B4-BE49-F238E27FC236}">
                <a16:creationId xmlns:a16="http://schemas.microsoft.com/office/drawing/2014/main" id="{AC6039B9-A884-0671-9540-3DEF7CA5C77C}"/>
              </a:ext>
            </a:extLst>
          </p:cNvPr>
          <p:cNvSpPr/>
          <p:nvPr/>
        </p:nvSpPr>
        <p:spPr>
          <a:xfrm>
            <a:off x="8803040" y="2584875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93486AC1-C92B-0DBA-066B-A5AA83DBE8E9}"/>
              </a:ext>
            </a:extLst>
          </p:cNvPr>
          <p:cNvSpPr/>
          <p:nvPr/>
        </p:nvSpPr>
        <p:spPr>
          <a:xfrm>
            <a:off x="10557593" y="2764472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3BA01D11-7FAC-AAE7-E341-79487DF01181}"/>
              </a:ext>
            </a:extLst>
          </p:cNvPr>
          <p:cNvSpPr/>
          <p:nvPr/>
        </p:nvSpPr>
        <p:spPr>
          <a:xfrm>
            <a:off x="8625439" y="3536293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20C0180-3C2B-7761-B298-9D1CC9166BEE}"/>
              </a:ext>
            </a:extLst>
          </p:cNvPr>
          <p:cNvSpPr/>
          <p:nvPr/>
        </p:nvSpPr>
        <p:spPr>
          <a:xfrm>
            <a:off x="10414864" y="3577545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42AAA0BE-0B0A-A031-445C-6FDAB5994743}"/>
              </a:ext>
            </a:extLst>
          </p:cNvPr>
          <p:cNvSpPr/>
          <p:nvPr/>
        </p:nvSpPr>
        <p:spPr>
          <a:xfrm>
            <a:off x="9308056" y="1488861"/>
            <a:ext cx="334675" cy="360266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96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03469-DC60-DC0C-23A2-94F930182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with Maps in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7AE46-1175-A350-E2D5-39C0E7801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Interface: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</a:p>
          <a:p>
            <a:r>
              <a:rPr lang="en-US" dirty="0"/>
              <a:t>Implementations: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HashMap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D05AB8-9456-86C0-4AEF-E559113192FA}"/>
              </a:ext>
            </a:extLst>
          </p:cNvPr>
          <p:cNvSpPr txBox="1"/>
          <p:nvPr/>
        </p:nvSpPr>
        <p:spPr>
          <a:xfrm>
            <a:off x="2039178" y="2686347"/>
            <a:ext cx="8964619" cy="3477875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Making a Map</a:t>
            </a:r>
            <a:b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Map&lt;</a:t>
            </a:r>
            <a:r>
              <a:rPr lang="en-US" sz="2000" b="1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favArtistToSong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&lt;&gt;();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adding elements to the above Map</a:t>
            </a:r>
            <a:b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favArtistToSong.put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"Iron Maiden"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"Wasted Years"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favArtistToSong.put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"Foxes"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"Body Talk"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favArtistToSong.put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"Vampire Weekend"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"Campus"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Getting a value for a key</a:t>
            </a:r>
            <a:b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String song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favArtistToSong.get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”Vampire Weekend"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(song);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556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06A6-2AEB-5A19-EC9A-F071ADBE3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with Maps in Java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11A64B-C444-9B81-F566-9362B088C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10862"/>
              </p:ext>
            </p:extLst>
          </p:nvPr>
        </p:nvGraphicFramePr>
        <p:xfrm>
          <a:off x="838200" y="1326976"/>
          <a:ext cx="10515600" cy="5269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287">
                  <a:extLst>
                    <a:ext uri="{9D8B030D-6E8A-4147-A177-3AD203B41FA5}">
                      <a16:colId xmlns:a16="http://schemas.microsoft.com/office/drawing/2014/main" val="1037866803"/>
                    </a:ext>
                  </a:extLst>
                </a:gridCol>
                <a:gridCol w="8004313">
                  <a:extLst>
                    <a:ext uri="{9D8B030D-6E8A-4147-A177-3AD203B41FA5}">
                      <a16:colId xmlns:a16="http://schemas.microsoft.com/office/drawing/2014/main" val="147798460"/>
                    </a:ext>
                  </a:extLst>
                </a:gridCol>
              </a:tblGrid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99806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put(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adds a mapping from the given key to the given value;</a:t>
                      </a:r>
                      <a:b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</a:b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if the key already exists, replaces its value with the given one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3135663148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get(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the value mapped to the given key (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null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not found)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3533191085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containsKey(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the map contains a mapping for the given key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2910003213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remove(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any existing mapping for the given key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1563529482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clear()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all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key/value pairs from the map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2407604290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size()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the number of key/value pairs in the map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1306100166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isEmpty()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the map's size is 0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4220966113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toString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()</a:t>
                      </a: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a string such as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"{a=90, d=60, c=70}"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2992426291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keySet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()</a:t>
                      </a: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returns a set of all keys in the map</a:t>
                      </a:r>
                    </a:p>
                  </a:txBody>
                  <a:tcPr marT="45699" marB="45699" horzOverflow="overflow"/>
                </a:tc>
                <a:extLst>
                  <a:ext uri="{0D108BD9-81ED-4DB2-BD59-A6C34878D82A}">
                    <a16:rowId xmlns:a16="http://schemas.microsoft.com/office/drawing/2014/main" val="2005003154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values()</a:t>
                      </a: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returns a collection of all values in the map</a:t>
                      </a:r>
                    </a:p>
                  </a:txBody>
                  <a:tcPr marT="45699" marB="45699" horzOverflow="overflow"/>
                </a:tc>
                <a:extLst>
                  <a:ext uri="{0D108BD9-81ED-4DB2-BD59-A6C34878D82A}">
                    <a16:rowId xmlns:a16="http://schemas.microsoft.com/office/drawing/2014/main" val="3843275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204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4370D-DBD0-084D-DD86-5F2062CFC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Implementations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83B1B-778B-290D-B1D5-4D09A0D39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first data structures with marked differences in how their implementations behave</a:t>
            </a:r>
          </a:p>
          <a:p>
            <a:r>
              <a:rPr lang="en-US" dirty="0"/>
              <a:t>One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dirty="0"/>
              <a:t> ADT / Interface</a:t>
            </a:r>
          </a:p>
          <a:p>
            <a:r>
              <a:rPr lang="en-US" dirty="0"/>
              <a:t>Two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dirty="0"/>
              <a:t> implementations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dirty="0"/>
              <a:t> – Pretty fast, </a:t>
            </a:r>
            <a:r>
              <a:rPr lang="en-US" u="sng" dirty="0"/>
              <a:t>but</a:t>
            </a:r>
            <a:r>
              <a:rPr lang="en-US" dirty="0"/>
              <a:t> sorted keys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HashMap</a:t>
            </a:r>
            <a:r>
              <a:rPr lang="en-US" dirty="0"/>
              <a:t> – Extremely fast, unsorted keys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6377D3-E220-0AA5-2ADC-8300E0CE9425}"/>
              </a:ext>
            </a:extLst>
          </p:cNvPr>
          <p:cNvSpPr txBox="1"/>
          <p:nvPr/>
        </p:nvSpPr>
        <p:spPr>
          <a:xfrm>
            <a:off x="2588006" y="4539823"/>
            <a:ext cx="7015987" cy="1015663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Map&lt;</a:t>
            </a:r>
            <a:r>
              <a:rPr lang="en-US" sz="2000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map1 = </a:t>
            </a:r>
            <a:r>
              <a:rPr lang="en-US" sz="2000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&lt;&gt;();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Map&lt;</a:t>
            </a:r>
            <a:r>
              <a:rPr lang="en-US" sz="2000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map2 = </a:t>
            </a:r>
            <a:r>
              <a:rPr lang="en-US" sz="2000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HashMap&lt;&gt;();</a:t>
            </a:r>
          </a:p>
          <a:p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933004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09F7F-A5C4-4DE8-9085-6535E642D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Select the method calls required to modify the given map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3600" dirty="0"/>
              <a:t> as follows: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E68C0E-B238-49D0-A4F5-D60FF3598B59}"/>
              </a:ext>
            </a:extLst>
          </p:cNvPr>
          <p:cNvSpPr txBox="1"/>
          <p:nvPr/>
        </p:nvSpPr>
        <p:spPr>
          <a:xfrm>
            <a:off x="838199" y="2322022"/>
            <a:ext cx="61001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Assume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dirty="0"/>
              <a:t>’s contents are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98030="Kent"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98178="Seattle"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98166="Burien"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98041="Bothell"</a:t>
            </a:r>
          </a:p>
          <a:p>
            <a:endParaRPr lang="en-US" sz="2000" dirty="0"/>
          </a:p>
          <a:p>
            <a:r>
              <a:rPr lang="en-US" sz="2000" dirty="0"/>
              <a:t>We want to modify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dirty="0"/>
              <a:t> so that its contents are 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98030="Kent"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98178="Tukwila"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98166="Burien"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98041="Bothell"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98101="Seattle"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98126="Seattle"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553CAF-64E3-47E0-8057-5FEA17C1B66D}"/>
              </a:ext>
            </a:extLst>
          </p:cNvPr>
          <p:cNvSpPr txBox="1"/>
          <p:nvPr/>
        </p:nvSpPr>
        <p:spPr>
          <a:xfrm>
            <a:off x="6938356" y="2416233"/>
            <a:ext cx="47936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(98178, "Tukwila");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m.remove</a:t>
            </a:r>
            <a:r>
              <a:rPr lang="en-US" sz="2400" dirty="0">
                <a:latin typeface="Consolas" panose="020B0609020204030204" pitchFamily="49" charset="0"/>
              </a:rPr>
              <a:t>(98178);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(98126, "Seattle");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m.get</a:t>
            </a:r>
            <a:r>
              <a:rPr lang="en-US" sz="2400" dirty="0">
                <a:latin typeface="Consolas" panose="020B0609020204030204" pitchFamily="49" charset="0"/>
              </a:rPr>
              <a:t>(98178, "Seattle");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(98101, "Seattle");</a:t>
            </a:r>
          </a:p>
        </p:txBody>
      </p:sp>
    </p:spTree>
    <p:extLst>
      <p:ext uri="{BB962C8B-B14F-4D97-AF65-F5344CB8AC3E}">
        <p14:creationId xmlns:p14="http://schemas.microsoft.com/office/powerpoint/2010/main" val="2723964621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17458</TotalTime>
  <Words>1092</Words>
  <Application>Microsoft Office PowerPoint</Application>
  <PresentationFormat>Widescreen</PresentationFormat>
  <Paragraphs>161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Consolas</vt:lpstr>
      <vt:lpstr>Courier New</vt:lpstr>
      <vt:lpstr>Montserrat</vt:lpstr>
      <vt:lpstr>Montserrat ExtraBold</vt:lpstr>
      <vt:lpstr>Montserrat SemiBold</vt:lpstr>
      <vt:lpstr>Source Code Pro</vt:lpstr>
      <vt:lpstr>System Font Regular</vt:lpstr>
      <vt:lpstr>Tahoma</vt:lpstr>
      <vt:lpstr>CSE 373 Summer 2020</vt:lpstr>
      <vt:lpstr>Maps</vt:lpstr>
      <vt:lpstr>Lecture Outline</vt:lpstr>
      <vt:lpstr>Announcements</vt:lpstr>
      <vt:lpstr>Lecture Outline</vt:lpstr>
      <vt:lpstr>Map ADT</vt:lpstr>
      <vt:lpstr>Programming with Maps in Java</vt:lpstr>
      <vt:lpstr>Programming with Maps in Java</vt:lpstr>
      <vt:lpstr>Map Implementations</vt:lpstr>
      <vt:lpstr>Select the method calls required to modify the given map m as follows:</vt:lpstr>
      <vt:lpstr>Select the method calls required to modify the given map m as follows:</vt:lpstr>
      <vt:lpstr>Lecture Outline</vt:lpstr>
      <vt:lpstr>Lecture Outline</vt:lpstr>
      <vt:lpstr>joinRosters</vt:lpstr>
      <vt:lpstr>Lecture Outline</vt:lpstr>
      <vt:lpstr>mostFrequentStart</vt:lpstr>
      <vt:lpstr>mostFrequentStart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Kasey Champion</cp:lastModifiedBy>
  <cp:revision>321</cp:revision>
  <cp:lastPrinted>2022-09-27T21:33:44Z</cp:lastPrinted>
  <dcterms:created xsi:type="dcterms:W3CDTF">2020-06-13T06:27:42Z</dcterms:created>
  <dcterms:modified xsi:type="dcterms:W3CDTF">2024-04-26T17:45:21Z</dcterms:modified>
</cp:coreProperties>
</file>