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29" r:id="rId3"/>
    <p:sldId id="325" r:id="rId4"/>
    <p:sldId id="324" r:id="rId5"/>
    <p:sldId id="306" r:id="rId6"/>
    <p:sldId id="332" r:id="rId7"/>
    <p:sldId id="29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4" r:id="rId16"/>
    <p:sldId id="345" r:id="rId17"/>
    <p:sldId id="346" r:id="rId18"/>
    <p:sldId id="288" r:id="rId19"/>
    <p:sldId id="326" r:id="rId20"/>
    <p:sldId id="327" r:id="rId21"/>
    <p:sldId id="330" r:id="rId22"/>
    <p:sldId id="343" r:id="rId23"/>
    <p:sldId id="333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54A0FF"/>
    <a:srgbClr val="FA8231"/>
    <a:srgbClr val="FAFAFA"/>
    <a:srgbClr val="F5F5F5"/>
    <a:srgbClr val="0FB9B1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9" autoAdjust="0"/>
    <p:restoredTop sz="91429"/>
  </p:normalViewPr>
  <p:slideViewPr>
    <p:cSldViewPr snapToGrid="0" snapToObjects="1">
      <p:cViewPr varScale="1">
        <p:scale>
          <a:sx n="88" d="100"/>
          <a:sy n="88" d="100"/>
        </p:scale>
        <p:origin x="81" y="213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8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3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108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400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1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013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4501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634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2278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392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3241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436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96;p1">
            <a:extLst>
              <a:ext uri="{FF2B5EF4-FFF2-40B4-BE49-F238E27FC236}">
                <a16:creationId xmlns:a16="http://schemas.microsoft.com/office/drawing/2014/main" id="{43848CAB-5763-48CB-9388-811EC9AAB539}"/>
              </a:ext>
            </a:extLst>
          </p:cNvPr>
          <p:cNvSpPr txBox="1"/>
          <p:nvPr userDrawn="1"/>
        </p:nvSpPr>
        <p:spPr>
          <a:xfrm>
            <a:off x="7177760" y="4577120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" name="Google Shape;97;p1">
            <a:extLst>
              <a:ext uri="{FF2B5EF4-FFF2-40B4-BE49-F238E27FC236}">
                <a16:creationId xmlns:a16="http://schemas.microsoft.com/office/drawing/2014/main" id="{4BB421D3-5C80-478B-B446-43349D3078E9}"/>
              </a:ext>
            </a:extLst>
          </p:cNvPr>
          <p:cNvSpPr txBox="1"/>
          <p:nvPr userDrawn="1"/>
        </p:nvSpPr>
        <p:spPr>
          <a:xfrm>
            <a:off x="7177760" y="483773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" name="Google Shape;98;p1">
            <a:extLst>
              <a:ext uri="{FF2B5EF4-FFF2-40B4-BE49-F238E27FC236}">
                <a16:creationId xmlns:a16="http://schemas.microsoft.com/office/drawing/2014/main" id="{B2624EBC-21CE-435D-BDE5-B5D54A613A0B}"/>
              </a:ext>
            </a:extLst>
          </p:cNvPr>
          <p:cNvSpPr txBox="1"/>
          <p:nvPr userDrawn="1"/>
        </p:nvSpPr>
        <p:spPr>
          <a:xfrm>
            <a:off x="8330659" y="4577120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Kasey Champion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" name="Google Shape;99;p1">
            <a:extLst>
              <a:ext uri="{FF2B5EF4-FFF2-40B4-BE49-F238E27FC236}">
                <a16:creationId xmlns:a16="http://schemas.microsoft.com/office/drawing/2014/main" id="{F21ED6A4-827E-4783-91F7-CCDA48F71627}"/>
              </a:ext>
            </a:extLst>
          </p:cNvPr>
          <p:cNvSpPr txBox="1"/>
          <p:nvPr userDrawn="1"/>
        </p:nvSpPr>
        <p:spPr>
          <a:xfrm>
            <a:off x="8330659" y="4837746"/>
            <a:ext cx="3737319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4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Chloe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Ailsa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Jasmine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Lucas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Atharva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Zane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Ronald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Saivi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Kavya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Smriti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Aishah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" name="Google Shape;95;p1">
            <a:extLst>
              <a:ext uri="{FF2B5EF4-FFF2-40B4-BE49-F238E27FC236}">
                <a16:creationId xmlns:a16="http://schemas.microsoft.com/office/drawing/2014/main" id="{A152774A-7A19-4967-A75B-BCEAB07F24AD}"/>
              </a:ext>
            </a:extLst>
          </p:cNvPr>
          <p:cNvSpPr txBox="1"/>
          <p:nvPr userDrawn="1"/>
        </p:nvSpPr>
        <p:spPr>
          <a:xfrm>
            <a:off x="7684235" y="4044910"/>
            <a:ext cx="4119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24sp Lecture Tunes 🌼</a:t>
            </a:r>
            <a:endParaRPr dirty="0">
              <a:solidFill>
                <a:srgbClr val="0563C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3D268C-4F7E-413B-9019-0E8984511C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5755" y="5680444"/>
            <a:ext cx="1047554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1E1E3-B8CF-4EC4-A885-4A4ADB96CA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9915" y="283130"/>
            <a:ext cx="77427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8D76F3-3589-4CB0-B416-40F31C7305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9915" y="283130"/>
            <a:ext cx="774279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File I/O – Token and line-based processing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se12x.github.io/java-tutorial/index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731261" cy="1954786"/>
          </a:xfrm>
        </p:spPr>
        <p:txBody>
          <a:bodyPr/>
          <a:lstStyle/>
          <a:p>
            <a:r>
              <a:rPr lang="en-US" sz="3600" dirty="0"/>
              <a:t>File I/O – Token and</a:t>
            </a:r>
            <a:br>
              <a:rPr lang="en-US" sz="3600" dirty="0"/>
            </a:br>
            <a:r>
              <a:rPr lang="en-US" sz="3600" dirty="0"/>
              <a:t>line-based 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40355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47768" y="2367524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What’s your favorite YouTube or Twitch channel to watch? 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08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quick,</a:t>
            </a:r>
          </a:p>
        </p:txBody>
      </p:sp>
    </p:spTree>
    <p:extLst>
      <p:ext uri="{BB962C8B-B14F-4D97-AF65-F5344CB8AC3E}">
        <p14:creationId xmlns:p14="http://schemas.microsoft.com/office/powerpoint/2010/main" val="164738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32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35590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066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fox</a:t>
            </a:r>
          </a:p>
        </p:txBody>
      </p:sp>
    </p:spTree>
    <p:extLst>
      <p:ext uri="{BB962C8B-B14F-4D97-AF65-F5344CB8AC3E}">
        <p14:creationId xmlns:p14="http://schemas.microsoft.com/office/powerpoint/2010/main" val="406151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Token vs. </a:t>
            </a:r>
            <a:r>
              <a:rPr lang="en-US" u="sng" dirty="0"/>
              <a:t>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173758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5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Token vs. </a:t>
            </a:r>
            <a:r>
              <a:rPr lang="en-US" u="sng" dirty="0"/>
              <a:t>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2771398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D4BFC-9216-4E97-809F-B2295E680EAB}"/>
              </a:ext>
            </a:extLst>
          </p:cNvPr>
          <p:cNvSpPr txBox="1"/>
          <p:nvPr/>
        </p:nvSpPr>
        <p:spPr>
          <a:xfrm>
            <a:off x="1124798" y="5248354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The quick,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	</a:t>
            </a:r>
            <a:r>
              <a:rPr lang="en-US" sz="6600" b="1" dirty="0">
                <a:latin typeface="Consolas" panose="020B0609020204030204" pitchFamily="49" charset="0"/>
              </a:rPr>
              <a:t>brown fox</a:t>
            </a:r>
          </a:p>
        </p:txBody>
      </p:sp>
    </p:spTree>
    <p:extLst>
      <p:ext uri="{BB962C8B-B14F-4D97-AF65-F5344CB8AC3E}">
        <p14:creationId xmlns:p14="http://schemas.microsoft.com/office/powerpoint/2010/main" val="55481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tokens are in the following line?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38199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 dirty="0"/>
              <a:t>A) </a:t>
            </a:r>
            <a:r>
              <a:rPr lang="en-US" sz="4800" dirty="0"/>
              <a:t>Four</a:t>
            </a:r>
            <a:endParaRPr lang="en-US" sz="4800" b="1" dirty="0"/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B) </a:t>
            </a:r>
            <a:r>
              <a:rPr lang="en-US" sz="4800" dirty="0"/>
              <a:t>Five</a:t>
            </a:r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C)</a:t>
            </a:r>
            <a:r>
              <a:rPr lang="en-US" sz="4800" dirty="0"/>
              <a:t> Six</a:t>
            </a:r>
            <a:endParaRPr lang="en-US" sz="4800" b="1" dirty="0"/>
          </a:p>
          <a:p>
            <a:endParaRPr lang="en-US" sz="4800" b="1" dirty="0"/>
          </a:p>
          <a:p>
            <a:endParaRPr lang="en-US" sz="4800" b="1" dirty="0"/>
          </a:p>
          <a:p>
            <a:r>
              <a:rPr lang="en-US" sz="4800" b="1" dirty="0"/>
              <a:t>D) </a:t>
            </a:r>
            <a:r>
              <a:rPr lang="en-US" sz="4800" dirty="0"/>
              <a:t>Seven</a:t>
            </a:r>
            <a:endParaRPr lang="en-US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549EC-3B6D-41BF-AD17-A565BDAEEEAA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Miya</a:t>
            </a:r>
          </a:p>
        </p:txBody>
      </p:sp>
    </p:spTree>
    <p:extLst>
      <p:ext uri="{BB962C8B-B14F-4D97-AF65-F5344CB8AC3E}">
        <p14:creationId xmlns:p14="http://schemas.microsoft.com/office/powerpoint/2010/main" val="193851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tokens are in the following line?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38199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 dirty="0"/>
              <a:t>A) </a:t>
            </a:r>
            <a:r>
              <a:rPr lang="en-US" sz="4800" dirty="0"/>
              <a:t>Four</a:t>
            </a:r>
            <a:endParaRPr lang="en-US" sz="4800" b="1" dirty="0"/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B) </a:t>
            </a:r>
            <a:r>
              <a:rPr lang="en-US" sz="4800" dirty="0"/>
              <a:t>Five</a:t>
            </a:r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C)</a:t>
            </a:r>
            <a:r>
              <a:rPr lang="en-US" sz="4800" dirty="0"/>
              <a:t> Six</a:t>
            </a:r>
            <a:endParaRPr lang="en-US" sz="4800" b="1" dirty="0"/>
          </a:p>
          <a:p>
            <a:endParaRPr lang="en-US" sz="4800" b="1" dirty="0"/>
          </a:p>
          <a:p>
            <a:endParaRPr lang="en-US" sz="4800" b="1" dirty="0"/>
          </a:p>
          <a:p>
            <a:r>
              <a:rPr lang="en-US" sz="4800" b="1" dirty="0"/>
              <a:t>D) </a:t>
            </a:r>
            <a:r>
              <a:rPr lang="en-US" sz="4800" dirty="0"/>
              <a:t>Seven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40B66-3092-48BA-A001-E3CA59F138F1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Miya</a:t>
            </a:r>
          </a:p>
        </p:txBody>
      </p:sp>
    </p:spTree>
    <p:extLst>
      <p:ext uri="{BB962C8B-B14F-4D97-AF65-F5344CB8AC3E}">
        <p14:creationId xmlns:p14="http://schemas.microsoft.com/office/powerpoint/2010/main" val="197374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</a:t>
            </a:r>
            <a:r>
              <a:rPr lang="en-US" dirty="0">
                <a:solidFill>
                  <a:srgbClr val="008080"/>
                </a:solidFill>
              </a:rPr>
              <a:t>)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 for File I/O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41623"/>
          <a:ext cx="11211592" cy="37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266700" y="1355361"/>
            <a:ext cx="5116286" cy="604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Scanner</a:t>
            </a:r>
            <a:r>
              <a:rPr lang="en-US" sz="1800" dirty="0"/>
              <a:t>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5578929" y="1770119"/>
            <a:ext cx="592336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"Example.txt"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0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(file);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55C7B-476D-4A80-A37A-C3C9EED71C8C}"/>
              </a:ext>
            </a:extLst>
          </p:cNvPr>
          <p:cNvSpPr txBox="1"/>
          <p:nvPr/>
        </p:nvSpPr>
        <p:spPr>
          <a:xfrm>
            <a:off x="266700" y="1959429"/>
            <a:ext cx="46863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File</a:t>
            </a:r>
            <a:r>
              <a:rPr lang="en-US" sz="1800" dirty="0"/>
              <a:t>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</p:spTree>
    <p:extLst>
      <p:ext uri="{BB962C8B-B14F-4D97-AF65-F5344CB8AC3E}">
        <p14:creationId xmlns:p14="http://schemas.microsoft.com/office/powerpoint/2010/main" val="231454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Checked Exceptions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E0AC3-4D3F-44CB-9C58-C1A2B132C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778" y="1345391"/>
            <a:ext cx="11229552" cy="454287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If you try to compile a program working with file scanners, you may encounter this error message: </a:t>
            </a:r>
          </a:p>
          <a:p>
            <a:pPr marL="571500" lvl="1" indent="0">
              <a:buNone/>
            </a:pPr>
            <a:r>
              <a:rPr lang="en-US" dirty="0">
                <a:solidFill>
                  <a:srgbClr val="993366"/>
                </a:solidFill>
                <a:latin typeface="Consolas" panose="020B0609020204030204" pitchFamily="49" charset="0"/>
              </a:rPr>
              <a:t>error: unreported exception </a:t>
            </a:r>
            <a:r>
              <a:rPr lang="en-US" dirty="0" err="1">
                <a:solidFill>
                  <a:srgbClr val="993366"/>
                </a:solidFill>
                <a:latin typeface="Consolas" panose="020B0609020204030204" pitchFamily="49" charset="0"/>
              </a:rPr>
              <a:t>FileNotFoundException</a:t>
            </a:r>
            <a:r>
              <a:rPr lang="en-US" dirty="0">
                <a:solidFill>
                  <a:srgbClr val="993366"/>
                </a:solidFill>
                <a:latin typeface="Consolas" panose="020B0609020204030204" pitchFamily="49" charset="0"/>
              </a:rPr>
              <a:t>; must be caught or declared to be thrown</a:t>
            </a:r>
          </a:p>
          <a:p>
            <a:pPr marL="571500" lvl="1" indent="0">
              <a:buNone/>
            </a:pPr>
            <a:endParaRPr lang="en-US" sz="2000" dirty="0">
              <a:solidFill>
                <a:srgbClr val="993366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resolve this, you need to be </a:t>
            </a:r>
            <a:r>
              <a:rPr lang="en-US" dirty="0">
                <a:solidFill>
                  <a:srgbClr val="339966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throws </a:t>
            </a:r>
            <a:r>
              <a:rPr lang="en-US" dirty="0" err="1">
                <a:solidFill>
                  <a:srgbClr val="339966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FileNotFoundException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end of the header of any method containing file scanner creation code, or any method that calls that method! 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like signing a waiver and telling Java – "Hey, I hereby promise to not get mad at you when you bug out and crash my program if I give you a file that doesn't actually exist." 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5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Line-Processing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314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Token-Processing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191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157862"/>
            <a:ext cx="7391402" cy="3416320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mport </a:t>
            </a:r>
            <a:r>
              <a:rPr lang="en-US" dirty="0" err="1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java.util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.*; </a:t>
            </a: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io.*;</a:t>
            </a:r>
            <a:endParaRPr lang="en-US" dirty="0">
              <a:effectLst/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throws 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FileNotFoundException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console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while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3819" y="2163814"/>
            <a:ext cx="3126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dirty="0"/>
              <a:t>One,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B) </a:t>
            </a:r>
            <a:r>
              <a:rPr lang="en-US" sz="2800" dirty="0"/>
              <a:t>One,</a:t>
            </a:r>
          </a:p>
          <a:p>
            <a:r>
              <a:rPr lang="en-US" sz="2800" b="1" dirty="0"/>
              <a:t>     </a:t>
            </a:r>
            <a:r>
              <a:rPr lang="en-US" sz="2800" dirty="0"/>
              <a:t>Two,</a:t>
            </a:r>
          </a:p>
          <a:p>
            <a:r>
              <a:rPr lang="en-US" sz="2800" dirty="0"/>
              <a:t>     Three,</a:t>
            </a:r>
          </a:p>
          <a:p>
            <a:endParaRPr lang="en-US" sz="2800" dirty="0"/>
          </a:p>
          <a:p>
            <a:r>
              <a:rPr lang="en-US" sz="2800" b="1" dirty="0"/>
              <a:t>D) </a:t>
            </a:r>
            <a:r>
              <a:rPr lang="en-US" sz="2800" dirty="0"/>
              <a:t>One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E)</a:t>
            </a:r>
            <a:r>
              <a:rPr lang="en-US" sz="2800" dirty="0"/>
              <a:t> Error / Exception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5F16-102C-48C9-B6BD-FE87AA991A85}"/>
              </a:ext>
            </a:extLst>
          </p:cNvPr>
          <p:cNvSpPr txBox="1"/>
          <p:nvPr/>
        </p:nvSpPr>
        <p:spPr>
          <a:xfrm>
            <a:off x="9903586" y="2999792"/>
            <a:ext cx="1940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C) </a:t>
            </a:r>
            <a:r>
              <a:rPr lang="en-US" sz="2800" dirty="0"/>
              <a:t>One Two,</a:t>
            </a:r>
          </a:p>
          <a:p>
            <a:r>
              <a:rPr lang="en-US" sz="2800" dirty="0"/>
              <a:t>     Three,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/>
              <a:t>Example.txt: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9316CB-A15A-4E12-ABE1-594681FC8D72}"/>
              </a:ext>
            </a:extLst>
          </p:cNvPr>
          <p:cNvSpPr/>
          <p:nvPr/>
        </p:nvSpPr>
        <p:spPr>
          <a:xfrm>
            <a:off x="3071446" y="5392614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One Two</a:t>
            </a:r>
          </a:p>
          <a:p>
            <a:r>
              <a:rPr lang="en-US" sz="2400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3819" y="2163814"/>
            <a:ext cx="3126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dirty="0"/>
              <a:t>One,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B) </a:t>
            </a:r>
            <a:r>
              <a:rPr lang="en-US" sz="2800" dirty="0"/>
              <a:t>One,</a:t>
            </a:r>
          </a:p>
          <a:p>
            <a:r>
              <a:rPr lang="en-US" sz="2800" b="1" dirty="0"/>
              <a:t>     </a:t>
            </a:r>
            <a:r>
              <a:rPr lang="en-US" sz="2800" dirty="0"/>
              <a:t>Two,</a:t>
            </a:r>
          </a:p>
          <a:p>
            <a:r>
              <a:rPr lang="en-US" sz="2800" dirty="0"/>
              <a:t>     Three,</a:t>
            </a:r>
          </a:p>
          <a:p>
            <a:endParaRPr lang="en-US" sz="2800" dirty="0"/>
          </a:p>
          <a:p>
            <a:r>
              <a:rPr lang="en-US" sz="2800" b="1" dirty="0"/>
              <a:t>D) </a:t>
            </a:r>
            <a:r>
              <a:rPr lang="en-US" sz="2800" dirty="0"/>
              <a:t>One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E)</a:t>
            </a:r>
            <a:r>
              <a:rPr lang="en-US" sz="2800" dirty="0"/>
              <a:t> Error / Exception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5F16-102C-48C9-B6BD-FE87AA991A85}"/>
              </a:ext>
            </a:extLst>
          </p:cNvPr>
          <p:cNvSpPr txBox="1"/>
          <p:nvPr/>
        </p:nvSpPr>
        <p:spPr>
          <a:xfrm>
            <a:off x="9903586" y="2999792"/>
            <a:ext cx="1940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C) </a:t>
            </a:r>
            <a:r>
              <a:rPr lang="en-US" sz="2800" dirty="0"/>
              <a:t>One Two,</a:t>
            </a:r>
          </a:p>
          <a:p>
            <a:r>
              <a:rPr lang="en-US" sz="2800" dirty="0"/>
              <a:t>     Three,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/>
              <a:t>Example.txt: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51C1F-E076-4031-96BA-DC44F14899A1}"/>
              </a:ext>
            </a:extLst>
          </p:cNvPr>
          <p:cNvSpPr txBox="1"/>
          <p:nvPr/>
        </p:nvSpPr>
        <p:spPr>
          <a:xfrm>
            <a:off x="838199" y="2157862"/>
            <a:ext cx="7391402" cy="3416320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mport </a:t>
            </a:r>
            <a:r>
              <a:rPr lang="en-US" dirty="0" err="1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java.util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.*; </a:t>
            </a: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io.*;</a:t>
            </a:r>
            <a:endParaRPr lang="en-US" dirty="0">
              <a:effectLst/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throws 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FileNotFoundException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console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while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9316CB-A15A-4E12-ABE1-594681FC8D72}"/>
              </a:ext>
            </a:extLst>
          </p:cNvPr>
          <p:cNvSpPr/>
          <p:nvPr/>
        </p:nvSpPr>
        <p:spPr>
          <a:xfrm>
            <a:off x="3071446" y="5392614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One Two</a:t>
            </a:r>
          </a:p>
          <a:p>
            <a:r>
              <a:rPr lang="en-US" sz="2400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68710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93971" y="398256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i="1" dirty="0">
                <a:solidFill>
                  <a:srgbClr val="EF5777"/>
                </a:solidFill>
              </a:rPr>
              <a:t>(Friday's PCM)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760786" y="1692357"/>
            <a:ext cx="10670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(line);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    }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1399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93186" cy="4805363"/>
          </a:xfrm>
        </p:spPr>
        <p:txBody>
          <a:bodyPr>
            <a:normAutofit fontScale="92500" lnSpcReduction="1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The IPL is open!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MGH 334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Schedule is on the course website; staffed by our awesome TAs!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Open 12:30 to 9:30PM most days, but check the schedule…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Creative Project 0 due Thursday, </a:t>
            </a:r>
            <a:r>
              <a:rPr lang="en-US" dirty="0"/>
              <a:t>April 4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Make sure to </a:t>
            </a:r>
            <a:r>
              <a:rPr lang="en-US" dirty="0"/>
              <a:t>complete</a:t>
            </a:r>
            <a:r>
              <a:rPr lang="en-US" dirty="0">
                <a:solidFill>
                  <a:schemeClr val="tx1"/>
                </a:solidFill>
              </a:rPr>
              <a:t> the “Final Submission” slide and submit!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Submit as many times as you’d like—we will only grade the latest submission made </a:t>
            </a:r>
            <a:r>
              <a:rPr lang="en-US" i="1" dirty="0"/>
              <a:t>before the deadline</a:t>
            </a:r>
            <a:endParaRPr lang="en-US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Just joined CSE 122? That’s okay; look at Ed &amp; course website and catch up!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Freaking out that C0 is due this Thursday? It’s ok! Resubmission cycles allow you to submit it later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Go to your quiz sections! 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074773" y="212107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8E38-D08F-8B27-6ED2-C88F6AB9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Reminders: Review Java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DEB8-C966-8EC8-50ED-621E3DF2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5606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Java Tutorial</a:t>
            </a:r>
            <a:r>
              <a:rPr lang="en-US" dirty="0"/>
              <a:t> reviews all the relevant programming features you should familiar with (even if you don’t know them in Java).</a:t>
            </a:r>
          </a:p>
          <a:p>
            <a:pPr lvl="1"/>
            <a:r>
              <a:rPr lang="en-US" dirty="0"/>
              <a:t>Printing and comments</a:t>
            </a:r>
          </a:p>
          <a:p>
            <a:pPr lvl="1"/>
            <a:r>
              <a:rPr lang="en-US" dirty="0"/>
              <a:t>Variables, types, expressions</a:t>
            </a:r>
          </a:p>
          <a:p>
            <a:pPr lvl="1"/>
            <a:r>
              <a:rPr lang="en-US" dirty="0"/>
              <a:t>Conditionals (if/else if/ else)</a:t>
            </a:r>
          </a:p>
          <a:p>
            <a:pPr lvl="1"/>
            <a:r>
              <a:rPr lang="en-US" dirty="0"/>
              <a:t>Loops (for and while)</a:t>
            </a:r>
          </a:p>
          <a:p>
            <a:pPr lvl="1"/>
            <a:r>
              <a:rPr lang="en-US" dirty="0"/>
              <a:t>Strings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en-US" dirty="0"/>
              <a:t>Arrays &amp; 2D arrays</a:t>
            </a:r>
          </a:p>
          <a:p>
            <a:pPr marL="0" indent="0">
              <a:buNone/>
            </a:pPr>
            <a:r>
              <a:rPr lang="en-US" dirty="0"/>
              <a:t>There were some technical difficulties with the recording of the Java Review Session from Monday (April 1</a:t>
            </a:r>
            <a:r>
              <a:rPr lang="en-US" baseline="30000" dirty="0"/>
              <a:t>st</a:t>
            </a:r>
            <a:r>
              <a:rPr lang="en-US" dirty="0"/>
              <a:t>), but our fabulous TAs will be recording individual videos and sharing them by </a:t>
            </a:r>
            <a:r>
              <a:rPr lang="en-US" b="1" dirty="0"/>
              <a:t>Thursday (April 4)</a:t>
            </a:r>
            <a:r>
              <a:rPr lang="en-US" dirty="0"/>
              <a:t> this week. </a:t>
            </a:r>
          </a:p>
        </p:txBody>
      </p:sp>
    </p:spTree>
    <p:extLst>
      <p:ext uri="{BB962C8B-B14F-4D97-AF65-F5344CB8AC3E}">
        <p14:creationId xmlns:p14="http://schemas.microsoft.com/office/powerpoint/2010/main" val="269572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Scanner for User Input and Files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556979" y="334632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4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(Review)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 for User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639675"/>
              </p:ext>
            </p:extLst>
          </p:nvPr>
        </p:nvGraphicFramePr>
        <p:xfrm>
          <a:off x="490204" y="2641623"/>
          <a:ext cx="11211592" cy="37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838200" y="1355360"/>
            <a:ext cx="3468077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Scanner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4306277" y="1770119"/>
            <a:ext cx="719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000" dirty="0">
                <a:latin typeface="Consolas" panose="020B0609020204030204" pitchFamily="49" charset="0"/>
              </a:rPr>
              <a:t>(System.in);</a:t>
            </a:r>
          </a:p>
        </p:txBody>
      </p:sp>
    </p:spTree>
    <p:extLst>
      <p:ext uri="{BB962C8B-B14F-4D97-AF65-F5344CB8AC3E}">
        <p14:creationId xmlns:p14="http://schemas.microsoft.com/office/powerpoint/2010/main" val="363814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173758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BC4677-B352-41AD-89B3-17600CFE5AA4}"/>
              </a:ext>
            </a:extLst>
          </p:cNvPr>
          <p:cNvSpPr txBox="1"/>
          <p:nvPr/>
        </p:nvSpPr>
        <p:spPr>
          <a:xfrm>
            <a:off x="4816930" y="5442857"/>
            <a:ext cx="7195456" cy="830997"/>
          </a:xfrm>
          <a:custGeom>
            <a:avLst/>
            <a:gdLst>
              <a:gd name="connsiteX0" fmla="*/ 0 w 7195456"/>
              <a:gd name="connsiteY0" fmla="*/ 0 h 830997"/>
              <a:gd name="connsiteX1" fmla="*/ 438269 w 7195456"/>
              <a:gd name="connsiteY1" fmla="*/ 0 h 830997"/>
              <a:gd name="connsiteX2" fmla="*/ 948492 w 7195456"/>
              <a:gd name="connsiteY2" fmla="*/ 0 h 830997"/>
              <a:gd name="connsiteX3" fmla="*/ 1746533 w 7195456"/>
              <a:gd name="connsiteY3" fmla="*/ 0 h 830997"/>
              <a:gd name="connsiteX4" fmla="*/ 2400666 w 7195456"/>
              <a:gd name="connsiteY4" fmla="*/ 0 h 830997"/>
              <a:gd name="connsiteX5" fmla="*/ 3054798 w 7195456"/>
              <a:gd name="connsiteY5" fmla="*/ 0 h 830997"/>
              <a:gd name="connsiteX6" fmla="*/ 3565021 w 7195456"/>
              <a:gd name="connsiteY6" fmla="*/ 0 h 830997"/>
              <a:gd name="connsiteX7" fmla="*/ 4003290 w 7195456"/>
              <a:gd name="connsiteY7" fmla="*/ 0 h 830997"/>
              <a:gd name="connsiteX8" fmla="*/ 4513513 w 7195456"/>
              <a:gd name="connsiteY8" fmla="*/ 0 h 830997"/>
              <a:gd name="connsiteX9" fmla="*/ 5023737 w 7195456"/>
              <a:gd name="connsiteY9" fmla="*/ 0 h 830997"/>
              <a:gd name="connsiteX10" fmla="*/ 5605914 w 7195456"/>
              <a:gd name="connsiteY10" fmla="*/ 0 h 830997"/>
              <a:gd name="connsiteX11" fmla="*/ 6260047 w 7195456"/>
              <a:gd name="connsiteY11" fmla="*/ 0 h 830997"/>
              <a:gd name="connsiteX12" fmla="*/ 7195456 w 7195456"/>
              <a:gd name="connsiteY12" fmla="*/ 0 h 830997"/>
              <a:gd name="connsiteX13" fmla="*/ 7195456 w 7195456"/>
              <a:gd name="connsiteY13" fmla="*/ 432118 h 830997"/>
              <a:gd name="connsiteX14" fmla="*/ 7195456 w 7195456"/>
              <a:gd name="connsiteY14" fmla="*/ 830997 h 830997"/>
              <a:gd name="connsiteX15" fmla="*/ 6469369 w 7195456"/>
              <a:gd name="connsiteY15" fmla="*/ 830997 h 830997"/>
              <a:gd name="connsiteX16" fmla="*/ 5743282 w 7195456"/>
              <a:gd name="connsiteY16" fmla="*/ 830997 h 830997"/>
              <a:gd name="connsiteX17" fmla="*/ 5089150 w 7195456"/>
              <a:gd name="connsiteY17" fmla="*/ 830997 h 830997"/>
              <a:gd name="connsiteX18" fmla="*/ 4506972 w 7195456"/>
              <a:gd name="connsiteY18" fmla="*/ 830997 h 830997"/>
              <a:gd name="connsiteX19" fmla="*/ 3924794 w 7195456"/>
              <a:gd name="connsiteY19" fmla="*/ 830997 h 830997"/>
              <a:gd name="connsiteX20" fmla="*/ 3342616 w 7195456"/>
              <a:gd name="connsiteY20" fmla="*/ 830997 h 830997"/>
              <a:gd name="connsiteX21" fmla="*/ 2616529 w 7195456"/>
              <a:gd name="connsiteY21" fmla="*/ 830997 h 830997"/>
              <a:gd name="connsiteX22" fmla="*/ 1890443 w 7195456"/>
              <a:gd name="connsiteY22" fmla="*/ 830997 h 830997"/>
              <a:gd name="connsiteX23" fmla="*/ 1308265 w 7195456"/>
              <a:gd name="connsiteY23" fmla="*/ 830997 h 830997"/>
              <a:gd name="connsiteX24" fmla="*/ 726087 w 7195456"/>
              <a:gd name="connsiteY24" fmla="*/ 830997 h 830997"/>
              <a:gd name="connsiteX25" fmla="*/ 0 w 7195456"/>
              <a:gd name="connsiteY25" fmla="*/ 830997 h 830997"/>
              <a:gd name="connsiteX26" fmla="*/ 0 w 7195456"/>
              <a:gd name="connsiteY26" fmla="*/ 432118 h 830997"/>
              <a:gd name="connsiteX27" fmla="*/ 0 w 7195456"/>
              <a:gd name="connsiteY27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95456" h="830997" extrusionOk="0">
                <a:moveTo>
                  <a:pt x="0" y="0"/>
                </a:moveTo>
                <a:cubicBezTo>
                  <a:pt x="130391" y="-14845"/>
                  <a:pt x="225219" y="16779"/>
                  <a:pt x="438269" y="0"/>
                </a:cubicBezTo>
                <a:cubicBezTo>
                  <a:pt x="651319" y="-16779"/>
                  <a:pt x="807668" y="13463"/>
                  <a:pt x="948492" y="0"/>
                </a:cubicBezTo>
                <a:cubicBezTo>
                  <a:pt x="1089316" y="-13463"/>
                  <a:pt x="1556324" y="-482"/>
                  <a:pt x="1746533" y="0"/>
                </a:cubicBezTo>
                <a:cubicBezTo>
                  <a:pt x="1936742" y="482"/>
                  <a:pt x="2118608" y="17860"/>
                  <a:pt x="2400666" y="0"/>
                </a:cubicBezTo>
                <a:cubicBezTo>
                  <a:pt x="2682724" y="-17860"/>
                  <a:pt x="2859785" y="21134"/>
                  <a:pt x="3054798" y="0"/>
                </a:cubicBezTo>
                <a:cubicBezTo>
                  <a:pt x="3249811" y="-21134"/>
                  <a:pt x="3417382" y="-13450"/>
                  <a:pt x="3565021" y="0"/>
                </a:cubicBezTo>
                <a:cubicBezTo>
                  <a:pt x="3712660" y="13450"/>
                  <a:pt x="3889806" y="-1805"/>
                  <a:pt x="4003290" y="0"/>
                </a:cubicBezTo>
                <a:cubicBezTo>
                  <a:pt x="4116774" y="1805"/>
                  <a:pt x="4276973" y="8903"/>
                  <a:pt x="4513513" y="0"/>
                </a:cubicBezTo>
                <a:cubicBezTo>
                  <a:pt x="4750053" y="-8903"/>
                  <a:pt x="4833823" y="7025"/>
                  <a:pt x="5023737" y="0"/>
                </a:cubicBezTo>
                <a:cubicBezTo>
                  <a:pt x="5213651" y="-7025"/>
                  <a:pt x="5450268" y="-20386"/>
                  <a:pt x="5605914" y="0"/>
                </a:cubicBezTo>
                <a:cubicBezTo>
                  <a:pt x="5761560" y="20386"/>
                  <a:pt x="5963177" y="-7295"/>
                  <a:pt x="6260047" y="0"/>
                </a:cubicBezTo>
                <a:cubicBezTo>
                  <a:pt x="6556917" y="7295"/>
                  <a:pt x="6875346" y="38702"/>
                  <a:pt x="7195456" y="0"/>
                </a:cubicBezTo>
                <a:cubicBezTo>
                  <a:pt x="7205622" y="202876"/>
                  <a:pt x="7178578" y="344798"/>
                  <a:pt x="7195456" y="432118"/>
                </a:cubicBezTo>
                <a:cubicBezTo>
                  <a:pt x="7212334" y="519438"/>
                  <a:pt x="7200065" y="685849"/>
                  <a:pt x="7195456" y="830997"/>
                </a:cubicBezTo>
                <a:cubicBezTo>
                  <a:pt x="6845473" y="811758"/>
                  <a:pt x="6635657" y="821396"/>
                  <a:pt x="6469369" y="830997"/>
                </a:cubicBezTo>
                <a:cubicBezTo>
                  <a:pt x="6303081" y="840598"/>
                  <a:pt x="6086906" y="857984"/>
                  <a:pt x="5743282" y="830997"/>
                </a:cubicBezTo>
                <a:cubicBezTo>
                  <a:pt x="5399658" y="804010"/>
                  <a:pt x="5393572" y="805020"/>
                  <a:pt x="5089150" y="830997"/>
                </a:cubicBezTo>
                <a:cubicBezTo>
                  <a:pt x="4784728" y="856974"/>
                  <a:pt x="4704310" y="819574"/>
                  <a:pt x="4506972" y="830997"/>
                </a:cubicBezTo>
                <a:cubicBezTo>
                  <a:pt x="4309634" y="842420"/>
                  <a:pt x="4045331" y="825468"/>
                  <a:pt x="3924794" y="830997"/>
                </a:cubicBezTo>
                <a:cubicBezTo>
                  <a:pt x="3804257" y="836526"/>
                  <a:pt x="3578220" y="842289"/>
                  <a:pt x="3342616" y="830997"/>
                </a:cubicBezTo>
                <a:cubicBezTo>
                  <a:pt x="3107012" y="819705"/>
                  <a:pt x="2965878" y="845888"/>
                  <a:pt x="2616529" y="830997"/>
                </a:cubicBezTo>
                <a:cubicBezTo>
                  <a:pt x="2267180" y="816106"/>
                  <a:pt x="2140040" y="830561"/>
                  <a:pt x="1890443" y="830997"/>
                </a:cubicBezTo>
                <a:cubicBezTo>
                  <a:pt x="1640846" y="831433"/>
                  <a:pt x="1496324" y="831652"/>
                  <a:pt x="1308265" y="830997"/>
                </a:cubicBezTo>
                <a:cubicBezTo>
                  <a:pt x="1120206" y="830342"/>
                  <a:pt x="943996" y="810396"/>
                  <a:pt x="726087" y="830997"/>
                </a:cubicBezTo>
                <a:cubicBezTo>
                  <a:pt x="508178" y="851598"/>
                  <a:pt x="333891" y="828109"/>
                  <a:pt x="0" y="830997"/>
                </a:cubicBezTo>
                <a:cubicBezTo>
                  <a:pt x="1779" y="727902"/>
                  <a:pt x="-8430" y="542453"/>
                  <a:pt x="0" y="432118"/>
                </a:cubicBezTo>
                <a:cubicBezTo>
                  <a:pt x="8430" y="321783"/>
                  <a:pt x="7996" y="130566"/>
                  <a:pt x="0" y="0"/>
                </a:cubicBezTo>
                <a:close/>
              </a:path>
            </a:pathLst>
          </a:custGeom>
          <a:noFill/>
          <a:ln w="19050">
            <a:solidFill>
              <a:srgbClr val="54A0FF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Token are units of input (as defined by the Scanner) that are separated by </a:t>
            </a:r>
            <a:r>
              <a:rPr lang="en-US" sz="2400" i="1" dirty="0"/>
              <a:t>whitespace </a:t>
            </a:r>
            <a:r>
              <a:rPr lang="en-US" sz="2400" dirty="0"/>
              <a:t>(spaces, tabs, new lines)</a:t>
            </a:r>
          </a:p>
        </p:txBody>
      </p:sp>
    </p:spTree>
    <p:extLst>
      <p:ext uri="{BB962C8B-B14F-4D97-AF65-F5344CB8AC3E}">
        <p14:creationId xmlns:p14="http://schemas.microsoft.com/office/powerpoint/2010/main" val="214392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The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86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419968247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14448</TotalTime>
  <Words>1893</Words>
  <Application>Microsoft Office PowerPoint</Application>
  <PresentationFormat>Widescreen</PresentationFormat>
  <Paragraphs>296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File I/O – Token and line-based processing</vt:lpstr>
      <vt:lpstr>Lecture Outline</vt:lpstr>
      <vt:lpstr>Announcements</vt:lpstr>
      <vt:lpstr>Lecture Outline</vt:lpstr>
      <vt:lpstr>Reminders: Review Java Syntax</vt:lpstr>
      <vt:lpstr>Lecture Outline</vt:lpstr>
      <vt:lpstr>(Review) Scanner for User input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How many tokens are in the following line?</vt:lpstr>
      <vt:lpstr>How many tokens are in the following line?</vt:lpstr>
      <vt:lpstr>(PCM) Scanner for File I/O</vt:lpstr>
      <vt:lpstr>(PCM) Checked Exceptions</vt:lpstr>
      <vt:lpstr>(PCM) Typical Line-Processing Pattern</vt:lpstr>
      <vt:lpstr>(PCM) Typical Token-Processing Pattern</vt:lpstr>
      <vt:lpstr>What is the output of this Java program?</vt:lpstr>
      <vt:lpstr>What is the output of this Java program?</vt:lpstr>
      <vt:lpstr>Lecture Outline</vt:lpstr>
      <vt:lpstr>(Friday's PCM) Typical Hybrid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252</cp:revision>
  <cp:lastPrinted>2022-09-27T21:33:44Z</cp:lastPrinted>
  <dcterms:created xsi:type="dcterms:W3CDTF">2020-06-13T06:27:42Z</dcterms:created>
  <dcterms:modified xsi:type="dcterms:W3CDTF">2024-04-03T03:41:54Z</dcterms:modified>
</cp:coreProperties>
</file>