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85" r:id="rId3"/>
    <p:sldId id="827" r:id="rId4"/>
    <p:sldId id="837" r:id="rId5"/>
    <p:sldId id="828" r:id="rId6"/>
    <p:sldId id="839" r:id="rId7"/>
    <p:sldId id="838" r:id="rId8"/>
    <p:sldId id="840" r:id="rId9"/>
    <p:sldId id="841" r:id="rId10"/>
    <p:sldId id="829" r:id="rId11"/>
    <p:sldId id="830" r:id="rId12"/>
    <p:sldId id="842" r:id="rId13"/>
    <p:sldId id="84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C71387-6F25-40BE-A9C7-2DE5AC23F89B}">
          <p14:sldIdLst>
            <p14:sldId id="256"/>
            <p14:sldId id="285"/>
            <p14:sldId id="827"/>
            <p14:sldId id="837"/>
            <p14:sldId id="828"/>
            <p14:sldId id="839"/>
            <p14:sldId id="838"/>
            <p14:sldId id="840"/>
            <p14:sldId id="841"/>
            <p14:sldId id="829"/>
            <p14:sldId id="830"/>
            <p14:sldId id="842"/>
            <p14:sldId id="84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nats" initials="m" lastIdx="1" clrIdx="0">
    <p:extLst>
      <p:ext uri="{19B8F6BF-5375-455C-9EA6-DF929625EA0E}">
        <p15:presenceInfo xmlns:p15="http://schemas.microsoft.com/office/powerpoint/2012/main" userId="S-1-5-21-2454115528-2111753937-1836222636-1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B9B1"/>
    <a:srgbClr val="54A0FF"/>
    <a:srgbClr val="FAFAFA"/>
    <a:srgbClr val="F5F5F5"/>
    <a:srgbClr val="EF5777"/>
    <a:srgbClr val="F7B731"/>
    <a:srgbClr val="FA8231"/>
    <a:srgbClr val="4E408B"/>
    <a:srgbClr val="43367C"/>
    <a:srgbClr val="2E23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C224D1-CDA4-47A3-85A8-D2425A12B09B}" v="12" dt="2024-05-24T18:33:57.4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75" autoAdjust="0"/>
    <p:restoredTop sz="91361"/>
  </p:normalViewPr>
  <p:slideViewPr>
    <p:cSldViewPr snapToGrid="0" snapToObjects="1">
      <p:cViewPr varScale="1">
        <p:scale>
          <a:sx n="104" d="100"/>
          <a:sy n="104" d="100"/>
        </p:scale>
        <p:origin x="186" y="108"/>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sey Champion" userId="c1130ab030728f76" providerId="LiveId" clId="{67C224D1-CDA4-47A3-85A8-D2425A12B09B}"/>
    <pc:docChg chg="undo custSel modSld modMainMaster">
      <pc:chgData name="Kasey Champion" userId="c1130ab030728f76" providerId="LiveId" clId="{67C224D1-CDA4-47A3-85A8-D2425A12B09B}" dt="2024-05-24T18:33:59.828" v="207" actId="1076"/>
      <pc:docMkLst>
        <pc:docMk/>
      </pc:docMkLst>
      <pc:sldChg chg="addSp delSp modSp mod">
        <pc:chgData name="Kasey Champion" userId="c1130ab030728f76" providerId="LiveId" clId="{67C224D1-CDA4-47A3-85A8-D2425A12B09B}" dt="2024-05-24T17:59:22.432" v="109" actId="1037"/>
        <pc:sldMkLst>
          <pc:docMk/>
          <pc:sldMk cId="3581297674" sldId="256"/>
        </pc:sldMkLst>
        <pc:spChg chg="add mod">
          <ac:chgData name="Kasey Champion" userId="c1130ab030728f76" providerId="LiveId" clId="{67C224D1-CDA4-47A3-85A8-D2425A12B09B}" dt="2024-05-24T17:37:20.560" v="9"/>
          <ac:spMkLst>
            <pc:docMk/>
            <pc:sldMk cId="3581297674" sldId="256"/>
            <ac:spMk id="3" creationId="{33A23E81-14D2-5961-69E9-19AD1C89730C}"/>
          </ac:spMkLst>
        </pc:spChg>
        <pc:spChg chg="del">
          <ac:chgData name="Kasey Champion" userId="c1130ab030728f76" providerId="LiveId" clId="{67C224D1-CDA4-47A3-85A8-D2425A12B09B}" dt="2024-05-24T17:37:20.189" v="8" actId="478"/>
          <ac:spMkLst>
            <pc:docMk/>
            <pc:sldMk cId="3581297674" sldId="256"/>
            <ac:spMk id="7" creationId="{99343380-B729-584C-8218-B4C9A0B5BB95}"/>
          </ac:spMkLst>
        </pc:spChg>
        <pc:picChg chg="add mod">
          <ac:chgData name="Kasey Champion" userId="c1130ab030728f76" providerId="LiveId" clId="{67C224D1-CDA4-47A3-85A8-D2425A12B09B}" dt="2024-05-24T17:59:22.432" v="109" actId="1037"/>
          <ac:picMkLst>
            <pc:docMk/>
            <pc:sldMk cId="3581297674" sldId="256"/>
            <ac:picMk id="7" creationId="{7DF6D68B-2CB0-4DE4-DD60-1D215EF8BE76}"/>
          </ac:picMkLst>
        </pc:picChg>
      </pc:sldChg>
      <pc:sldChg chg="modSp mod">
        <pc:chgData name="Kasey Champion" userId="c1130ab030728f76" providerId="LiveId" clId="{67C224D1-CDA4-47A3-85A8-D2425A12B09B}" dt="2024-05-24T17:53:26.061" v="89" actId="20577"/>
        <pc:sldMkLst>
          <pc:docMk/>
          <pc:sldMk cId="2071038061" sldId="827"/>
        </pc:sldMkLst>
        <pc:spChg chg="mod">
          <ac:chgData name="Kasey Champion" userId="c1130ab030728f76" providerId="LiveId" clId="{67C224D1-CDA4-47A3-85A8-D2425A12B09B}" dt="2024-05-24T17:53:26.061" v="89" actId="20577"/>
          <ac:spMkLst>
            <pc:docMk/>
            <pc:sldMk cId="2071038061" sldId="827"/>
            <ac:spMk id="3" creationId="{14352C66-745C-1DD5-395A-D3A78EE53F2C}"/>
          </ac:spMkLst>
        </pc:spChg>
      </pc:sldChg>
      <pc:sldChg chg="addSp modSp mod">
        <pc:chgData name="Kasey Champion" userId="c1130ab030728f76" providerId="LiveId" clId="{67C224D1-CDA4-47A3-85A8-D2425A12B09B}" dt="2024-05-24T18:33:59.828" v="207" actId="1076"/>
        <pc:sldMkLst>
          <pc:docMk/>
          <pc:sldMk cId="664860018" sldId="838"/>
        </pc:sldMkLst>
        <pc:spChg chg="mod">
          <ac:chgData name="Kasey Champion" userId="c1130ab030728f76" providerId="LiveId" clId="{67C224D1-CDA4-47A3-85A8-D2425A12B09B}" dt="2024-05-24T18:32:56.751" v="139" actId="27636"/>
          <ac:spMkLst>
            <pc:docMk/>
            <pc:sldMk cId="664860018" sldId="838"/>
            <ac:spMk id="3" creationId="{46D142D6-0744-55DE-A747-94F982923212}"/>
          </ac:spMkLst>
        </pc:spChg>
        <pc:spChg chg="add mod">
          <ac:chgData name="Kasey Champion" userId="c1130ab030728f76" providerId="LiveId" clId="{67C224D1-CDA4-47A3-85A8-D2425A12B09B}" dt="2024-05-24T18:33:59.828" v="207" actId="1076"/>
          <ac:spMkLst>
            <pc:docMk/>
            <pc:sldMk cId="664860018" sldId="838"/>
            <ac:spMk id="4" creationId="{5B7A60E7-C83D-BCF0-69D6-FA36C4DDEBD6}"/>
          </ac:spMkLst>
        </pc:spChg>
        <pc:picChg chg="add mod">
          <ac:chgData name="Kasey Champion" userId="c1130ab030728f76" providerId="LiveId" clId="{67C224D1-CDA4-47A3-85A8-D2425A12B09B}" dt="2024-05-24T18:33:57.443" v="206" actId="14100"/>
          <ac:picMkLst>
            <pc:docMk/>
            <pc:sldMk cId="664860018" sldId="838"/>
            <ac:picMk id="1026" creationId="{B0982D30-05BF-CD4C-EFBB-732B9EE11992}"/>
          </ac:picMkLst>
        </pc:picChg>
      </pc:sldChg>
      <pc:sldMasterChg chg="modSp mod modSldLayout">
        <pc:chgData name="Kasey Champion" userId="c1130ab030728f76" providerId="LiveId" clId="{67C224D1-CDA4-47A3-85A8-D2425A12B09B}" dt="2024-05-24T17:37:11.115" v="7"/>
        <pc:sldMasterMkLst>
          <pc:docMk/>
          <pc:sldMasterMk cId="8468274" sldId="2147483648"/>
        </pc:sldMasterMkLst>
        <pc:spChg chg="mod">
          <ac:chgData name="Kasey Champion" userId="c1130ab030728f76" providerId="LiveId" clId="{67C224D1-CDA4-47A3-85A8-D2425A12B09B}" dt="2024-05-24T17:36:44.180" v="5" actId="20577"/>
          <ac:spMkLst>
            <pc:docMk/>
            <pc:sldMasterMk cId="8468274" sldId="2147483648"/>
            <ac:spMk id="9" creationId="{C16FF7FA-8B99-C643-9479-91C32ACC4F6F}"/>
          </ac:spMkLst>
        </pc:spChg>
        <pc:sldLayoutChg chg="modSp mod">
          <pc:chgData name="Kasey Champion" userId="c1130ab030728f76" providerId="LiveId" clId="{67C224D1-CDA4-47A3-85A8-D2425A12B09B}" dt="2024-05-24T17:37:11.115" v="7"/>
          <pc:sldLayoutMkLst>
            <pc:docMk/>
            <pc:sldMasterMk cId="8468274" sldId="2147483648"/>
            <pc:sldLayoutMk cId="3828369656" sldId="2147483649"/>
          </pc:sldLayoutMkLst>
          <pc:spChg chg="mod">
            <ac:chgData name="Kasey Champion" userId="c1130ab030728f76" providerId="LiveId" clId="{67C224D1-CDA4-47A3-85A8-D2425A12B09B}" dt="2024-05-24T17:37:06.619" v="6"/>
            <ac:spMkLst>
              <pc:docMk/>
              <pc:sldMasterMk cId="8468274" sldId="2147483648"/>
              <pc:sldLayoutMk cId="3828369656" sldId="2147483649"/>
              <ac:spMk id="31" creationId="{8255BCC6-D6CF-42E7-8F20-26C7589E29C7}"/>
            </ac:spMkLst>
          </pc:spChg>
          <pc:spChg chg="mod">
            <ac:chgData name="Kasey Champion" userId="c1130ab030728f76" providerId="LiveId" clId="{67C224D1-CDA4-47A3-85A8-D2425A12B09B}" dt="2024-05-24T17:37:11.115" v="7"/>
            <ac:spMkLst>
              <pc:docMk/>
              <pc:sldMasterMk cId="8468274" sldId="2147483648"/>
              <pc:sldLayoutMk cId="3828369656" sldId="2147483649"/>
              <ac:spMk id="34" creationId="{873476F4-1942-484B-9A18-AB134516BD74}"/>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5/24/2024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5920A6-79C2-31F0-E274-5BBA95932483}"/>
              </a:ext>
            </a:extLst>
          </p:cNvPr>
          <p:cNvPicPr>
            <a:picLocks noChangeAspect="1"/>
          </p:cNvPicPr>
          <p:nvPr userDrawn="1"/>
        </p:nvPicPr>
        <p:blipFill>
          <a:blip r:embed="rId2"/>
          <a:srcRect/>
          <a:stretch/>
        </p:blipFill>
        <p:spPr>
          <a:xfrm>
            <a:off x="-61139" y="236757"/>
            <a:ext cx="12314278" cy="7051994"/>
          </a:xfrm>
          <a:prstGeom prst="rect">
            <a:avLst/>
          </a:prstGeom>
        </p:spPr>
      </p:pic>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122</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17</a:t>
            </a:r>
          </a:p>
        </p:txBody>
      </p:sp>
      <p:sp>
        <p:nvSpPr>
          <p:cNvPr id="14" name="Rounded Rectangle 13">
            <a:extLst>
              <a:ext uri="{FF2B5EF4-FFF2-40B4-BE49-F238E27FC236}">
                <a16:creationId xmlns:a16="http://schemas.microsoft.com/office/drawing/2014/main" id="{F0E59AED-1ABF-8D47-B5D7-C50109AB6669}"/>
              </a:ext>
            </a:extLst>
          </p:cNvPr>
          <p:cNvSpPr/>
          <p:nvPr userDrawn="1"/>
        </p:nvSpPr>
        <p:spPr>
          <a:xfrm>
            <a:off x="7119063" y="1251643"/>
            <a:ext cx="5250244" cy="5153775"/>
          </a:xfrm>
          <a:prstGeom prst="roundRect">
            <a:avLst>
              <a:gd name="adj" fmla="val 1114"/>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9E204213-5282-9748-829A-B0CF9968EAE3}"/>
              </a:ext>
            </a:extLst>
          </p:cNvPr>
          <p:cNvCxnSpPr/>
          <p:nvPr userDrawn="1"/>
        </p:nvCxnSpPr>
        <p:spPr>
          <a:xfrm>
            <a:off x="7452794" y="4551419"/>
            <a:ext cx="446830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06C7426B-729E-F7D5-0736-3AD7D1926A0A}"/>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432111" cy="769441"/>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endParaRPr lang="en-US" sz="1200" b="1" i="0" dirty="0">
              <a:solidFill>
                <a:schemeClr val="tx1">
                  <a:lumMod val="65000"/>
                  <a:lumOff val="35000"/>
                </a:schemeClr>
              </a:solidFill>
              <a:latin typeface="Montserrat SemiBold" pitchFamily="2" charset="77"/>
            </a:endParaRPr>
          </a:p>
          <a:p>
            <a:r>
              <a:rPr lang="en-US" sz="2000" b="0" i="0" dirty="0">
                <a:solidFill>
                  <a:schemeClr val="tx1">
                    <a:lumMod val="65000"/>
                    <a:lumOff val="35000"/>
                  </a:schemeClr>
                </a:solidFill>
                <a:latin typeface="Montserrat SemiBold" pitchFamily="2" charset="77"/>
              </a:rPr>
              <a:t>sli.do    #cse122 </a:t>
            </a:r>
          </a:p>
        </p:txBody>
      </p:sp>
      <p:sp>
        <p:nvSpPr>
          <p:cNvPr id="15" name="Rounded Rectangle 14">
            <a:extLst>
              <a:ext uri="{FF2B5EF4-FFF2-40B4-BE49-F238E27FC236}">
                <a16:creationId xmlns:a16="http://schemas.microsoft.com/office/drawing/2014/main" id="{0F316C5E-94E4-1E69-FEBC-BC7B29D56913}"/>
              </a:ext>
            </a:extLst>
          </p:cNvPr>
          <p:cNvSpPr/>
          <p:nvPr userDrawn="1"/>
        </p:nvSpPr>
        <p:spPr>
          <a:xfrm>
            <a:off x="2950313" y="5594680"/>
            <a:ext cx="1218438" cy="122308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255BCC6-D6CF-42E7-8F20-26C7589E29C7}"/>
              </a:ext>
            </a:extLst>
          </p:cNvPr>
          <p:cNvSpPr/>
          <p:nvPr userDrawn="1"/>
        </p:nvSpPr>
        <p:spPr>
          <a:xfrm>
            <a:off x="8267254" y="4819413"/>
            <a:ext cx="3148619" cy="276999"/>
          </a:xfrm>
          <a:prstGeom prst="rect">
            <a:avLst/>
          </a:prstGeom>
        </p:spPr>
        <p:txBody>
          <a:bodyPr wrap="none">
            <a:spAutoFit/>
          </a:bodyPr>
          <a:lstStyle/>
          <a:p>
            <a:r>
              <a:rPr lang="en-US" sz="1200" dirty="0">
                <a:solidFill>
                  <a:schemeClr val="bg2">
                    <a:lumMod val="50000"/>
                  </a:schemeClr>
                </a:solidFill>
                <a:latin typeface="Montserrat SemiBold"/>
                <a:ea typeface="Montserrat SemiBold"/>
                <a:cs typeface="Montserrat SemiBold"/>
                <a:sym typeface="Montserrat SemiBold"/>
              </a:rPr>
              <a:t>Miya </a:t>
            </a:r>
            <a:r>
              <a:rPr lang="en-US" sz="1200" dirty="0" err="1">
                <a:solidFill>
                  <a:schemeClr val="bg2">
                    <a:lumMod val="50000"/>
                  </a:schemeClr>
                </a:solidFill>
                <a:latin typeface="Montserrat SemiBold"/>
                <a:ea typeface="Montserrat SemiBold"/>
                <a:cs typeface="Montserrat SemiBold"/>
                <a:sym typeface="Montserrat SemiBold"/>
              </a:rPr>
              <a:t>Natsuhara</a:t>
            </a:r>
            <a:r>
              <a:rPr lang="en-US" sz="1200" dirty="0">
                <a:solidFill>
                  <a:schemeClr val="bg2">
                    <a:lumMod val="50000"/>
                  </a:schemeClr>
                </a:solidFill>
                <a:latin typeface="Montserrat SemiBold"/>
                <a:ea typeface="Montserrat SemiBold"/>
                <a:cs typeface="Montserrat SemiBold"/>
                <a:sym typeface="Montserrat SemiBold"/>
              </a:rPr>
              <a:t> and Kasey Champion</a:t>
            </a:r>
            <a:endParaRPr lang="en-US" sz="1200" b="1" i="0" dirty="0">
              <a:solidFill>
                <a:schemeClr val="tx1">
                  <a:lumMod val="65000"/>
                  <a:lumOff val="35000"/>
                </a:schemeClr>
              </a:solidFill>
              <a:latin typeface="Montserrat SemiBold" pitchFamily="2" charset="77"/>
            </a:endParaRPr>
          </a:p>
        </p:txBody>
      </p:sp>
      <p:sp>
        <p:nvSpPr>
          <p:cNvPr id="32" name="Rectangle 31">
            <a:extLst>
              <a:ext uri="{FF2B5EF4-FFF2-40B4-BE49-F238E27FC236}">
                <a16:creationId xmlns:a16="http://schemas.microsoft.com/office/drawing/2014/main" id="{EE2B719C-C646-4C1C-A5AA-1C6A7B4EEE99}"/>
              </a:ext>
            </a:extLst>
          </p:cNvPr>
          <p:cNvSpPr/>
          <p:nvPr userDrawn="1"/>
        </p:nvSpPr>
        <p:spPr>
          <a:xfrm>
            <a:off x="7199333" y="4819413"/>
            <a:ext cx="1067921" cy="276999"/>
          </a:xfrm>
          <a:prstGeom prst="rect">
            <a:avLst/>
          </a:prstGeom>
        </p:spPr>
        <p:txBody>
          <a:bodyPr wrap="none">
            <a:spAutoFit/>
          </a:bodyPr>
          <a:lstStyle/>
          <a:p>
            <a:pPr algn="r"/>
            <a:r>
              <a:rPr lang="en-US" sz="1200" b="1" i="0" dirty="0">
                <a:solidFill>
                  <a:schemeClr val="bg1">
                    <a:lumMod val="65000"/>
                  </a:schemeClr>
                </a:solidFill>
                <a:latin typeface="Montserrat" pitchFamily="2" charset="77"/>
              </a:rPr>
              <a:t>Instructors</a:t>
            </a:r>
          </a:p>
        </p:txBody>
      </p:sp>
      <p:sp>
        <p:nvSpPr>
          <p:cNvPr id="33" name="Rectangle 32">
            <a:extLst>
              <a:ext uri="{FF2B5EF4-FFF2-40B4-BE49-F238E27FC236}">
                <a16:creationId xmlns:a16="http://schemas.microsoft.com/office/drawing/2014/main" id="{B9590E78-E5C6-46E1-BF8E-4191D285EDB4}"/>
              </a:ext>
            </a:extLst>
          </p:cNvPr>
          <p:cNvSpPr/>
          <p:nvPr userDrawn="1"/>
        </p:nvSpPr>
        <p:spPr>
          <a:xfrm>
            <a:off x="7768795" y="5075655"/>
            <a:ext cx="479618" cy="276999"/>
          </a:xfrm>
          <a:prstGeom prst="rect">
            <a:avLst/>
          </a:prstGeom>
        </p:spPr>
        <p:txBody>
          <a:bodyPr wrap="none">
            <a:spAutoFit/>
          </a:bodyPr>
          <a:lstStyle/>
          <a:p>
            <a:pPr algn="r"/>
            <a:r>
              <a:rPr lang="en-US" sz="1200" b="1" i="0" dirty="0">
                <a:solidFill>
                  <a:schemeClr val="bg1">
                    <a:lumMod val="65000"/>
                  </a:schemeClr>
                </a:solidFill>
                <a:latin typeface="Montserrat" pitchFamily="2" charset="77"/>
              </a:rPr>
              <a:t>TAs</a:t>
            </a:r>
          </a:p>
        </p:txBody>
      </p:sp>
      <p:sp>
        <p:nvSpPr>
          <p:cNvPr id="34" name="TextBox 33">
            <a:extLst>
              <a:ext uri="{FF2B5EF4-FFF2-40B4-BE49-F238E27FC236}">
                <a16:creationId xmlns:a16="http://schemas.microsoft.com/office/drawing/2014/main" id="{873476F4-1942-484B-9A18-AB134516BD74}"/>
              </a:ext>
            </a:extLst>
          </p:cNvPr>
          <p:cNvSpPr txBox="1"/>
          <p:nvPr userDrawn="1"/>
        </p:nvSpPr>
        <p:spPr>
          <a:xfrm>
            <a:off x="8267254" y="5106162"/>
            <a:ext cx="3852682" cy="1133830"/>
          </a:xfrm>
          <a:prstGeom prst="rect">
            <a:avLst/>
          </a:prstGeom>
          <a:noFill/>
        </p:spPr>
        <p:txBody>
          <a:bodyPr wrap="square" numCol="5" rtlCol="0">
            <a:noAutofit/>
          </a:bodyPr>
          <a:lstStyle/>
          <a:p>
            <a:pPr marL="0" lvl="0" indent="0" algn="l" rtl="0">
              <a:lnSpc>
                <a:spcPct val="115000"/>
              </a:lnSpc>
              <a:spcBef>
                <a:spcPts val="0"/>
              </a:spcBef>
              <a:spcAft>
                <a:spcPts val="0"/>
              </a:spcAft>
              <a:buNone/>
            </a:pPr>
            <a:r>
              <a:rPr lang="en-US" sz="800" dirty="0">
                <a:solidFill>
                  <a:schemeClr val="bg2">
                    <a:lumMod val="50000"/>
                  </a:schemeClr>
                </a:solidFill>
                <a:latin typeface="Montserrat SemiBold"/>
                <a:ea typeface="Montserrat SemiBold"/>
                <a:cs typeface="Montserrat SemiBold"/>
                <a:sym typeface="Montserrat SemiBold"/>
              </a:rPr>
              <a:t>Ayush</a:t>
            </a:r>
          </a:p>
          <a:p>
            <a:pPr marL="0" lvl="0" indent="0" algn="l" rtl="0">
              <a:lnSpc>
                <a:spcPct val="115000"/>
              </a:lnSpc>
              <a:spcBef>
                <a:spcPts val="0"/>
              </a:spcBef>
              <a:spcAft>
                <a:spcPts val="0"/>
              </a:spcAft>
              <a:buNone/>
            </a:pPr>
            <a:r>
              <a:rPr lang="en-US" sz="800" dirty="0" err="1">
                <a:solidFill>
                  <a:schemeClr val="bg2">
                    <a:lumMod val="50000"/>
                  </a:schemeClr>
                </a:solidFill>
                <a:latin typeface="Montserrat SemiBold"/>
                <a:ea typeface="Montserrat SemiBold"/>
                <a:cs typeface="Montserrat SemiBold"/>
                <a:sym typeface="Montserrat SemiBold"/>
              </a:rPr>
              <a:t>Poojitha</a:t>
            </a:r>
            <a:endParaRPr lang="en-US" sz="8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en-US" sz="800" dirty="0">
                <a:solidFill>
                  <a:schemeClr val="bg2">
                    <a:lumMod val="50000"/>
                  </a:schemeClr>
                </a:solidFill>
                <a:latin typeface="Montserrat SemiBold"/>
                <a:ea typeface="Montserrat SemiBold"/>
                <a:cs typeface="Montserrat SemiBold"/>
                <a:sym typeface="Montserrat SemiBold"/>
              </a:rPr>
              <a:t>Chloe</a:t>
            </a:r>
          </a:p>
          <a:p>
            <a:pPr marL="0" lvl="0" indent="0" algn="l" rtl="0">
              <a:lnSpc>
                <a:spcPct val="115000"/>
              </a:lnSpc>
              <a:spcBef>
                <a:spcPts val="0"/>
              </a:spcBef>
              <a:spcAft>
                <a:spcPts val="0"/>
              </a:spcAft>
              <a:buNone/>
            </a:pPr>
            <a:r>
              <a:rPr lang="en-US" sz="800" dirty="0">
                <a:solidFill>
                  <a:schemeClr val="bg2">
                    <a:lumMod val="50000"/>
                  </a:schemeClr>
                </a:solidFill>
                <a:latin typeface="Montserrat SemiBold"/>
                <a:ea typeface="Montserrat SemiBold"/>
                <a:cs typeface="Montserrat SemiBold"/>
                <a:sym typeface="Montserrat SemiBold"/>
              </a:rPr>
              <a:t>Ailsa</a:t>
            </a:r>
          </a:p>
          <a:p>
            <a:pPr marL="0" lvl="0" indent="0" algn="l" rtl="0">
              <a:lnSpc>
                <a:spcPct val="115000"/>
              </a:lnSpc>
              <a:spcBef>
                <a:spcPts val="0"/>
              </a:spcBef>
              <a:spcAft>
                <a:spcPts val="0"/>
              </a:spcAft>
              <a:buNone/>
            </a:pPr>
            <a:r>
              <a:rPr lang="en-US" sz="800" dirty="0">
                <a:solidFill>
                  <a:schemeClr val="bg2">
                    <a:lumMod val="50000"/>
                  </a:schemeClr>
                </a:solidFill>
                <a:latin typeface="Montserrat SemiBold"/>
                <a:ea typeface="Montserrat SemiBold"/>
                <a:cs typeface="Montserrat SemiBold"/>
                <a:sym typeface="Montserrat SemiBold"/>
              </a:rPr>
              <a:t>Jasmine</a:t>
            </a:r>
          </a:p>
          <a:p>
            <a:pPr marL="0" lvl="0" indent="0" algn="l" rtl="0">
              <a:lnSpc>
                <a:spcPct val="115000"/>
              </a:lnSpc>
              <a:spcBef>
                <a:spcPts val="0"/>
              </a:spcBef>
              <a:spcAft>
                <a:spcPts val="0"/>
              </a:spcAft>
              <a:buNone/>
            </a:pPr>
            <a:r>
              <a:rPr lang="en-US" sz="800" dirty="0">
                <a:solidFill>
                  <a:schemeClr val="bg2">
                    <a:lumMod val="50000"/>
                  </a:schemeClr>
                </a:solidFill>
                <a:latin typeface="Montserrat SemiBold"/>
                <a:ea typeface="Montserrat SemiBold"/>
                <a:cs typeface="Montserrat SemiBold"/>
                <a:sym typeface="Montserrat SemiBold"/>
              </a:rPr>
              <a:t>Lucas</a:t>
            </a:r>
          </a:p>
          <a:p>
            <a:pPr marL="0" lvl="0" indent="0" algn="l" rtl="0">
              <a:lnSpc>
                <a:spcPct val="115000"/>
              </a:lnSpc>
              <a:spcBef>
                <a:spcPts val="0"/>
              </a:spcBef>
              <a:spcAft>
                <a:spcPts val="0"/>
              </a:spcAft>
              <a:buNone/>
            </a:pPr>
            <a:r>
              <a:rPr lang="en-US" sz="800" dirty="0">
                <a:solidFill>
                  <a:schemeClr val="bg2">
                    <a:lumMod val="50000"/>
                  </a:schemeClr>
                </a:solidFill>
                <a:latin typeface="Montserrat SemiBold"/>
                <a:ea typeface="Montserrat SemiBold"/>
                <a:cs typeface="Montserrat SemiBold"/>
                <a:sym typeface="Montserrat SemiBold"/>
              </a:rPr>
              <a:t>Logan</a:t>
            </a:r>
          </a:p>
          <a:p>
            <a:pPr marL="0" lvl="0" indent="0" algn="l" rtl="0">
              <a:lnSpc>
                <a:spcPct val="115000"/>
              </a:lnSpc>
              <a:spcBef>
                <a:spcPts val="0"/>
              </a:spcBef>
              <a:spcAft>
                <a:spcPts val="0"/>
              </a:spcAft>
              <a:buClr>
                <a:schemeClr val="dk1"/>
              </a:buClr>
              <a:buSzPts val="1100"/>
              <a:buFont typeface="Arial"/>
              <a:buNone/>
            </a:pPr>
            <a:r>
              <a:rPr lang="en-US" sz="800" dirty="0">
                <a:solidFill>
                  <a:schemeClr val="bg2">
                    <a:lumMod val="50000"/>
                  </a:schemeClr>
                </a:solidFill>
                <a:latin typeface="Montserrat SemiBold"/>
                <a:ea typeface="Montserrat SemiBold"/>
                <a:cs typeface="Montserrat SemiBold"/>
                <a:sym typeface="Montserrat SemiBold"/>
              </a:rPr>
              <a:t>Kyle</a:t>
            </a:r>
          </a:p>
          <a:p>
            <a:pPr marL="0" lvl="0" indent="0" algn="l" rtl="0">
              <a:lnSpc>
                <a:spcPct val="115000"/>
              </a:lnSpc>
              <a:spcBef>
                <a:spcPts val="0"/>
              </a:spcBef>
              <a:spcAft>
                <a:spcPts val="0"/>
              </a:spcAft>
              <a:buClr>
                <a:schemeClr val="dk1"/>
              </a:buClr>
              <a:buSzPts val="1100"/>
              <a:buFont typeface="Arial"/>
              <a:buNone/>
            </a:pPr>
            <a:r>
              <a:rPr lang="en-US" sz="800" dirty="0">
                <a:solidFill>
                  <a:schemeClr val="bg2">
                    <a:lumMod val="50000"/>
                  </a:schemeClr>
                </a:solidFill>
                <a:latin typeface="Montserrat SemiBold"/>
                <a:ea typeface="Montserrat SemiBold"/>
                <a:cs typeface="Montserrat SemiBold"/>
                <a:sym typeface="Montserrat SemiBold"/>
              </a:rPr>
              <a:t>Jacob</a:t>
            </a:r>
          </a:p>
          <a:p>
            <a:pPr marL="0" lvl="0" indent="0" algn="l" rtl="0">
              <a:lnSpc>
                <a:spcPct val="115000"/>
              </a:lnSpc>
              <a:spcBef>
                <a:spcPts val="0"/>
              </a:spcBef>
              <a:spcAft>
                <a:spcPts val="0"/>
              </a:spcAft>
              <a:buClr>
                <a:schemeClr val="dk1"/>
              </a:buClr>
              <a:buSzPts val="1100"/>
              <a:buFont typeface="Arial"/>
              <a:buNone/>
            </a:pPr>
            <a:r>
              <a:rPr lang="en-US" sz="800" dirty="0">
                <a:solidFill>
                  <a:schemeClr val="bg2">
                    <a:lumMod val="50000"/>
                  </a:schemeClr>
                </a:solidFill>
                <a:latin typeface="Montserrat SemiBold"/>
                <a:ea typeface="Montserrat SemiBold"/>
                <a:cs typeface="Montserrat SemiBold"/>
                <a:sym typeface="Montserrat SemiBold"/>
              </a:rPr>
              <a:t>Atharva</a:t>
            </a:r>
          </a:p>
          <a:p>
            <a:pPr marL="0" lvl="0" indent="0" algn="l" rtl="0">
              <a:lnSpc>
                <a:spcPct val="115000"/>
              </a:lnSpc>
              <a:spcBef>
                <a:spcPts val="0"/>
              </a:spcBef>
              <a:spcAft>
                <a:spcPts val="0"/>
              </a:spcAft>
              <a:buClr>
                <a:schemeClr val="dk1"/>
              </a:buClr>
              <a:buSzPts val="1100"/>
              <a:buFont typeface="Arial"/>
              <a:buNone/>
            </a:pPr>
            <a:r>
              <a:rPr lang="en-US" sz="800" dirty="0">
                <a:solidFill>
                  <a:schemeClr val="bg2">
                    <a:lumMod val="50000"/>
                  </a:schemeClr>
                </a:solidFill>
                <a:latin typeface="Montserrat SemiBold"/>
                <a:ea typeface="Montserrat SemiBold"/>
                <a:cs typeface="Montserrat SemiBold"/>
                <a:sym typeface="Montserrat SemiBold"/>
              </a:rPr>
              <a:t>Rucha</a:t>
            </a:r>
          </a:p>
          <a:p>
            <a:pPr marL="0" lvl="0" indent="0" algn="l" rtl="0">
              <a:lnSpc>
                <a:spcPct val="115000"/>
              </a:lnSpc>
              <a:spcBef>
                <a:spcPts val="0"/>
              </a:spcBef>
              <a:spcAft>
                <a:spcPts val="0"/>
              </a:spcAft>
              <a:buClr>
                <a:schemeClr val="dk1"/>
              </a:buClr>
              <a:buSzPts val="1100"/>
              <a:buFont typeface="Arial"/>
              <a:buNone/>
            </a:pPr>
            <a:r>
              <a:rPr lang="en-US" sz="800" dirty="0" err="1">
                <a:solidFill>
                  <a:schemeClr val="bg2">
                    <a:lumMod val="50000"/>
                  </a:schemeClr>
                </a:solidFill>
                <a:latin typeface="Montserrat SemiBold"/>
                <a:ea typeface="Montserrat SemiBold"/>
                <a:cs typeface="Montserrat SemiBold"/>
                <a:sym typeface="Montserrat SemiBold"/>
              </a:rPr>
              <a:t>Megana</a:t>
            </a:r>
            <a:endParaRPr lang="en-US" sz="8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Clr>
                <a:schemeClr val="dk1"/>
              </a:buClr>
              <a:buSzPts val="1100"/>
              <a:buFont typeface="Arial"/>
              <a:buNone/>
            </a:pPr>
            <a:r>
              <a:rPr lang="en-US" sz="800" dirty="0">
                <a:solidFill>
                  <a:schemeClr val="bg2">
                    <a:lumMod val="50000"/>
                  </a:schemeClr>
                </a:solidFill>
                <a:latin typeface="Montserrat SemiBold"/>
                <a:ea typeface="Montserrat SemiBold"/>
                <a:cs typeface="Montserrat SemiBold"/>
                <a:sym typeface="Montserrat SemiBold"/>
              </a:rPr>
              <a:t>Eesha</a:t>
            </a:r>
          </a:p>
          <a:p>
            <a:pPr marL="0" lvl="0" indent="0" algn="l" rtl="0">
              <a:lnSpc>
                <a:spcPct val="115000"/>
              </a:lnSpc>
              <a:spcBef>
                <a:spcPts val="0"/>
              </a:spcBef>
              <a:spcAft>
                <a:spcPts val="0"/>
              </a:spcAft>
              <a:buClr>
                <a:schemeClr val="dk1"/>
              </a:buClr>
              <a:buSzPts val="1100"/>
              <a:buFont typeface="Arial"/>
              <a:buNone/>
            </a:pPr>
            <a:r>
              <a:rPr lang="en-US" sz="800" dirty="0">
                <a:solidFill>
                  <a:schemeClr val="bg2">
                    <a:lumMod val="50000"/>
                  </a:schemeClr>
                </a:solidFill>
                <a:latin typeface="Montserrat SemiBold"/>
                <a:ea typeface="Montserrat SemiBold"/>
                <a:cs typeface="Montserrat SemiBold"/>
                <a:sym typeface="Montserrat SemiBold"/>
              </a:rPr>
              <a:t>Zane</a:t>
            </a:r>
          </a:p>
          <a:p>
            <a:pPr marL="0" lvl="0" indent="0" algn="l" rtl="0">
              <a:lnSpc>
                <a:spcPct val="115000"/>
              </a:lnSpc>
              <a:spcBef>
                <a:spcPts val="0"/>
              </a:spcBef>
              <a:spcAft>
                <a:spcPts val="0"/>
              </a:spcAft>
              <a:buClr>
                <a:schemeClr val="dk1"/>
              </a:buClr>
              <a:buSzPts val="1100"/>
              <a:buFont typeface="Arial"/>
              <a:buNone/>
            </a:pPr>
            <a:r>
              <a:rPr lang="en-US" sz="800" dirty="0">
                <a:solidFill>
                  <a:schemeClr val="bg2">
                    <a:lumMod val="50000"/>
                  </a:schemeClr>
                </a:solidFill>
                <a:latin typeface="Montserrat SemiBold"/>
                <a:ea typeface="Montserrat SemiBold"/>
                <a:cs typeface="Montserrat SemiBold"/>
                <a:sym typeface="Montserrat SemiBold"/>
              </a:rPr>
              <a:t>Colin</a:t>
            </a:r>
          </a:p>
          <a:p>
            <a:pPr marL="0" lvl="0" indent="0" algn="l" rtl="0">
              <a:lnSpc>
                <a:spcPct val="115000"/>
              </a:lnSpc>
              <a:spcBef>
                <a:spcPts val="0"/>
              </a:spcBef>
              <a:spcAft>
                <a:spcPts val="0"/>
              </a:spcAft>
              <a:buClr>
                <a:schemeClr val="dk1"/>
              </a:buClr>
              <a:buSzPts val="1100"/>
              <a:buFont typeface="Arial"/>
              <a:buNone/>
            </a:pPr>
            <a:r>
              <a:rPr lang="en-US" sz="800" dirty="0">
                <a:solidFill>
                  <a:schemeClr val="bg2">
                    <a:lumMod val="50000"/>
                  </a:schemeClr>
                </a:solidFill>
                <a:latin typeface="Montserrat SemiBold"/>
                <a:ea typeface="Montserrat SemiBold"/>
                <a:cs typeface="Montserrat SemiBold"/>
                <a:sym typeface="Montserrat SemiBold"/>
              </a:rPr>
              <a:t>Ronald</a:t>
            </a:r>
          </a:p>
          <a:p>
            <a:pPr marL="0" lvl="0" indent="0" algn="l" rtl="0">
              <a:lnSpc>
                <a:spcPct val="115000"/>
              </a:lnSpc>
              <a:spcBef>
                <a:spcPts val="0"/>
              </a:spcBef>
              <a:spcAft>
                <a:spcPts val="0"/>
              </a:spcAft>
              <a:buClr>
                <a:schemeClr val="dk1"/>
              </a:buClr>
              <a:buSzPts val="1100"/>
              <a:buFont typeface="Arial"/>
              <a:buNone/>
            </a:pPr>
            <a:r>
              <a:rPr lang="en-US" sz="800" dirty="0" err="1">
                <a:solidFill>
                  <a:schemeClr val="bg2">
                    <a:lumMod val="50000"/>
                  </a:schemeClr>
                </a:solidFill>
                <a:latin typeface="Montserrat SemiBold"/>
                <a:ea typeface="Montserrat SemiBold"/>
                <a:cs typeface="Montserrat SemiBold"/>
                <a:sym typeface="Montserrat SemiBold"/>
              </a:rPr>
              <a:t>Saivi</a:t>
            </a:r>
            <a:endParaRPr lang="en-US" sz="8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Clr>
                <a:schemeClr val="dk1"/>
              </a:buClr>
              <a:buSzPts val="1100"/>
              <a:buFont typeface="Arial"/>
              <a:buNone/>
            </a:pPr>
            <a:r>
              <a:rPr lang="en-US" sz="800" dirty="0">
                <a:solidFill>
                  <a:schemeClr val="bg2">
                    <a:lumMod val="50000"/>
                  </a:schemeClr>
                </a:solidFill>
                <a:latin typeface="Montserrat SemiBold"/>
                <a:ea typeface="Montserrat SemiBold"/>
                <a:cs typeface="Montserrat SemiBold"/>
                <a:sym typeface="Montserrat SemiBold"/>
              </a:rPr>
              <a:t>Shivani</a:t>
            </a:r>
          </a:p>
          <a:p>
            <a:pPr marL="0" lvl="0" indent="0" algn="l" rtl="0">
              <a:lnSpc>
                <a:spcPct val="115000"/>
              </a:lnSpc>
              <a:spcBef>
                <a:spcPts val="0"/>
              </a:spcBef>
              <a:spcAft>
                <a:spcPts val="0"/>
              </a:spcAft>
              <a:buClr>
                <a:schemeClr val="dk1"/>
              </a:buClr>
              <a:buSzPts val="1100"/>
              <a:buFont typeface="Arial"/>
              <a:buNone/>
            </a:pPr>
            <a:r>
              <a:rPr lang="en-US" sz="800" dirty="0">
                <a:solidFill>
                  <a:schemeClr val="bg2">
                    <a:lumMod val="50000"/>
                  </a:schemeClr>
                </a:solidFill>
                <a:latin typeface="Montserrat SemiBold"/>
                <a:ea typeface="Montserrat SemiBold"/>
                <a:cs typeface="Montserrat SemiBold"/>
                <a:sym typeface="Montserrat SemiBold"/>
              </a:rPr>
              <a:t>Kavya</a:t>
            </a:r>
          </a:p>
          <a:p>
            <a:pPr marL="0" lvl="0" indent="0" algn="l" rtl="0">
              <a:lnSpc>
                <a:spcPct val="115000"/>
              </a:lnSpc>
              <a:spcBef>
                <a:spcPts val="0"/>
              </a:spcBef>
              <a:spcAft>
                <a:spcPts val="0"/>
              </a:spcAft>
              <a:buClr>
                <a:schemeClr val="dk1"/>
              </a:buClr>
              <a:buSzPts val="1100"/>
              <a:buFont typeface="Arial"/>
              <a:buNone/>
            </a:pPr>
            <a:r>
              <a:rPr lang="en-US" sz="800" dirty="0">
                <a:solidFill>
                  <a:schemeClr val="bg2">
                    <a:lumMod val="50000"/>
                  </a:schemeClr>
                </a:solidFill>
                <a:latin typeface="Montserrat SemiBold"/>
                <a:ea typeface="Montserrat SemiBold"/>
                <a:cs typeface="Montserrat SemiBold"/>
                <a:sym typeface="Montserrat SemiBold"/>
              </a:rPr>
              <a:t>Steven</a:t>
            </a:r>
          </a:p>
          <a:p>
            <a:pPr marL="0" lvl="0" indent="0" algn="l" rtl="0">
              <a:lnSpc>
                <a:spcPct val="115000"/>
              </a:lnSpc>
              <a:spcBef>
                <a:spcPts val="0"/>
              </a:spcBef>
              <a:spcAft>
                <a:spcPts val="0"/>
              </a:spcAft>
              <a:buClr>
                <a:schemeClr val="dk1"/>
              </a:buClr>
              <a:buSzPts val="1100"/>
              <a:buFont typeface="Arial"/>
              <a:buNone/>
            </a:pPr>
            <a:r>
              <a:rPr lang="en-US" sz="800" dirty="0">
                <a:solidFill>
                  <a:schemeClr val="bg2">
                    <a:lumMod val="50000"/>
                  </a:schemeClr>
                </a:solidFill>
                <a:latin typeface="Montserrat SemiBold"/>
                <a:ea typeface="Montserrat SemiBold"/>
                <a:cs typeface="Montserrat SemiBold"/>
                <a:sym typeface="Montserrat SemiBold"/>
              </a:rPr>
              <a:t>Ken</a:t>
            </a:r>
          </a:p>
          <a:p>
            <a:pPr marL="0" lvl="0" indent="0" algn="l" rtl="0">
              <a:lnSpc>
                <a:spcPct val="115000"/>
              </a:lnSpc>
              <a:spcBef>
                <a:spcPts val="0"/>
              </a:spcBef>
              <a:spcAft>
                <a:spcPts val="0"/>
              </a:spcAft>
              <a:buClr>
                <a:schemeClr val="dk1"/>
              </a:buClr>
              <a:buSzPts val="1100"/>
              <a:buFont typeface="Arial"/>
              <a:buNone/>
            </a:pPr>
            <a:r>
              <a:rPr lang="en-US" sz="800" dirty="0" err="1">
                <a:solidFill>
                  <a:schemeClr val="bg2">
                    <a:lumMod val="50000"/>
                  </a:schemeClr>
                </a:solidFill>
                <a:latin typeface="Montserrat SemiBold"/>
                <a:ea typeface="Montserrat SemiBold"/>
                <a:cs typeface="Montserrat SemiBold"/>
                <a:sym typeface="Montserrat SemiBold"/>
              </a:rPr>
              <a:t>Chaafen</a:t>
            </a:r>
            <a:endParaRPr lang="en-US" sz="8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Clr>
                <a:schemeClr val="dk1"/>
              </a:buClr>
              <a:buSzPts val="1100"/>
              <a:buFont typeface="Arial"/>
              <a:buNone/>
            </a:pPr>
            <a:r>
              <a:rPr lang="en-US" sz="800" dirty="0">
                <a:solidFill>
                  <a:schemeClr val="bg2">
                    <a:lumMod val="50000"/>
                  </a:schemeClr>
                </a:solidFill>
                <a:latin typeface="Montserrat SemiBold"/>
                <a:ea typeface="Montserrat SemiBold"/>
                <a:cs typeface="Montserrat SemiBold"/>
                <a:sym typeface="Montserrat SemiBold"/>
              </a:rPr>
              <a:t>Smriti</a:t>
            </a:r>
          </a:p>
          <a:p>
            <a:pPr marL="0" lvl="0" indent="0" algn="l" rtl="0">
              <a:lnSpc>
                <a:spcPct val="115000"/>
              </a:lnSpc>
              <a:spcBef>
                <a:spcPts val="0"/>
              </a:spcBef>
              <a:spcAft>
                <a:spcPts val="0"/>
              </a:spcAft>
              <a:buClr>
                <a:schemeClr val="dk1"/>
              </a:buClr>
              <a:buSzPts val="1100"/>
              <a:buFont typeface="Arial"/>
              <a:buNone/>
            </a:pPr>
            <a:r>
              <a:rPr lang="en-US" sz="800" dirty="0">
                <a:solidFill>
                  <a:schemeClr val="bg2">
                    <a:lumMod val="50000"/>
                  </a:schemeClr>
                </a:solidFill>
                <a:latin typeface="Montserrat SemiBold"/>
                <a:ea typeface="Montserrat SemiBold"/>
                <a:cs typeface="Montserrat SemiBold"/>
                <a:sym typeface="Montserrat SemiBold"/>
              </a:rPr>
              <a:t>Ambika</a:t>
            </a:r>
          </a:p>
          <a:p>
            <a:pPr marL="0" lvl="0" indent="0" algn="l" rtl="0">
              <a:lnSpc>
                <a:spcPct val="115000"/>
              </a:lnSpc>
              <a:spcBef>
                <a:spcPts val="0"/>
              </a:spcBef>
              <a:spcAft>
                <a:spcPts val="0"/>
              </a:spcAft>
              <a:buClr>
                <a:schemeClr val="dk1"/>
              </a:buClr>
              <a:buSzPts val="1100"/>
              <a:buFont typeface="Arial"/>
              <a:buNone/>
            </a:pPr>
            <a:r>
              <a:rPr lang="en-US" sz="800" dirty="0">
                <a:solidFill>
                  <a:schemeClr val="bg2">
                    <a:lumMod val="50000"/>
                  </a:schemeClr>
                </a:solidFill>
                <a:latin typeface="Montserrat SemiBold"/>
                <a:ea typeface="Montserrat SemiBold"/>
                <a:cs typeface="Montserrat SemiBold"/>
                <a:sym typeface="Montserrat SemiBold"/>
              </a:rPr>
              <a:t>Elizabeth</a:t>
            </a:r>
          </a:p>
          <a:p>
            <a:pPr marL="0" lvl="0" indent="0" algn="l" rtl="0">
              <a:lnSpc>
                <a:spcPct val="115000"/>
              </a:lnSpc>
              <a:spcBef>
                <a:spcPts val="0"/>
              </a:spcBef>
              <a:spcAft>
                <a:spcPts val="0"/>
              </a:spcAft>
              <a:buClr>
                <a:schemeClr val="dk1"/>
              </a:buClr>
              <a:buSzPts val="1100"/>
              <a:buFont typeface="Arial"/>
              <a:buNone/>
            </a:pPr>
            <a:r>
              <a:rPr lang="en-US" sz="800" dirty="0">
                <a:solidFill>
                  <a:schemeClr val="bg2">
                    <a:lumMod val="50000"/>
                  </a:schemeClr>
                </a:solidFill>
                <a:latin typeface="Montserrat SemiBold"/>
                <a:ea typeface="Montserrat SemiBold"/>
                <a:cs typeface="Montserrat SemiBold"/>
                <a:sym typeface="Montserrat SemiBold"/>
              </a:rPr>
              <a:t>Aishah</a:t>
            </a:r>
          </a:p>
          <a:p>
            <a:pPr marL="0" lvl="0" indent="0" algn="l" rtl="0">
              <a:lnSpc>
                <a:spcPct val="115000"/>
              </a:lnSpc>
              <a:spcBef>
                <a:spcPts val="0"/>
              </a:spcBef>
              <a:spcAft>
                <a:spcPts val="0"/>
              </a:spcAft>
              <a:buClr>
                <a:schemeClr val="dk1"/>
              </a:buClr>
              <a:buSzPts val="1100"/>
              <a:buFont typeface="Arial"/>
              <a:buNone/>
            </a:pPr>
            <a:r>
              <a:rPr lang="en-US" sz="800" dirty="0">
                <a:solidFill>
                  <a:schemeClr val="bg2">
                    <a:lumMod val="50000"/>
                  </a:schemeClr>
                </a:solidFill>
                <a:latin typeface="Montserrat SemiBold"/>
                <a:ea typeface="Montserrat SemiBold"/>
                <a:cs typeface="Montserrat SemiBold"/>
                <a:sym typeface="Montserrat SemiBold"/>
              </a:rPr>
              <a:t>Minh</a:t>
            </a:r>
          </a:p>
          <a:p>
            <a:pPr marL="0" lvl="0" indent="0" algn="l" rtl="0">
              <a:lnSpc>
                <a:spcPct val="115000"/>
              </a:lnSpc>
              <a:spcBef>
                <a:spcPts val="0"/>
              </a:spcBef>
              <a:spcAft>
                <a:spcPts val="0"/>
              </a:spcAft>
              <a:buClr>
                <a:schemeClr val="dk1"/>
              </a:buClr>
              <a:buSzPts val="1100"/>
              <a:buFont typeface="Arial"/>
              <a:buNone/>
            </a:pPr>
            <a:r>
              <a:rPr lang="en-US" sz="800" dirty="0">
                <a:solidFill>
                  <a:schemeClr val="bg2">
                    <a:lumMod val="50000"/>
                  </a:schemeClr>
                </a:solidFill>
                <a:latin typeface="Montserrat SemiBold"/>
                <a:ea typeface="Montserrat SemiBold"/>
                <a:cs typeface="Montserrat SemiBold"/>
                <a:sym typeface="Montserrat SemiBold"/>
              </a:rPr>
              <a:t>Katharine</a:t>
            </a:r>
          </a:p>
        </p:txBody>
      </p:sp>
    </p:spTree>
    <p:extLst>
      <p:ext uri="{BB962C8B-B14F-4D97-AF65-F5344CB8AC3E}">
        <p14:creationId xmlns:p14="http://schemas.microsoft.com/office/powerpoint/2010/main" val="38283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05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spTree>
    <p:extLst>
      <p:ext uri="{BB962C8B-B14F-4D97-AF65-F5344CB8AC3E}">
        <p14:creationId xmlns:p14="http://schemas.microsoft.com/office/powerpoint/2010/main" val="403959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122 Spring 2024</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17: Third Party Libraries</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open.spotify.com/playlist/6SkaFIxiZNf5uqRLVC4oM2?si=71abbe9bed2a4b7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n.wikipedia.org/wiki/Model%E2%80%93view%E2%80%93controller"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courses.cs.washington.edu/courses/cse122/24sp/exam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jfugue.org/index.html" TargetMode="External"/><Relationship Id="rId2" Type="http://schemas.openxmlformats.org/officeDocument/2006/relationships/hyperlink" Target="https://github.com/akullpp/awesome-java#science"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github.com/" TargetMode="External"/><Relationship Id="rId2" Type="http://schemas.openxmlformats.org/officeDocument/2006/relationships/hyperlink" Target="https://www.firsttimersonly.com/" TargetMode="Externa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hyperlink" Target="https://about.gitlab.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hoosealicense.com/licenses/mit/" TargetMode="External"/><Relationship Id="rId2" Type="http://schemas.openxmlformats.org/officeDocument/2006/relationships/hyperlink" Target="https://choosealicense.com/"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E336-7FEF-924C-B9A0-DBFB9A4D8162}"/>
              </a:ext>
            </a:extLst>
          </p:cNvPr>
          <p:cNvSpPr>
            <a:spLocks noGrp="1"/>
          </p:cNvSpPr>
          <p:nvPr>
            <p:ph type="title"/>
          </p:nvPr>
        </p:nvSpPr>
        <p:spPr>
          <a:xfrm>
            <a:off x="305333" y="4125093"/>
            <a:ext cx="6591226" cy="1954786"/>
          </a:xfrm>
        </p:spPr>
        <p:txBody>
          <a:bodyPr/>
          <a:lstStyle/>
          <a:p>
            <a:r>
              <a:rPr lang="en-US" sz="3600" dirty="0"/>
              <a:t>Third Party Libraries</a:t>
            </a:r>
          </a:p>
        </p:txBody>
      </p:sp>
      <p:sp>
        <p:nvSpPr>
          <p:cNvPr id="4" name="TextBox 3">
            <a:extLst>
              <a:ext uri="{FF2B5EF4-FFF2-40B4-BE49-F238E27FC236}">
                <a16:creationId xmlns:a16="http://schemas.microsoft.com/office/drawing/2014/main" id="{1140A5DD-90C5-8F48-BFF7-AE8301DF7CEF}"/>
              </a:ext>
            </a:extLst>
          </p:cNvPr>
          <p:cNvSpPr txBox="1"/>
          <p:nvPr/>
        </p:nvSpPr>
        <p:spPr>
          <a:xfrm>
            <a:off x="7498025" y="2041170"/>
            <a:ext cx="4476805" cy="1785104"/>
          </a:xfrm>
          <a:prstGeom prst="rect">
            <a:avLst/>
          </a:prstGeom>
          <a:noFill/>
        </p:spPr>
        <p:txBody>
          <a:bodyPr wrap="square" rtlCol="0">
            <a:spAutoFit/>
          </a:bodyPr>
          <a:lstStyle/>
          <a:p>
            <a:pPr algn="ctr"/>
            <a:r>
              <a:rPr lang="en-US" sz="2200" b="1" i="1" dirty="0">
                <a:solidFill>
                  <a:schemeClr val="tx1">
                    <a:lumMod val="75000"/>
                    <a:lumOff val="25000"/>
                  </a:schemeClr>
                </a:solidFill>
                <a:latin typeface="Calibri" panose="020F0502020204030204" pitchFamily="34" charset="0"/>
                <a:cs typeface="Calibri" panose="020F0502020204030204" pitchFamily="34" charset="0"/>
              </a:rPr>
              <a:t>Talk to your neighbors:</a:t>
            </a:r>
          </a:p>
          <a:p>
            <a:pPr algn="ctr"/>
            <a:endParaRPr lang="en-US" sz="2200" b="1" i="1" dirty="0">
              <a:solidFill>
                <a:schemeClr val="tx1">
                  <a:lumMod val="75000"/>
                  <a:lumOff val="25000"/>
                </a:schemeClr>
              </a:solidFill>
              <a:latin typeface="Calibri" panose="020F0502020204030204" pitchFamily="34" charset="0"/>
              <a:cs typeface="Calibri" panose="020F0502020204030204" pitchFamily="34" charset="0"/>
            </a:endParaRPr>
          </a:p>
          <a:p>
            <a:pPr algn="ctr"/>
            <a:r>
              <a:rPr lang="en-US" sz="2200" b="1" dirty="0">
                <a:solidFill>
                  <a:schemeClr val="tx1">
                    <a:lumMod val="75000"/>
                    <a:lumOff val="25000"/>
                  </a:schemeClr>
                </a:solidFill>
                <a:latin typeface="Calibri" panose="020F0502020204030204" pitchFamily="34" charset="0"/>
                <a:cs typeface="Calibri" panose="020F0502020204030204" pitchFamily="34" charset="0"/>
              </a:rPr>
              <a:t>What has been your favorite assignment so far this quarter? </a:t>
            </a:r>
            <a:r>
              <a:rPr lang="en-US" sz="2200" dirty="0">
                <a:solidFill>
                  <a:schemeClr val="tx1">
                    <a:lumMod val="75000"/>
                    <a:lumOff val="25000"/>
                  </a:schemeClr>
                </a:solidFill>
                <a:latin typeface="Calibri" panose="020F0502020204030204" pitchFamily="34" charset="0"/>
                <a:cs typeface="Calibri" panose="020F0502020204030204" pitchFamily="34" charset="0"/>
              </a:rPr>
              <a:t>Could be for CSE 122 or other class!</a:t>
            </a:r>
            <a:endParaRPr lang="en-US" sz="22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ACB3FA4D-2EA7-2844-8846-AA5A5AC61268}"/>
              </a:ext>
            </a:extLst>
          </p:cNvPr>
          <p:cNvSpPr txBox="1"/>
          <p:nvPr/>
        </p:nvSpPr>
        <p:spPr>
          <a:xfrm>
            <a:off x="7379594" y="1403798"/>
            <a:ext cx="4631431" cy="338554"/>
          </a:xfrm>
          <a:prstGeom prst="rect">
            <a:avLst/>
          </a:prstGeom>
          <a:noFill/>
        </p:spPr>
        <p:txBody>
          <a:bodyPr wrap="square" rtlCol="0">
            <a:spAutoFit/>
          </a:bodyPr>
          <a:lstStyle/>
          <a:p>
            <a:pPr algn="ctr"/>
            <a:r>
              <a:rPr lang="en-US" sz="1600" b="1" spc="80" dirty="0">
                <a:solidFill>
                  <a:schemeClr val="bg1">
                    <a:lumMod val="65000"/>
                  </a:schemeClr>
                </a:solidFill>
                <a:latin typeface="Montserrat SemiBold" pitchFamily="2" charset="77"/>
              </a:rPr>
              <a:t>BEFORE WE START</a:t>
            </a:r>
          </a:p>
        </p:txBody>
      </p:sp>
      <p:sp>
        <p:nvSpPr>
          <p:cNvPr id="3" name="Google Shape;95;p1">
            <a:extLst>
              <a:ext uri="{FF2B5EF4-FFF2-40B4-BE49-F238E27FC236}">
                <a16:creationId xmlns:a16="http://schemas.microsoft.com/office/drawing/2014/main" id="{33A23E81-14D2-5961-69E9-19AD1C89730C}"/>
              </a:ext>
            </a:extLst>
          </p:cNvPr>
          <p:cNvSpPr txBox="1"/>
          <p:nvPr/>
        </p:nvSpPr>
        <p:spPr>
          <a:xfrm>
            <a:off x="7684235" y="4044910"/>
            <a:ext cx="4119900" cy="4308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0" i="0" u="none" strike="noStrike" cap="none" dirty="0">
                <a:solidFill>
                  <a:srgbClr val="404040"/>
                </a:solidFill>
                <a:latin typeface="Calibri"/>
                <a:ea typeface="Calibri"/>
                <a:cs typeface="Calibri"/>
                <a:sym typeface="Calibri"/>
              </a:rPr>
              <a:t>Music:</a:t>
            </a:r>
            <a:r>
              <a:rPr lang="en-US" sz="2200" dirty="0">
                <a:solidFill>
                  <a:srgbClr val="404040"/>
                </a:solidFill>
                <a:latin typeface="Calibri"/>
                <a:ea typeface="Calibri"/>
                <a:cs typeface="Calibri"/>
                <a:sym typeface="Calibri"/>
              </a:rPr>
              <a:t> </a:t>
            </a:r>
            <a:r>
              <a:rPr lang="fr-FR" sz="2200" u="sng" dirty="0">
                <a:solidFill>
                  <a:srgbClr val="0563C1"/>
                </a:solidFill>
                <a:latin typeface="Calibri"/>
                <a:ea typeface="Calibri"/>
                <a:cs typeface="Calibri"/>
                <a:sym typeface="Calibri"/>
              </a:rPr>
              <a:t>122 </a:t>
            </a:r>
            <a:r>
              <a:rPr lang="fr-FR" sz="2200" u="sng" dirty="0">
                <a:solidFill>
                  <a:srgbClr val="0563C1"/>
                </a:solidFill>
                <a:latin typeface="Calibri"/>
                <a:ea typeface="Calibri"/>
                <a:cs typeface="Calibri"/>
                <a:sym typeface="Calibri"/>
                <a:hlinkClick r:id="rId2"/>
              </a:rPr>
              <a:t>24sp</a:t>
            </a:r>
            <a:r>
              <a:rPr lang="fr-FR" sz="2200" u="sng" dirty="0">
                <a:solidFill>
                  <a:srgbClr val="0563C1"/>
                </a:solidFill>
                <a:latin typeface="Calibri"/>
                <a:ea typeface="Calibri"/>
                <a:cs typeface="Calibri"/>
                <a:sym typeface="Calibri"/>
              </a:rPr>
              <a:t> Lecture Tunes 🌼</a:t>
            </a:r>
            <a:endParaRPr dirty="0">
              <a:solidFill>
                <a:srgbClr val="0563C1"/>
              </a:solidFill>
            </a:endParaRPr>
          </a:p>
        </p:txBody>
      </p:sp>
      <p:pic>
        <p:nvPicPr>
          <p:cNvPr id="7" name="Picture 6" descr="A qr code on a white background&#10;&#10;Description automatically generated">
            <a:extLst>
              <a:ext uri="{FF2B5EF4-FFF2-40B4-BE49-F238E27FC236}">
                <a16:creationId xmlns:a16="http://schemas.microsoft.com/office/drawing/2014/main" id="{7DF6D68B-2CB0-4DE4-DD60-1D215EF8BE76}"/>
              </a:ext>
            </a:extLst>
          </p:cNvPr>
          <p:cNvPicPr>
            <a:picLocks noChangeAspect="1"/>
          </p:cNvPicPr>
          <p:nvPr/>
        </p:nvPicPr>
        <p:blipFill>
          <a:blip r:embed="rId3"/>
          <a:stretch>
            <a:fillRect/>
          </a:stretch>
        </p:blipFill>
        <p:spPr>
          <a:xfrm>
            <a:off x="2977241" y="5627913"/>
            <a:ext cx="1175657" cy="1175657"/>
          </a:xfrm>
          <a:prstGeom prst="rect">
            <a:avLst/>
          </a:prstGeom>
        </p:spPr>
      </p:pic>
    </p:spTree>
    <p:extLst>
      <p:ext uri="{BB962C8B-B14F-4D97-AF65-F5344CB8AC3E}">
        <p14:creationId xmlns:p14="http://schemas.microsoft.com/office/powerpoint/2010/main" val="358129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FACC5-FA13-F2F7-214F-5D4F18F97436}"/>
              </a:ext>
            </a:extLst>
          </p:cNvPr>
          <p:cNvSpPr>
            <a:spLocks noGrp="1"/>
          </p:cNvSpPr>
          <p:nvPr>
            <p:ph type="title"/>
          </p:nvPr>
        </p:nvSpPr>
        <p:spPr/>
        <p:txBody>
          <a:bodyPr/>
          <a:lstStyle/>
          <a:p>
            <a:r>
              <a:rPr lang="en-US" dirty="0"/>
              <a:t>Design Patterns</a:t>
            </a:r>
          </a:p>
        </p:txBody>
      </p:sp>
      <p:sp>
        <p:nvSpPr>
          <p:cNvPr id="3" name="Content Placeholder 2">
            <a:extLst>
              <a:ext uri="{FF2B5EF4-FFF2-40B4-BE49-F238E27FC236}">
                <a16:creationId xmlns:a16="http://schemas.microsoft.com/office/drawing/2014/main" id="{E18A0C8A-3AC5-A4B6-59E3-118780D3F787}"/>
              </a:ext>
            </a:extLst>
          </p:cNvPr>
          <p:cNvSpPr>
            <a:spLocks noGrp="1"/>
          </p:cNvSpPr>
          <p:nvPr>
            <p:ph idx="1"/>
          </p:nvPr>
        </p:nvSpPr>
        <p:spPr>
          <a:xfrm>
            <a:off x="838200" y="1371600"/>
            <a:ext cx="10515600" cy="5355203"/>
          </a:xfrm>
        </p:spPr>
        <p:txBody>
          <a:bodyPr>
            <a:normAutofit lnSpcReduction="10000"/>
          </a:bodyPr>
          <a:lstStyle/>
          <a:p>
            <a:r>
              <a:rPr lang="en-US" dirty="0"/>
              <a:t>There are often common patterns / principles for the good design of code to make it</a:t>
            </a:r>
          </a:p>
          <a:p>
            <a:pPr lvl="1"/>
            <a:r>
              <a:rPr lang="en-US" dirty="0"/>
              <a:t>Easier to understand</a:t>
            </a:r>
          </a:p>
          <a:p>
            <a:pPr lvl="1"/>
            <a:r>
              <a:rPr lang="en-US" dirty="0"/>
              <a:t>Easier to write new features</a:t>
            </a:r>
          </a:p>
          <a:p>
            <a:pPr lvl="1"/>
            <a:r>
              <a:rPr lang="en-US" dirty="0"/>
              <a:t>Easier to test and spot bugs</a:t>
            </a:r>
          </a:p>
          <a:p>
            <a:r>
              <a:rPr lang="en-US" dirty="0"/>
              <a:t>One of the most universal patterns is </a:t>
            </a:r>
            <a:r>
              <a:rPr lang="en-US" b="1" dirty="0"/>
              <a:t>abstraction </a:t>
            </a:r>
            <a:r>
              <a:rPr lang="en-US" dirty="0"/>
              <a:t>or </a:t>
            </a:r>
            <a:r>
              <a:rPr lang="en-US" b="1" dirty="0"/>
              <a:t>separation of concerns</a:t>
            </a:r>
            <a:endParaRPr lang="en-US" dirty="0"/>
          </a:p>
          <a:p>
            <a:pPr lvl="1"/>
            <a:r>
              <a:rPr lang="en-US" dirty="0"/>
              <a:t>Non-programming Example: Running a restaurant would be much harder if every employee had to constantly switch being wait staff, chefs, bartenders, cleaners. Separating roles makes the whole job easier and efficient.</a:t>
            </a:r>
          </a:p>
          <a:p>
            <a:pPr lvl="1"/>
            <a:r>
              <a:rPr lang="en-US" dirty="0"/>
              <a:t>Programming Example: We’ve talked about the importance helper methods add to readability</a:t>
            </a:r>
            <a:br>
              <a:rPr lang="en-US" dirty="0"/>
            </a:br>
            <a:br>
              <a:rPr lang="en-US" dirty="0"/>
            </a:br>
            <a:endParaRPr lang="en-US" dirty="0"/>
          </a:p>
          <a:p>
            <a:r>
              <a:rPr lang="en-US" sz="2000" dirty="0"/>
              <a:t>Optional Further Reading: </a:t>
            </a:r>
            <a:r>
              <a:rPr lang="en-US" sz="2000" dirty="0">
                <a:hlinkClick r:id="rId2"/>
              </a:rPr>
              <a:t>Model-View-Control Design Pattern</a:t>
            </a:r>
            <a:endParaRPr lang="en-US" sz="2000" dirty="0"/>
          </a:p>
        </p:txBody>
      </p:sp>
    </p:spTree>
    <p:extLst>
      <p:ext uri="{BB962C8B-B14F-4D97-AF65-F5344CB8AC3E}">
        <p14:creationId xmlns:p14="http://schemas.microsoft.com/office/powerpoint/2010/main" val="1479587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78ED0-DE4B-2875-BB3C-33D92DC4F40D}"/>
              </a:ext>
            </a:extLst>
          </p:cNvPr>
          <p:cNvSpPr>
            <a:spLocks noGrp="1"/>
          </p:cNvSpPr>
          <p:nvPr>
            <p:ph type="title"/>
          </p:nvPr>
        </p:nvSpPr>
        <p:spPr/>
        <p:txBody>
          <a:bodyPr/>
          <a:lstStyle/>
          <a:p>
            <a:r>
              <a:rPr lang="en-US" dirty="0"/>
              <a:t>Separation of Concerns</a:t>
            </a:r>
          </a:p>
        </p:txBody>
      </p:sp>
      <p:sp>
        <p:nvSpPr>
          <p:cNvPr id="3" name="Content Placeholder 2">
            <a:extLst>
              <a:ext uri="{FF2B5EF4-FFF2-40B4-BE49-F238E27FC236}">
                <a16:creationId xmlns:a16="http://schemas.microsoft.com/office/drawing/2014/main" id="{4C428511-4BAC-901E-CDA7-F34435BC1379}"/>
              </a:ext>
            </a:extLst>
          </p:cNvPr>
          <p:cNvSpPr>
            <a:spLocks noGrp="1"/>
          </p:cNvSpPr>
          <p:nvPr>
            <p:ph idx="1"/>
          </p:nvPr>
        </p:nvSpPr>
        <p:spPr>
          <a:xfrm>
            <a:off x="838200" y="1371600"/>
            <a:ext cx="10515600" cy="5251837"/>
          </a:xfrm>
        </p:spPr>
        <p:txBody>
          <a:bodyPr>
            <a:normAutofit lnSpcReduction="10000"/>
          </a:bodyPr>
          <a:lstStyle/>
          <a:p>
            <a:r>
              <a:rPr lang="en-US" dirty="0"/>
              <a:t>Most applications separate the following things:</a:t>
            </a:r>
          </a:p>
          <a:p>
            <a:pPr lvl="1"/>
            <a:r>
              <a:rPr lang="en-US" dirty="0"/>
              <a:t>How the user views and interacts with an application</a:t>
            </a:r>
          </a:p>
          <a:p>
            <a:pPr lvl="1"/>
            <a:r>
              <a:rPr lang="en-US" dirty="0"/>
              <a:t>The “core logic” behind how the application works</a:t>
            </a:r>
          </a:p>
          <a:p>
            <a:r>
              <a:rPr lang="en-US" dirty="0"/>
              <a:t>Example: Snapchat just released a browser app</a:t>
            </a:r>
          </a:p>
          <a:p>
            <a:pPr lvl="1"/>
            <a:r>
              <a:rPr lang="en-US" dirty="0"/>
              <a:t>Very unlikely they wrote the entire code base from scratch. </a:t>
            </a:r>
          </a:p>
          <a:p>
            <a:pPr lvl="1"/>
            <a:r>
              <a:rPr lang="en-US" dirty="0"/>
              <a:t>Instead, probably already had separated:</a:t>
            </a:r>
          </a:p>
          <a:p>
            <a:pPr marL="1371600" lvl="2" indent="-457200">
              <a:buFont typeface="+mj-lt"/>
              <a:buAutoNum type="arabicPeriod"/>
            </a:pPr>
            <a:r>
              <a:rPr lang="en-US" dirty="0"/>
              <a:t>The “core logic” of sending/receiving pictures, marking them as viewed, etc.</a:t>
            </a:r>
          </a:p>
          <a:p>
            <a:pPr marL="1371600" lvl="2" indent="-457200">
              <a:buFont typeface="+mj-lt"/>
              <a:buAutoNum type="arabicPeriod"/>
            </a:pPr>
            <a:r>
              <a:rPr lang="en-US" dirty="0"/>
              <a:t>A view on that controller that displays buttons, pictures, on an iPhone for the user to interact with</a:t>
            </a:r>
          </a:p>
          <a:p>
            <a:pPr lvl="1"/>
            <a:r>
              <a:rPr lang="en-US" dirty="0"/>
              <a:t>Now, adding a browser app doesn’t require any changes to the first system, just making a new version of the view to work on browsers instead of iPhones (and they probably have a different version for Android)</a:t>
            </a:r>
          </a:p>
          <a:p>
            <a:r>
              <a:rPr lang="en-US" dirty="0"/>
              <a:t>Common theme: Separate the “logic” of an app from how the user interacts with it</a:t>
            </a:r>
          </a:p>
        </p:txBody>
      </p:sp>
    </p:spTree>
    <p:extLst>
      <p:ext uri="{BB962C8B-B14F-4D97-AF65-F5344CB8AC3E}">
        <p14:creationId xmlns:p14="http://schemas.microsoft.com/office/powerpoint/2010/main" val="191792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D6D6D-6A3D-304B-0D37-4139626981E0}"/>
              </a:ext>
            </a:extLst>
          </p:cNvPr>
          <p:cNvSpPr>
            <a:spLocks noGrp="1"/>
          </p:cNvSpPr>
          <p:nvPr>
            <p:ph type="title"/>
          </p:nvPr>
        </p:nvSpPr>
        <p:spPr/>
        <p:txBody>
          <a:bodyPr/>
          <a:lstStyle/>
          <a:p>
            <a:r>
              <a:rPr lang="en-US" dirty="0"/>
              <a:t>Separation of Concerns in CSE 122</a:t>
            </a:r>
          </a:p>
        </p:txBody>
      </p:sp>
      <p:sp>
        <p:nvSpPr>
          <p:cNvPr id="3" name="Content Placeholder 2">
            <a:extLst>
              <a:ext uri="{FF2B5EF4-FFF2-40B4-BE49-F238E27FC236}">
                <a16:creationId xmlns:a16="http://schemas.microsoft.com/office/drawing/2014/main" id="{5C24F51F-57B9-3BBD-713A-CB5752ACD182}"/>
              </a:ext>
            </a:extLst>
          </p:cNvPr>
          <p:cNvSpPr>
            <a:spLocks noGrp="1"/>
          </p:cNvSpPr>
          <p:nvPr>
            <p:ph idx="1"/>
          </p:nvPr>
        </p:nvSpPr>
        <p:spPr/>
        <p:txBody>
          <a:bodyPr/>
          <a:lstStyle/>
          <a:p>
            <a:r>
              <a:rPr lang="en-US" dirty="0"/>
              <a:t>With the introduction of Objects and Object-Oriented Programming, we can do this much more easily</a:t>
            </a:r>
          </a:p>
          <a:p>
            <a:pPr lvl="1"/>
            <a:r>
              <a:rPr lang="en-US" dirty="0"/>
              <a:t>If you wanted to make a visual app for Program Linting, you don’t have to change most of the files! Just make a new </a:t>
            </a:r>
            <a:r>
              <a:rPr lang="en-US" dirty="0" err="1">
                <a:latin typeface="Menlo" panose="020B0609030804020204" pitchFamily="49" charset="0"/>
                <a:ea typeface="Menlo" panose="020B0609030804020204" pitchFamily="49" charset="0"/>
                <a:cs typeface="Menlo" panose="020B0609030804020204" pitchFamily="49" charset="0"/>
              </a:rPr>
              <a:t>LinterMain</a:t>
            </a:r>
            <a:endParaRPr lang="en-US" dirty="0">
              <a:latin typeface="Menlo" panose="020B0609030804020204" pitchFamily="49" charset="0"/>
              <a:ea typeface="Menlo" panose="020B0609030804020204" pitchFamily="49" charset="0"/>
              <a:cs typeface="Menlo" panose="020B0609030804020204" pitchFamily="49" charset="0"/>
            </a:endParaRPr>
          </a:p>
          <a:p>
            <a:r>
              <a:rPr lang="en-US" dirty="0"/>
              <a:t>However, most of our previous assignments do this quite poorly</a:t>
            </a:r>
          </a:p>
          <a:p>
            <a:pPr lvl="1"/>
            <a:r>
              <a:rPr lang="en-US" dirty="0"/>
              <a:t>Example: For TODO List, you had code that interacted with the user mixed up with the logic for managing the TODO list!  Concerns not separated!</a:t>
            </a:r>
          </a:p>
          <a:p>
            <a:r>
              <a:rPr lang="en-US" dirty="0"/>
              <a:t>So Creative Project 3 is you deciding how to fix that!</a:t>
            </a:r>
          </a:p>
        </p:txBody>
      </p:sp>
      <p:pic>
        <p:nvPicPr>
          <p:cNvPr id="7" name="Picture 6">
            <a:extLst>
              <a:ext uri="{FF2B5EF4-FFF2-40B4-BE49-F238E27FC236}">
                <a16:creationId xmlns:a16="http://schemas.microsoft.com/office/drawing/2014/main" id="{0FC8CBB9-698A-9DA4-4E70-0F8C4C45D1E1}"/>
              </a:ext>
            </a:extLst>
          </p:cNvPr>
          <p:cNvPicPr>
            <a:picLocks noChangeAspect="1"/>
          </p:cNvPicPr>
          <p:nvPr/>
        </p:nvPicPr>
        <p:blipFill>
          <a:blip r:embed="rId2"/>
          <a:stretch>
            <a:fillRect/>
          </a:stretch>
        </p:blipFill>
        <p:spPr>
          <a:xfrm>
            <a:off x="9199659" y="4200890"/>
            <a:ext cx="2527598" cy="2521937"/>
          </a:xfrm>
          <a:prstGeom prst="rect">
            <a:avLst/>
          </a:prstGeom>
        </p:spPr>
      </p:pic>
    </p:spTree>
    <p:extLst>
      <p:ext uri="{BB962C8B-B14F-4D97-AF65-F5344CB8AC3E}">
        <p14:creationId xmlns:p14="http://schemas.microsoft.com/office/powerpoint/2010/main" val="325534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F032-5D39-799C-49FE-88E5ADBE4AB2}"/>
              </a:ext>
            </a:extLst>
          </p:cNvPr>
          <p:cNvSpPr>
            <a:spLocks noGrp="1"/>
          </p:cNvSpPr>
          <p:nvPr>
            <p:ph type="title"/>
          </p:nvPr>
        </p:nvSpPr>
        <p:spPr/>
        <p:txBody>
          <a:bodyPr/>
          <a:lstStyle/>
          <a:p>
            <a:r>
              <a:rPr lang="en-US" dirty="0"/>
              <a:t>Creative Project 3 – OOP It!</a:t>
            </a:r>
          </a:p>
        </p:txBody>
      </p:sp>
      <p:sp>
        <p:nvSpPr>
          <p:cNvPr id="3" name="Content Placeholder 2">
            <a:extLst>
              <a:ext uri="{FF2B5EF4-FFF2-40B4-BE49-F238E27FC236}">
                <a16:creationId xmlns:a16="http://schemas.microsoft.com/office/drawing/2014/main" id="{88138429-49B1-9F56-78B7-BBE4C410C161}"/>
              </a:ext>
            </a:extLst>
          </p:cNvPr>
          <p:cNvSpPr>
            <a:spLocks noGrp="1"/>
          </p:cNvSpPr>
          <p:nvPr>
            <p:ph idx="1"/>
          </p:nvPr>
        </p:nvSpPr>
        <p:spPr/>
        <p:txBody>
          <a:bodyPr/>
          <a:lstStyle/>
          <a:p>
            <a:r>
              <a:rPr lang="en-US" dirty="0"/>
              <a:t>Take one of our earlier assignments and rewrite it to use Object Oriented Programming to better separate the concerns of interaction and managing the state of the application</a:t>
            </a:r>
          </a:p>
          <a:p>
            <a:r>
              <a:rPr lang="en-US" dirty="0"/>
              <a:t>You pick </a:t>
            </a:r>
            <a:r>
              <a:rPr lang="en-US" i="1" dirty="0"/>
              <a:t>one</a:t>
            </a:r>
            <a:r>
              <a:rPr lang="en-US" dirty="0"/>
              <a:t> of the assignments</a:t>
            </a:r>
          </a:p>
          <a:p>
            <a:pPr lvl="1"/>
            <a:r>
              <a:rPr lang="en-US" dirty="0"/>
              <a:t>P0: Stonks</a:t>
            </a:r>
          </a:p>
          <a:p>
            <a:pPr lvl="1"/>
            <a:r>
              <a:rPr lang="en-US" dirty="0"/>
              <a:t>C1: TODO List</a:t>
            </a:r>
          </a:p>
          <a:p>
            <a:pPr lvl="1"/>
            <a:r>
              <a:rPr lang="en-US" dirty="0"/>
              <a:t>P1: Music Playlist</a:t>
            </a:r>
          </a:p>
          <a:p>
            <a:pPr lvl="1"/>
            <a:r>
              <a:rPr lang="en-US"/>
              <a:t>P2: Absurdle</a:t>
            </a:r>
            <a:endParaRPr lang="en-US" dirty="0"/>
          </a:p>
          <a:p>
            <a:r>
              <a:rPr lang="en-US" dirty="0"/>
              <a:t>You get to choose which assignment you want to make </a:t>
            </a:r>
            <a:r>
              <a:rPr lang="en-US" dirty="0" err="1"/>
              <a:t>OOP’ed</a:t>
            </a:r>
            <a:r>
              <a:rPr lang="en-US" dirty="0"/>
              <a:t>, and how to design that object!</a:t>
            </a:r>
          </a:p>
          <a:p>
            <a:pPr lvl="1"/>
            <a:r>
              <a:rPr lang="en-US" dirty="0"/>
              <a:t>Externally it should have the same behavior as original assignment</a:t>
            </a:r>
          </a:p>
        </p:txBody>
      </p:sp>
    </p:spTree>
    <p:extLst>
      <p:ext uri="{BB962C8B-B14F-4D97-AF65-F5344CB8AC3E}">
        <p14:creationId xmlns:p14="http://schemas.microsoft.com/office/powerpoint/2010/main" val="3774908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dirty="0">
                <a:solidFill>
                  <a:schemeClr val="accent5"/>
                </a:solidFill>
              </a:rPr>
              <a:t>Announcements</a:t>
            </a:r>
          </a:p>
          <a:p>
            <a:pPr lvl="1">
              <a:spcAft>
                <a:spcPts val="1200"/>
              </a:spcAft>
            </a:pPr>
            <a:r>
              <a:rPr lang="en-US" dirty="0"/>
              <a:t>Final Exam Logistics	</a:t>
            </a:r>
          </a:p>
          <a:p>
            <a:pPr>
              <a:spcAft>
                <a:spcPts val="1200"/>
              </a:spcAft>
            </a:pPr>
            <a:r>
              <a:rPr lang="en-US" dirty="0"/>
              <a:t>Third Party Libraries</a:t>
            </a:r>
          </a:p>
          <a:p>
            <a:pPr>
              <a:spcAft>
                <a:spcPts val="1200"/>
              </a:spcAft>
            </a:pPr>
            <a:r>
              <a:rPr lang="en-US" dirty="0"/>
              <a:t>Open-Source Software</a:t>
            </a:r>
          </a:p>
          <a:p>
            <a:pPr>
              <a:spcAft>
                <a:spcPts val="1200"/>
              </a:spcAft>
            </a:pPr>
            <a:r>
              <a:rPr lang="en-US" dirty="0"/>
              <a:t>Intro Creative Project 3</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732788" y="1458097"/>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060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E843F-0F49-11BB-CCE1-6655EC43C86E}"/>
              </a:ext>
            </a:extLst>
          </p:cNvPr>
          <p:cNvSpPr>
            <a:spLocks noGrp="1"/>
          </p:cNvSpPr>
          <p:nvPr>
            <p:ph type="title"/>
          </p:nvPr>
        </p:nvSpPr>
        <p:spPr/>
        <p:txBody>
          <a:bodyPr/>
          <a:lstStyle/>
          <a:p>
            <a:r>
              <a:rPr lang="en-US" dirty="0"/>
              <a:t>Final Exam Logistics</a:t>
            </a:r>
          </a:p>
        </p:txBody>
      </p:sp>
      <p:sp>
        <p:nvSpPr>
          <p:cNvPr id="3" name="Content Placeholder 2">
            <a:extLst>
              <a:ext uri="{FF2B5EF4-FFF2-40B4-BE49-F238E27FC236}">
                <a16:creationId xmlns:a16="http://schemas.microsoft.com/office/drawing/2014/main" id="{14352C66-745C-1DD5-395A-D3A78EE53F2C}"/>
              </a:ext>
            </a:extLst>
          </p:cNvPr>
          <p:cNvSpPr>
            <a:spLocks noGrp="1"/>
          </p:cNvSpPr>
          <p:nvPr>
            <p:ph idx="1"/>
          </p:nvPr>
        </p:nvSpPr>
        <p:spPr/>
        <p:txBody>
          <a:bodyPr>
            <a:normAutofit fontScale="85000" lnSpcReduction="20000"/>
          </a:bodyPr>
          <a:lstStyle/>
          <a:p>
            <a:pPr marL="0" indent="0">
              <a:buNone/>
            </a:pPr>
            <a:r>
              <a:rPr lang="en-US" dirty="0"/>
              <a:t>Final Exam Logistics posted on </a:t>
            </a:r>
            <a:r>
              <a:rPr lang="en-US" dirty="0">
                <a:hlinkClick r:id="rId2"/>
              </a:rPr>
              <a:t>the course website</a:t>
            </a:r>
            <a:r>
              <a:rPr lang="en-US" dirty="0"/>
              <a:t>. </a:t>
            </a:r>
            <a:r>
              <a:rPr lang="en-US" b="1" dirty="0"/>
              <a:t>You should read the whole thing, </a:t>
            </a:r>
            <a:r>
              <a:rPr lang="en-US" dirty="0"/>
              <a:t>but we’ll talk about highlights today</a:t>
            </a:r>
            <a:r>
              <a:rPr lang="en-US" b="1" dirty="0"/>
              <a:t>.</a:t>
            </a:r>
          </a:p>
          <a:p>
            <a:pPr marL="0" indent="0">
              <a:buNone/>
            </a:pPr>
            <a:endParaRPr lang="en-US" b="1" dirty="0"/>
          </a:p>
          <a:p>
            <a:pPr marL="0" indent="0">
              <a:buNone/>
            </a:pPr>
            <a:r>
              <a:rPr lang="en-US" i="1" dirty="0"/>
              <a:t>Important points:</a:t>
            </a:r>
          </a:p>
          <a:p>
            <a:r>
              <a:rPr lang="en-US" dirty="0"/>
              <a:t>Thursday 6/6 from 8:30 – 10:20 am</a:t>
            </a:r>
          </a:p>
          <a:p>
            <a:r>
              <a:rPr lang="en-US" dirty="0"/>
              <a:t>There will be assigned seats (posted soon)</a:t>
            </a:r>
          </a:p>
          <a:p>
            <a:pPr lvl="1"/>
            <a:r>
              <a:rPr lang="en-US" dirty="0"/>
              <a:t>Please submit left-handed </a:t>
            </a:r>
            <a:r>
              <a:rPr lang="en-US"/>
              <a:t>seating requests by EOD Tuesday 5/28</a:t>
            </a:r>
            <a:endParaRPr lang="en-US" dirty="0"/>
          </a:p>
          <a:p>
            <a:r>
              <a:rPr lang="en-US" dirty="0"/>
              <a:t>Don’t cheat</a:t>
            </a:r>
          </a:p>
          <a:p>
            <a:pPr lvl="1"/>
            <a:r>
              <a:rPr lang="en-US" dirty="0"/>
              <a:t>Do not start early or work after time is called</a:t>
            </a:r>
          </a:p>
          <a:p>
            <a:pPr lvl="1"/>
            <a:r>
              <a:rPr lang="en-US" dirty="0"/>
              <a:t>No electronic devices or communicating with others during the test</a:t>
            </a:r>
          </a:p>
          <a:p>
            <a:r>
              <a:rPr lang="en-US" dirty="0"/>
              <a:t>You will be able to bring in </a:t>
            </a:r>
            <a:r>
              <a:rPr lang="en-US" i="1" dirty="0"/>
              <a:t>one</a:t>
            </a:r>
            <a:r>
              <a:rPr lang="en-US" dirty="0"/>
              <a:t> reference sheet of your own notes </a:t>
            </a:r>
          </a:p>
          <a:p>
            <a:pPr lvl="1"/>
            <a:r>
              <a:rPr lang="en-US" dirty="0"/>
              <a:t>Additionally, we will provide a reference sheet during exam (posted on website soon)</a:t>
            </a:r>
          </a:p>
          <a:p>
            <a:r>
              <a:rPr lang="en-US" dirty="0"/>
              <a:t>Topic list</a:t>
            </a:r>
          </a:p>
          <a:p>
            <a:r>
              <a:rPr lang="en-US" dirty="0"/>
              <a:t>See website for details about policies </a:t>
            </a:r>
            <a:r>
              <a:rPr lang="en-US" dirty="0" err="1"/>
              <a:t>w.r.t.</a:t>
            </a:r>
            <a:r>
              <a:rPr lang="en-US" dirty="0"/>
              <a:t> what we expect of your answers</a:t>
            </a:r>
          </a:p>
        </p:txBody>
      </p:sp>
    </p:spTree>
    <p:extLst>
      <p:ext uri="{BB962C8B-B14F-4D97-AF65-F5344CB8AC3E}">
        <p14:creationId xmlns:p14="http://schemas.microsoft.com/office/powerpoint/2010/main" val="2071038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lvl="1">
              <a:spcAft>
                <a:spcPts val="1200"/>
              </a:spcAft>
            </a:pPr>
            <a:r>
              <a:rPr lang="en-US" dirty="0"/>
              <a:t>Final Exam Logistics	</a:t>
            </a:r>
          </a:p>
          <a:p>
            <a:pPr>
              <a:spcAft>
                <a:spcPts val="1200"/>
              </a:spcAft>
            </a:pPr>
            <a:r>
              <a:rPr lang="en-US" b="1" dirty="0">
                <a:solidFill>
                  <a:schemeClr val="accent5"/>
                </a:solidFill>
              </a:rPr>
              <a:t>Third Party Libraries</a:t>
            </a:r>
          </a:p>
          <a:p>
            <a:pPr>
              <a:spcAft>
                <a:spcPts val="1200"/>
              </a:spcAft>
            </a:pPr>
            <a:r>
              <a:rPr lang="en-US" dirty="0"/>
              <a:t>Open-Source Software</a:t>
            </a:r>
          </a:p>
          <a:p>
            <a:pPr>
              <a:spcAft>
                <a:spcPts val="1200"/>
              </a:spcAft>
            </a:pPr>
            <a:r>
              <a:rPr lang="en-US" dirty="0"/>
              <a:t>Intro Creative Project 3</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4213254" y="2664616"/>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52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4C4EF-3A03-1CE1-0889-795F156E5BD2}"/>
              </a:ext>
            </a:extLst>
          </p:cNvPr>
          <p:cNvSpPr>
            <a:spLocks noGrp="1"/>
          </p:cNvSpPr>
          <p:nvPr>
            <p:ph type="title"/>
          </p:nvPr>
        </p:nvSpPr>
        <p:spPr/>
        <p:txBody>
          <a:bodyPr/>
          <a:lstStyle/>
          <a:p>
            <a:r>
              <a:rPr lang="en-US" dirty="0"/>
              <a:t>Library</a:t>
            </a:r>
          </a:p>
        </p:txBody>
      </p:sp>
      <p:sp>
        <p:nvSpPr>
          <p:cNvPr id="3" name="Content Placeholder 2">
            <a:extLst>
              <a:ext uri="{FF2B5EF4-FFF2-40B4-BE49-F238E27FC236}">
                <a16:creationId xmlns:a16="http://schemas.microsoft.com/office/drawing/2014/main" id="{89DD3997-5727-DD8E-237F-B37DC5E3B555}"/>
              </a:ext>
            </a:extLst>
          </p:cNvPr>
          <p:cNvSpPr>
            <a:spLocks noGrp="1"/>
          </p:cNvSpPr>
          <p:nvPr>
            <p:ph idx="1"/>
          </p:nvPr>
        </p:nvSpPr>
        <p:spPr/>
        <p:txBody>
          <a:bodyPr>
            <a:normAutofit/>
          </a:bodyPr>
          <a:lstStyle/>
          <a:p>
            <a:r>
              <a:rPr lang="en-US" dirty="0"/>
              <a:t>The term </a:t>
            </a:r>
            <a:r>
              <a:rPr lang="en-US" b="1" dirty="0"/>
              <a:t>library </a:t>
            </a:r>
            <a:r>
              <a:rPr lang="en-US" dirty="0"/>
              <a:t>or </a:t>
            </a:r>
            <a:r>
              <a:rPr lang="en-US" b="1" dirty="0"/>
              <a:t>third party library </a:t>
            </a:r>
            <a:r>
              <a:rPr lang="en-US" dirty="0"/>
              <a:t>is used broadly to refer to a collection of code someone has written, packaged up, and shared for others to use</a:t>
            </a:r>
          </a:p>
          <a:p>
            <a:pPr lvl="1"/>
            <a:r>
              <a:rPr lang="en-US" dirty="0"/>
              <a:t>Example: JUnit is a library!</a:t>
            </a:r>
          </a:p>
          <a:p>
            <a:r>
              <a:rPr lang="en-US" dirty="0"/>
              <a:t>There are a </a:t>
            </a:r>
            <a:r>
              <a:rPr lang="en-US" i="1" dirty="0"/>
              <a:t>lot</a:t>
            </a:r>
            <a:r>
              <a:rPr lang="en-US" dirty="0"/>
              <a:t> of libraries out there! </a:t>
            </a:r>
          </a:p>
          <a:p>
            <a:pPr lvl="1"/>
            <a:r>
              <a:rPr lang="en-US" dirty="0">
                <a:hlinkClick r:id="rId2"/>
              </a:rPr>
              <a:t>Here</a:t>
            </a:r>
            <a:r>
              <a:rPr lang="en-US" dirty="0"/>
              <a:t> is just one person’s list of favorites with only 687 different libraries 😅</a:t>
            </a:r>
          </a:p>
          <a:p>
            <a:endParaRPr lang="en-US" dirty="0"/>
          </a:p>
          <a:p>
            <a:r>
              <a:rPr lang="en-US" dirty="0"/>
              <a:t>Example: </a:t>
            </a:r>
            <a:r>
              <a:rPr lang="en-US" dirty="0">
                <a:hlinkClick r:id="rId3"/>
              </a:rPr>
              <a:t>JFugue</a:t>
            </a:r>
            <a:r>
              <a:rPr lang="en-US" dirty="0"/>
              <a:t> a Java library for making music</a:t>
            </a:r>
          </a:p>
        </p:txBody>
      </p:sp>
    </p:spTree>
    <p:extLst>
      <p:ext uri="{BB962C8B-B14F-4D97-AF65-F5344CB8AC3E}">
        <p14:creationId xmlns:p14="http://schemas.microsoft.com/office/powerpoint/2010/main" val="2036559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lvl="1">
              <a:spcAft>
                <a:spcPts val="1200"/>
              </a:spcAft>
            </a:pPr>
            <a:r>
              <a:rPr lang="en-US" dirty="0"/>
              <a:t>Final Exam Logistics	</a:t>
            </a:r>
          </a:p>
          <a:p>
            <a:pPr>
              <a:spcAft>
                <a:spcPts val="1200"/>
              </a:spcAft>
            </a:pPr>
            <a:r>
              <a:rPr lang="en-US" dirty="0"/>
              <a:t>Third Party Libraries</a:t>
            </a:r>
          </a:p>
          <a:p>
            <a:pPr>
              <a:spcAft>
                <a:spcPts val="1200"/>
              </a:spcAft>
            </a:pPr>
            <a:r>
              <a:rPr lang="en-US" b="1" dirty="0">
                <a:solidFill>
                  <a:schemeClr val="accent5"/>
                </a:solidFill>
              </a:rPr>
              <a:t>Open-Source Software</a:t>
            </a:r>
          </a:p>
          <a:p>
            <a:pPr>
              <a:spcAft>
                <a:spcPts val="1200"/>
              </a:spcAft>
            </a:pPr>
            <a:r>
              <a:rPr lang="en-US" dirty="0"/>
              <a:t>Intro Creative Project 3</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4593741" y="3314501"/>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1724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AA575-A786-BD82-2E53-39DBD7F2881C}"/>
              </a:ext>
            </a:extLst>
          </p:cNvPr>
          <p:cNvSpPr>
            <a:spLocks noGrp="1"/>
          </p:cNvSpPr>
          <p:nvPr>
            <p:ph type="title"/>
          </p:nvPr>
        </p:nvSpPr>
        <p:spPr/>
        <p:txBody>
          <a:bodyPr/>
          <a:lstStyle/>
          <a:p>
            <a:r>
              <a:rPr lang="en-US" dirty="0"/>
              <a:t>Open-Source Software</a:t>
            </a:r>
          </a:p>
        </p:txBody>
      </p:sp>
      <p:sp>
        <p:nvSpPr>
          <p:cNvPr id="3" name="Content Placeholder 2">
            <a:extLst>
              <a:ext uri="{FF2B5EF4-FFF2-40B4-BE49-F238E27FC236}">
                <a16:creationId xmlns:a16="http://schemas.microsoft.com/office/drawing/2014/main" id="{46D142D6-0744-55DE-A747-94F982923212}"/>
              </a:ext>
            </a:extLst>
          </p:cNvPr>
          <p:cNvSpPr>
            <a:spLocks noGrp="1"/>
          </p:cNvSpPr>
          <p:nvPr>
            <p:ph idx="1"/>
          </p:nvPr>
        </p:nvSpPr>
        <p:spPr>
          <a:xfrm>
            <a:off x="838200" y="1371600"/>
            <a:ext cx="9820564" cy="5291593"/>
          </a:xfrm>
        </p:spPr>
        <p:txBody>
          <a:bodyPr>
            <a:normAutofit fontScale="92500" lnSpcReduction="10000"/>
          </a:bodyPr>
          <a:lstStyle/>
          <a:p>
            <a:r>
              <a:rPr lang="en-US" dirty="0"/>
              <a:t>Libraries are just code that people write! You can make your own if you want! Or contribute to one that wants help!</a:t>
            </a:r>
          </a:p>
          <a:p>
            <a:r>
              <a:rPr lang="en-US" b="1" dirty="0"/>
              <a:t>Open-Source Code </a:t>
            </a:r>
            <a:r>
              <a:rPr lang="en-US" dirty="0"/>
              <a:t>are projects where all the code is visible to the world. </a:t>
            </a:r>
          </a:p>
          <a:p>
            <a:r>
              <a:rPr lang="en-US" dirty="0"/>
              <a:t>Many Open-Source projects are also run by teams of individuals all working on the same code base. Need collaboration tools to make it easy for many people to work on one piece of code.</a:t>
            </a:r>
          </a:p>
          <a:p>
            <a:pPr lvl="1"/>
            <a:r>
              <a:rPr lang="en-US" dirty="0"/>
              <a:t>Wanna try? Check out </a:t>
            </a:r>
            <a:r>
              <a:rPr lang="en-US" dirty="0">
                <a:hlinkClick r:id="rId2"/>
              </a:rPr>
              <a:t>https://www.firsttimersonly.com/</a:t>
            </a:r>
            <a:r>
              <a:rPr lang="en-US" dirty="0"/>
              <a:t> </a:t>
            </a:r>
          </a:p>
          <a:p>
            <a:r>
              <a:rPr lang="en-US" dirty="0"/>
              <a:t>Collaboration Tools</a:t>
            </a:r>
          </a:p>
          <a:p>
            <a:pPr lvl="1"/>
            <a:r>
              <a:rPr lang="en-US" dirty="0">
                <a:latin typeface="Menlo" panose="020B0609030804020204" pitchFamily="49" charset="0"/>
                <a:ea typeface="Menlo" panose="020B0609030804020204" pitchFamily="49" charset="0"/>
                <a:cs typeface="Menlo" panose="020B0609030804020204" pitchFamily="49" charset="0"/>
              </a:rPr>
              <a:t>git</a:t>
            </a:r>
            <a:r>
              <a:rPr lang="en-US" dirty="0"/>
              <a:t> to manage the process of collaborating on code</a:t>
            </a:r>
          </a:p>
          <a:p>
            <a:pPr lvl="1"/>
            <a:r>
              <a:rPr lang="en-US" dirty="0"/>
              <a:t>Websites such as </a:t>
            </a:r>
            <a:r>
              <a:rPr lang="en-US" dirty="0">
                <a:hlinkClick r:id="rId3"/>
              </a:rPr>
              <a:t>GitHub</a:t>
            </a:r>
            <a:r>
              <a:rPr lang="en-US" dirty="0"/>
              <a:t> or </a:t>
            </a:r>
            <a:r>
              <a:rPr lang="en-US" dirty="0">
                <a:hlinkClick r:id="rId4"/>
              </a:rPr>
              <a:t>GitLab</a:t>
            </a:r>
            <a:r>
              <a:rPr lang="en-US" dirty="0"/>
              <a:t> to host and share the code</a:t>
            </a:r>
          </a:p>
          <a:p>
            <a:pPr lvl="2"/>
            <a:r>
              <a:rPr lang="en-US" dirty="0"/>
              <a:t>Do </a:t>
            </a:r>
            <a:r>
              <a:rPr lang="en-US" b="1" dirty="0"/>
              <a:t>not</a:t>
            </a:r>
            <a:r>
              <a:rPr lang="en-US" dirty="0"/>
              <a:t> post solutions to your assignments publicly on these (or other) sites</a:t>
            </a:r>
          </a:p>
          <a:p>
            <a:r>
              <a:rPr lang="en-US" dirty="0"/>
              <a:t>Won’t focus on collaboration tools in the intro sequence</a:t>
            </a:r>
          </a:p>
          <a:p>
            <a:pPr lvl="1"/>
            <a:r>
              <a:rPr lang="en-US" dirty="0"/>
              <a:t>CSE Majors: CSE 391            Other Majors: CSE 374</a:t>
            </a:r>
          </a:p>
        </p:txBody>
      </p:sp>
      <p:pic>
        <p:nvPicPr>
          <p:cNvPr id="1026" name="Picture 2" descr="After Years of Abusive E-mails, the Creator of Linux Steps Aside | The New  Yorker">
            <a:extLst>
              <a:ext uri="{FF2B5EF4-FFF2-40B4-BE49-F238E27FC236}">
                <a16:creationId xmlns:a16="http://schemas.microsoft.com/office/drawing/2014/main" id="{B0982D30-05BF-CD4C-EFBB-732B9EE1199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137" r="23636"/>
          <a:stretch/>
        </p:blipFill>
        <p:spPr bwMode="auto">
          <a:xfrm>
            <a:off x="9620372" y="3888509"/>
            <a:ext cx="2344593" cy="21897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B7A60E7-C83D-BCF0-69D6-FA36C4DDEBD6}"/>
              </a:ext>
            </a:extLst>
          </p:cNvPr>
          <p:cNvSpPr txBox="1"/>
          <p:nvPr/>
        </p:nvSpPr>
        <p:spPr>
          <a:xfrm>
            <a:off x="9510749" y="6078269"/>
            <a:ext cx="2563837" cy="646331"/>
          </a:xfrm>
          <a:prstGeom prst="rect">
            <a:avLst/>
          </a:prstGeom>
          <a:noFill/>
        </p:spPr>
        <p:txBody>
          <a:bodyPr wrap="square" rtlCol="0">
            <a:spAutoFit/>
          </a:bodyPr>
          <a:lstStyle/>
          <a:p>
            <a:pPr algn="ctr"/>
            <a:r>
              <a:rPr lang="en-US" dirty="0"/>
              <a:t>Linus Torvalds</a:t>
            </a:r>
          </a:p>
          <a:p>
            <a:pPr algn="ctr"/>
            <a:r>
              <a:rPr lang="en-US" dirty="0"/>
              <a:t>inventor of Git and Linux</a:t>
            </a:r>
          </a:p>
        </p:txBody>
      </p:sp>
    </p:spTree>
    <p:extLst>
      <p:ext uri="{BB962C8B-B14F-4D97-AF65-F5344CB8AC3E}">
        <p14:creationId xmlns:p14="http://schemas.microsoft.com/office/powerpoint/2010/main" val="664860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C9C30-B00A-3C23-F20B-A631ECAF158B}"/>
              </a:ext>
            </a:extLst>
          </p:cNvPr>
          <p:cNvSpPr>
            <a:spLocks noGrp="1"/>
          </p:cNvSpPr>
          <p:nvPr>
            <p:ph type="title"/>
          </p:nvPr>
        </p:nvSpPr>
        <p:spPr/>
        <p:txBody>
          <a:bodyPr/>
          <a:lstStyle/>
          <a:p>
            <a:r>
              <a:rPr lang="en-US" dirty="0"/>
              <a:t>Public != Free to Use</a:t>
            </a:r>
          </a:p>
        </p:txBody>
      </p:sp>
      <p:sp>
        <p:nvSpPr>
          <p:cNvPr id="3" name="Content Placeholder 2">
            <a:extLst>
              <a:ext uri="{FF2B5EF4-FFF2-40B4-BE49-F238E27FC236}">
                <a16:creationId xmlns:a16="http://schemas.microsoft.com/office/drawing/2014/main" id="{138F50DF-AAE8-4DF1-BA90-ABDA5D3FC077}"/>
              </a:ext>
            </a:extLst>
          </p:cNvPr>
          <p:cNvSpPr>
            <a:spLocks noGrp="1"/>
          </p:cNvSpPr>
          <p:nvPr>
            <p:ph idx="1"/>
          </p:nvPr>
        </p:nvSpPr>
        <p:spPr/>
        <p:txBody>
          <a:bodyPr/>
          <a:lstStyle/>
          <a:p>
            <a:r>
              <a:rPr lang="en-US" dirty="0"/>
              <a:t>Just because some code is publicly available to look at, doesn’t mean you have permission to download, run, copy, or edit that code.</a:t>
            </a:r>
          </a:p>
          <a:p>
            <a:r>
              <a:rPr lang="en-US" dirty="0"/>
              <a:t>All code should have a </a:t>
            </a:r>
            <a:r>
              <a:rPr lang="en-US" b="1" dirty="0"/>
              <a:t>License </a:t>
            </a:r>
            <a:r>
              <a:rPr lang="en-US" dirty="0"/>
              <a:t>or </a:t>
            </a:r>
            <a:r>
              <a:rPr lang="en-US" b="1" dirty="0"/>
              <a:t>Software License</a:t>
            </a:r>
            <a:r>
              <a:rPr lang="en-US" dirty="0"/>
              <a:t>, a legal set of permissions given by the code authors to users of the code</a:t>
            </a:r>
          </a:p>
          <a:p>
            <a:pPr lvl="1"/>
            <a:r>
              <a:rPr lang="en-US" dirty="0"/>
              <a:t>You need to make sure you are abiding by any licenses in code repositories you are interested in using (they are legally binding)</a:t>
            </a:r>
          </a:p>
          <a:p>
            <a:pPr lvl="1"/>
            <a:r>
              <a:rPr lang="en-US" dirty="0"/>
              <a:t>If you make public repositories and you want people to use it, you need to include some license. </a:t>
            </a:r>
          </a:p>
          <a:p>
            <a:pPr lvl="2"/>
            <a:r>
              <a:rPr lang="en-US" dirty="0"/>
              <a:t>The default license means nobody can use/copy/modify your code (and this gets very messy when you have other people working on the project)</a:t>
            </a:r>
          </a:p>
          <a:p>
            <a:pPr lvl="2"/>
            <a:r>
              <a:rPr lang="en-US" dirty="0">
                <a:hlinkClick r:id="rId2"/>
              </a:rPr>
              <a:t>How to choose a license</a:t>
            </a:r>
            <a:r>
              <a:rPr lang="en-US" dirty="0"/>
              <a:t> (a common default is the </a:t>
            </a:r>
            <a:r>
              <a:rPr lang="en-US" dirty="0">
                <a:hlinkClick r:id="rId3"/>
              </a:rPr>
              <a:t>MIT License</a:t>
            </a:r>
            <a:r>
              <a:rPr lang="en-US" dirty="0"/>
              <a:t>)</a:t>
            </a:r>
          </a:p>
          <a:p>
            <a:endParaRPr lang="en-US" dirty="0"/>
          </a:p>
        </p:txBody>
      </p:sp>
    </p:spTree>
    <p:extLst>
      <p:ext uri="{BB962C8B-B14F-4D97-AF65-F5344CB8AC3E}">
        <p14:creationId xmlns:p14="http://schemas.microsoft.com/office/powerpoint/2010/main" val="2202312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lvl="1">
              <a:spcAft>
                <a:spcPts val="1200"/>
              </a:spcAft>
            </a:pPr>
            <a:r>
              <a:rPr lang="en-US" dirty="0"/>
              <a:t>Final Exam Logistics	</a:t>
            </a:r>
          </a:p>
          <a:p>
            <a:pPr>
              <a:spcAft>
                <a:spcPts val="1200"/>
              </a:spcAft>
            </a:pPr>
            <a:r>
              <a:rPr lang="en-US" dirty="0"/>
              <a:t>Third Party Libraries</a:t>
            </a:r>
          </a:p>
          <a:p>
            <a:pPr>
              <a:spcAft>
                <a:spcPts val="1200"/>
              </a:spcAft>
            </a:pPr>
            <a:r>
              <a:rPr lang="en-US" dirty="0"/>
              <a:t>Open-Source Software</a:t>
            </a:r>
          </a:p>
          <a:p>
            <a:pPr>
              <a:spcAft>
                <a:spcPts val="1200"/>
              </a:spcAft>
            </a:pPr>
            <a:r>
              <a:rPr lang="en-US" b="1" dirty="0">
                <a:solidFill>
                  <a:schemeClr val="accent5"/>
                </a:solidFill>
              </a:rPr>
              <a:t>Intro Creative Project 3</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4686943" y="3973510"/>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46612"/>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28047</TotalTime>
  <Words>1038</Words>
  <Application>Microsoft Office PowerPoint</Application>
  <PresentationFormat>Widescreen</PresentationFormat>
  <Paragraphs>106</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Menlo</vt:lpstr>
      <vt:lpstr>Montserrat</vt:lpstr>
      <vt:lpstr>Montserrat ExtraBold</vt:lpstr>
      <vt:lpstr>Montserrat SemiBold</vt:lpstr>
      <vt:lpstr>System Font Regular</vt:lpstr>
      <vt:lpstr>CSE 373 Summer 2020</vt:lpstr>
      <vt:lpstr>Third Party Libraries</vt:lpstr>
      <vt:lpstr>Lecture Outline</vt:lpstr>
      <vt:lpstr>Final Exam Logistics</vt:lpstr>
      <vt:lpstr>Lecture Outline</vt:lpstr>
      <vt:lpstr>Library</vt:lpstr>
      <vt:lpstr>Lecture Outline</vt:lpstr>
      <vt:lpstr>Open-Source Software</vt:lpstr>
      <vt:lpstr>Public != Free to Use</vt:lpstr>
      <vt:lpstr>Lecture Outline</vt:lpstr>
      <vt:lpstr>Design Patterns</vt:lpstr>
      <vt:lpstr>Separation of Concerns</vt:lpstr>
      <vt:lpstr>Separation of Concerns in CSE 122</vt:lpstr>
      <vt:lpstr>Creative Project 3 – OOP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Kasey Champion</cp:lastModifiedBy>
  <cp:revision>411</cp:revision>
  <cp:lastPrinted>2022-09-27T21:33:44Z</cp:lastPrinted>
  <dcterms:created xsi:type="dcterms:W3CDTF">2020-06-13T06:27:42Z</dcterms:created>
  <dcterms:modified xsi:type="dcterms:W3CDTF">2024-05-24T18:34:01Z</dcterms:modified>
</cp:coreProperties>
</file>