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ExtraBold" panose="00000900000000000000" pitchFamily="2" charset="0"/>
      <p:bold r:id="rId29"/>
      <p:italic r:id="rId30"/>
      <p:bold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7541C-52C0-4EE5-8C78-794E42F6310E}" v="36" dt="2024-05-17T18:45:05.040"/>
  </p1510:revLst>
</p1510:revInfo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9EE7541C-52C0-4EE5-8C78-794E42F6310E}"/>
    <pc:docChg chg="undo custSel addSld delSld modSld modMainMaster">
      <pc:chgData name="Kasey Champion" userId="c1130ab030728f76" providerId="LiveId" clId="{9EE7541C-52C0-4EE5-8C78-794E42F6310E}" dt="2024-05-17T18:45:05.040" v="392" actId="20577"/>
      <pc:docMkLst>
        <pc:docMk/>
      </pc:docMkLst>
      <pc:sldChg chg="addSp delSp modSp mod">
        <pc:chgData name="Kasey Champion" userId="c1130ab030728f76" providerId="LiveId" clId="{9EE7541C-52C0-4EE5-8C78-794E42F6310E}" dt="2024-05-17T17:52:55.839" v="14"/>
        <pc:sldMkLst>
          <pc:docMk/>
          <pc:sldMk cId="0" sldId="256"/>
        </pc:sldMkLst>
        <pc:spChg chg="add mod">
          <ac:chgData name="Kasey Champion" userId="c1130ab030728f76" providerId="LiveId" clId="{9EE7541C-52C0-4EE5-8C78-794E42F6310E}" dt="2024-05-17T17:52:55.839" v="14"/>
          <ac:spMkLst>
            <pc:docMk/>
            <pc:sldMk cId="0" sldId="256"/>
            <ac:spMk id="2" creationId="{0C92C7D5-1DF7-156F-06C7-E53FB6CEDCD6}"/>
          </ac:spMkLst>
        </pc:spChg>
        <pc:spChg chg="del">
          <ac:chgData name="Kasey Champion" userId="c1130ab030728f76" providerId="LiveId" clId="{9EE7541C-52C0-4EE5-8C78-794E42F6310E}" dt="2024-05-17T17:52:55.456" v="13" actId="478"/>
          <ac:spMkLst>
            <pc:docMk/>
            <pc:sldMk cId="0" sldId="256"/>
            <ac:spMk id="7" creationId="{61FFCFFB-D2C8-4ED8-9853-69E04206945C}"/>
          </ac:spMkLst>
        </pc:spChg>
      </pc:sldChg>
      <pc:sldChg chg="modSp mod">
        <pc:chgData name="Kasey Champion" userId="c1130ab030728f76" providerId="LiveId" clId="{9EE7541C-52C0-4EE5-8C78-794E42F6310E}" dt="2024-05-17T17:54:37.772" v="52" actId="404"/>
        <pc:sldMkLst>
          <pc:docMk/>
          <pc:sldMk cId="0" sldId="258"/>
        </pc:sldMkLst>
        <pc:spChg chg="mod">
          <ac:chgData name="Kasey Champion" userId="c1130ab030728f76" providerId="LiveId" clId="{9EE7541C-52C0-4EE5-8C78-794E42F6310E}" dt="2024-05-17T17:54:37.772" v="52" actId="404"/>
          <ac:spMkLst>
            <pc:docMk/>
            <pc:sldMk cId="0" sldId="258"/>
            <ac:spMk id="85" creationId="{00000000-0000-0000-0000-000000000000}"/>
          </ac:spMkLst>
        </pc:spChg>
      </pc:sldChg>
      <pc:sldChg chg="modSp add del mod">
        <pc:chgData name="Kasey Champion" userId="c1130ab030728f76" providerId="LiveId" clId="{9EE7541C-52C0-4EE5-8C78-794E42F6310E}" dt="2024-05-17T17:57:15.481" v="225" actId="108"/>
        <pc:sldMkLst>
          <pc:docMk/>
          <pc:sldMk cId="0" sldId="260"/>
        </pc:sldMkLst>
        <pc:spChg chg="mod">
          <ac:chgData name="Kasey Champion" userId="c1130ab030728f76" providerId="LiveId" clId="{9EE7541C-52C0-4EE5-8C78-794E42F6310E}" dt="2024-05-17T17:57:15.481" v="225" actId="108"/>
          <ac:spMkLst>
            <pc:docMk/>
            <pc:sldMk cId="0" sldId="260"/>
            <ac:spMk id="98" creationId="{00000000-0000-0000-0000-000000000000}"/>
          </ac:spMkLst>
        </pc:spChg>
      </pc:sldChg>
      <pc:sldChg chg="addSp modSp mod modAnim">
        <pc:chgData name="Kasey Champion" userId="c1130ab030728f76" providerId="LiveId" clId="{9EE7541C-52C0-4EE5-8C78-794E42F6310E}" dt="2024-05-17T18:30:02.139" v="362"/>
        <pc:sldMkLst>
          <pc:docMk/>
          <pc:sldMk cId="0" sldId="267"/>
        </pc:sldMkLst>
        <pc:spChg chg="add mod">
          <ac:chgData name="Kasey Champion" userId="c1130ab030728f76" providerId="LiveId" clId="{9EE7541C-52C0-4EE5-8C78-794E42F6310E}" dt="2024-05-17T18:29:56.057" v="361" actId="20577"/>
          <ac:spMkLst>
            <pc:docMk/>
            <pc:sldMk cId="0" sldId="267"/>
            <ac:spMk id="2" creationId="{8F309798-3308-4C26-09B5-076F70B97E58}"/>
          </ac:spMkLst>
        </pc:spChg>
      </pc:sldChg>
      <pc:sldChg chg="addSp modSp modAnim">
        <pc:chgData name="Kasey Champion" userId="c1130ab030728f76" providerId="LiveId" clId="{9EE7541C-52C0-4EE5-8C78-794E42F6310E}" dt="2024-05-17T18:45:05.040" v="392" actId="20577"/>
        <pc:sldMkLst>
          <pc:docMk/>
          <pc:sldMk cId="0" sldId="268"/>
        </pc:sldMkLst>
        <pc:spChg chg="add mod">
          <ac:chgData name="Kasey Champion" userId="c1130ab030728f76" providerId="LiveId" clId="{9EE7541C-52C0-4EE5-8C78-794E42F6310E}" dt="2024-05-17T18:45:05.040" v="392" actId="20577"/>
          <ac:spMkLst>
            <pc:docMk/>
            <pc:sldMk cId="0" sldId="268"/>
            <ac:spMk id="2" creationId="{E36370C2-3FF3-1318-5A53-C252131103FD}"/>
          </ac:spMkLst>
        </pc:spChg>
      </pc:sldChg>
      <pc:sldChg chg="add del">
        <pc:chgData name="Kasey Champion" userId="c1130ab030728f76" providerId="LiveId" clId="{9EE7541C-52C0-4EE5-8C78-794E42F6310E}" dt="2024-05-17T17:54:46.871" v="57" actId="47"/>
        <pc:sldMkLst>
          <pc:docMk/>
          <pc:sldMk cId="3206358286" sldId="275"/>
        </pc:sldMkLst>
      </pc:sldChg>
      <pc:sldMasterChg chg="modSp mod modSldLayout">
        <pc:chgData name="Kasey Champion" userId="c1130ab030728f76" providerId="LiveId" clId="{9EE7541C-52C0-4EE5-8C78-794E42F6310E}" dt="2024-05-17T17:52:41.790" v="12"/>
        <pc:sldMasterMkLst>
          <pc:docMk/>
          <pc:sldMasterMk cId="0" sldId="2147483655"/>
        </pc:sldMasterMkLst>
        <pc:spChg chg="mod">
          <ac:chgData name="Kasey Champion" userId="c1130ab030728f76" providerId="LiveId" clId="{9EE7541C-52C0-4EE5-8C78-794E42F6310E}" dt="2024-05-17T17:48:40.426" v="7" actId="20577"/>
          <ac:spMkLst>
            <pc:docMk/>
            <pc:sldMasterMk cId="0" sldId="2147483655"/>
            <ac:spMk id="15" creationId="{00000000-0000-0000-0000-000000000000}"/>
          </ac:spMkLst>
        </pc:spChg>
        <pc:sldLayoutChg chg="addSp modSp mod">
          <pc:chgData name="Kasey Champion" userId="c1130ab030728f76" providerId="LiveId" clId="{9EE7541C-52C0-4EE5-8C78-794E42F6310E}" dt="2024-05-17T17:52:14.840" v="8"/>
          <pc:sldLayoutMkLst>
            <pc:docMk/>
            <pc:sldMasterMk cId="0" sldId="2147483655"/>
            <pc:sldLayoutMk cId="0" sldId="2147483648"/>
          </pc:sldLayoutMkLst>
          <pc:spChg chg="mod">
            <ac:chgData name="Kasey Champion" userId="c1130ab030728f76" providerId="LiveId" clId="{9EE7541C-52C0-4EE5-8C78-794E42F6310E}" dt="2024-05-17T17:48:27.933" v="0"/>
            <ac:spMkLst>
              <pc:docMk/>
              <pc:sldMasterMk cId="0" sldId="2147483655"/>
              <pc:sldLayoutMk cId="0" sldId="2147483648"/>
              <ac:spMk id="15" creationId="{7D74B1F2-FD3D-4BC9-90E5-90528D5B3F02}"/>
            </ac:spMkLst>
          </pc:spChg>
          <pc:spChg chg="mod">
            <ac:chgData name="Kasey Champion" userId="c1130ab030728f76" providerId="LiveId" clId="{9EE7541C-52C0-4EE5-8C78-794E42F6310E}" dt="2024-05-17T17:48:32.911" v="1"/>
            <ac:spMkLst>
              <pc:docMk/>
              <pc:sldMasterMk cId="0" sldId="2147483655"/>
              <pc:sldLayoutMk cId="0" sldId="2147483648"/>
              <ac:spMk id="29" creationId="{D18F43CB-7879-43A5-A8A4-CC9E67B10CA8}"/>
            </ac:spMkLst>
          </pc:spChg>
          <pc:picChg chg="add mod">
            <ac:chgData name="Kasey Champion" userId="c1130ab030728f76" providerId="LiveId" clId="{9EE7541C-52C0-4EE5-8C78-794E42F6310E}" dt="2024-05-17T17:52:14.840" v="8"/>
            <ac:picMkLst>
              <pc:docMk/>
              <pc:sldMasterMk cId="0" sldId="2147483655"/>
              <pc:sldLayoutMk cId="0" sldId="2147483648"/>
              <ac:picMk id="2" creationId="{360CBF54-E6A8-C509-B27B-6BE2B65DA609}"/>
            </ac:picMkLst>
          </pc:picChg>
        </pc:sldLayoutChg>
        <pc:sldLayoutChg chg="addSp modSp mod">
          <pc:chgData name="Kasey Champion" userId="c1130ab030728f76" providerId="LiveId" clId="{9EE7541C-52C0-4EE5-8C78-794E42F6310E}" dt="2024-05-17T17:52:39.568" v="11" actId="14100"/>
          <pc:sldLayoutMkLst>
            <pc:docMk/>
            <pc:sldMasterMk cId="0" sldId="2147483655"/>
            <pc:sldLayoutMk cId="0" sldId="2147483651"/>
          </pc:sldLayoutMkLst>
          <pc:picChg chg="add mod">
            <ac:chgData name="Kasey Champion" userId="c1130ab030728f76" providerId="LiveId" clId="{9EE7541C-52C0-4EE5-8C78-794E42F6310E}" dt="2024-05-17T17:52:39.568" v="11" actId="14100"/>
            <ac:picMkLst>
              <pc:docMk/>
              <pc:sldMasterMk cId="0" sldId="2147483655"/>
              <pc:sldLayoutMk cId="0" sldId="2147483651"/>
              <ac:picMk id="2" creationId="{AB6B0210-845F-8DBE-06D7-A1EB04A4FA67}"/>
            </ac:picMkLst>
          </pc:picChg>
        </pc:sldLayoutChg>
        <pc:sldLayoutChg chg="addSp modSp">
          <pc:chgData name="Kasey Champion" userId="c1130ab030728f76" providerId="LiveId" clId="{9EE7541C-52C0-4EE5-8C78-794E42F6310E}" dt="2024-05-17T17:52:41.790" v="12"/>
          <pc:sldLayoutMkLst>
            <pc:docMk/>
            <pc:sldMasterMk cId="0" sldId="2147483655"/>
            <pc:sldLayoutMk cId="0" sldId="2147483652"/>
          </pc:sldLayoutMkLst>
          <pc:picChg chg="add mod">
            <ac:chgData name="Kasey Champion" userId="c1130ab030728f76" providerId="LiveId" clId="{9EE7541C-52C0-4EE5-8C78-794E42F6310E}" dt="2024-05-17T17:52:41.790" v="12"/>
            <ac:picMkLst>
              <pc:docMk/>
              <pc:sldMasterMk cId="0" sldId="2147483655"/>
              <pc:sldLayoutMk cId="0" sldId="2147483652"/>
              <ac:picMk id="2" creationId="{73149BA5-1C8E-1687-9506-6B31B29C32A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4B1F2-FD3D-4BC9-90E5-90528D5B3F02}"/>
              </a:ext>
            </a:extLst>
          </p:cNvPr>
          <p:cNvSpPr/>
          <p:nvPr userDrawn="1"/>
        </p:nvSpPr>
        <p:spPr>
          <a:xfrm>
            <a:off x="8267254" y="4819413"/>
            <a:ext cx="3148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D5703-D086-4DEE-9AAF-06E694B9C5E6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FA3EE-9178-4ABD-9B03-EE95558388D8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8F43CB-7879-43A5-A8A4-CC9E67B10CA8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7E6A7-E260-49E7-9516-CB0AAF1E2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994" y="5594680"/>
            <a:ext cx="1233753" cy="1233753"/>
          </a:xfrm>
          <a:prstGeom prst="rect">
            <a:avLst/>
          </a:prstGeom>
        </p:spPr>
      </p:pic>
      <p:pic>
        <p:nvPicPr>
          <p:cNvPr id="2" name="Google Shape;71;p1" descr="A qr code with a few squares&#10;&#10;Description automatically generated">
            <a:extLst>
              <a:ext uri="{FF2B5EF4-FFF2-40B4-BE49-F238E27FC236}">
                <a16:creationId xmlns:a16="http://schemas.microsoft.com/office/drawing/2014/main" id="{360CBF54-E6A8-C509-B27B-6BE2B65DA60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017696" y="5658416"/>
            <a:ext cx="1114230" cy="1104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331E95-586D-4BEF-A41D-B4E47D5E6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2" y="300372"/>
            <a:ext cx="749808" cy="749808"/>
          </a:xfrm>
          <a:prstGeom prst="rect">
            <a:avLst/>
          </a:prstGeom>
        </p:spPr>
      </p:pic>
      <p:pic>
        <p:nvPicPr>
          <p:cNvPr id="2" name="Google Shape;71;p1" descr="A qr code with a few squares&#10;&#10;Description automatically generated">
            <a:extLst>
              <a:ext uri="{FF2B5EF4-FFF2-40B4-BE49-F238E27FC236}">
                <a16:creationId xmlns:a16="http://schemas.microsoft.com/office/drawing/2014/main" id="{AB6B0210-845F-8DBE-06D7-A1EB04A4FA6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362150" y="300371"/>
            <a:ext cx="749808" cy="74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16E10-CCD9-4DB1-B576-0971AC206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2" y="300372"/>
            <a:ext cx="749808" cy="749808"/>
          </a:xfrm>
          <a:prstGeom prst="rect">
            <a:avLst/>
          </a:prstGeom>
        </p:spPr>
      </p:pic>
      <p:pic>
        <p:nvPicPr>
          <p:cNvPr id="2" name="Google Shape;71;p1" descr="A qr code with a few squares&#10;&#10;Description automatically generated">
            <a:extLst>
              <a:ext uri="{FF2B5EF4-FFF2-40B4-BE49-F238E27FC236}">
                <a16:creationId xmlns:a16="http://schemas.microsoft.com/office/drawing/2014/main" id="{73149BA5-1C8E-1687-9506-6B31B29C32A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362150" y="300371"/>
            <a:ext cx="749808" cy="74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Spring 2024 </a:t>
            </a:r>
            <a:endParaRPr dirty="0"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SkaFIxiZNf5uqRLVC4oM2?si=71abbe9bed2a4b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808F98AC-3D57-4291-9153-283D580DD8C0}"/>
              </a:ext>
            </a:extLst>
          </p:cNvPr>
          <p:cNvSpPr txBox="1"/>
          <p:nvPr/>
        </p:nvSpPr>
        <p:spPr>
          <a:xfrm>
            <a:off x="7498025" y="2472017"/>
            <a:ext cx="447680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plans do you have for Spring break? Going anywhere fun?</a:t>
            </a:r>
            <a:endParaRPr dirty="0"/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0C92C7D5-1DF7-156F-06C7-E53FB6CEDCD6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24sp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Lecture Tunes 🌼</a:t>
            </a:r>
            <a:endParaRPr dirty="0">
              <a:solidFill>
                <a:srgbClr val="0563C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7053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Review some of the data structures we’ve talked about this quarter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Understand how Java organizes them with </a:t>
            </a:r>
            <a:r>
              <a:rPr lang="en-US" sz="4400" i="1"/>
              <a:t>interfaces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Collections: What</a:t>
            </a:r>
            <a:r>
              <a:rPr lang="en-US" i="1"/>
              <a:t> classes </a:t>
            </a:r>
            <a:r>
              <a:rPr lang="en-US"/>
              <a:t>have we seen so far? 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8F309798-3308-4C26-09B5-076F70B97E58}"/>
              </a:ext>
            </a:extLst>
          </p:cNvPr>
          <p:cNvSpPr txBox="1"/>
          <p:nvPr/>
        </p:nvSpPr>
        <p:spPr>
          <a:xfrm>
            <a:off x="924450" y="2563062"/>
            <a:ext cx="10338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Array,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Linked 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Stack,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HashSet &amp; HashMap,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TreeSet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TreeMap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/>
              <a:t>Collections: What</a:t>
            </a:r>
            <a:r>
              <a:rPr lang="en-US" sz="3900" i="1"/>
              <a:t> interfaces </a:t>
            </a:r>
            <a:r>
              <a:rPr lang="en-US" sz="3900"/>
              <a:t>have we seen so far? 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E36370C2-3FF3-1318-5A53-C252131103FD}"/>
              </a:ext>
            </a:extLst>
          </p:cNvPr>
          <p:cNvSpPr txBox="1"/>
          <p:nvPr/>
        </p:nvSpPr>
        <p:spPr>
          <a:xfrm>
            <a:off x="924450" y="2563062"/>
            <a:ext cx="103389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Set,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Queue,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We’re going to create our own versions of these classes so we can dig into how they all relate to each other!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BUT they’re going to be real dumb.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If you want to get a sense of how they’re </a:t>
            </a:r>
            <a:r>
              <a:rPr lang="en-US" sz="3300" i="1"/>
              <a:t>actually </a:t>
            </a:r>
            <a:r>
              <a:rPr lang="en-US" sz="3300"/>
              <a:t>implemented, go take CSE 123!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Collections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600"/>
            <a:ext cx="11456276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200" dirty="0"/>
              <a:t>Resubmission Cycle 5 (R5) out; due May 21</a:t>
            </a:r>
            <a:r>
              <a:rPr lang="en-US" sz="3200" baseline="30000" dirty="0"/>
              <a:t>st</a:t>
            </a:r>
            <a:r>
              <a:rPr lang="en-US" sz="3200" dirty="0"/>
              <a:t> by 11:59 PM</a:t>
            </a:r>
          </a:p>
          <a:p>
            <a:r>
              <a:rPr lang="en-US" sz="3200" dirty="0"/>
              <a:t>Programming Assignment 3 (P3) out tonight!</a:t>
            </a:r>
          </a:p>
          <a:p>
            <a:pPr lvl="1"/>
            <a:r>
              <a:rPr lang="en-US" sz="2800" dirty="0"/>
              <a:t>Due May 23</a:t>
            </a:r>
            <a:r>
              <a:rPr lang="en-US" sz="2800" baseline="30000" dirty="0"/>
              <a:t>rd</a:t>
            </a:r>
            <a:r>
              <a:rPr lang="en-US" sz="2800" dirty="0"/>
              <a:t> by 11:59 PM</a:t>
            </a:r>
          </a:p>
          <a:p>
            <a:r>
              <a:rPr lang="en-US" sz="3200" dirty="0"/>
              <a:t>Quiz 2 Thursday, May 21</a:t>
            </a:r>
            <a:r>
              <a:rPr lang="en-US" sz="3200" baseline="30000" dirty="0"/>
              <a:t>st</a:t>
            </a:r>
            <a:r>
              <a:rPr lang="en-US" sz="3200" dirty="0"/>
              <a:t> </a:t>
            </a:r>
          </a:p>
          <a:p>
            <a:r>
              <a:rPr lang="en-US" sz="3200" dirty="0"/>
              <a:t>Reminder on Final Exam: </a:t>
            </a:r>
            <a:r>
              <a:rPr lang="en-US" sz="3200" b="1" dirty="0"/>
              <a:t>Thursday, June 6</a:t>
            </a:r>
            <a:r>
              <a:rPr lang="en-US" sz="3200" b="1" baseline="30000" dirty="0"/>
              <a:t>th</a:t>
            </a:r>
            <a:r>
              <a:rPr lang="en-US" sz="3200" b="1" dirty="0"/>
              <a:t> 8:30 – 10:20 AM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261155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is a Java class that is used to handle situations where a value is </a:t>
            </a:r>
            <a:r>
              <a:rPr lang="en-US" sz="3600" i="1" dirty="0"/>
              <a:t>sometimes </a:t>
            </a:r>
            <a:r>
              <a:rPr lang="en-US" sz="3600" dirty="0"/>
              <a:t>there.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Tx/>
              <a:buChar char="-"/>
            </a:pPr>
            <a:r>
              <a:rPr lang="en-US" dirty="0"/>
              <a:t>A variable that can </a:t>
            </a:r>
            <a:r>
              <a:rPr lang="en-US" i="1" dirty="0"/>
              <a:t>sometimes</a:t>
            </a:r>
            <a:r>
              <a:rPr lang="en-US" b="1" i="1" dirty="0"/>
              <a:t> </a:t>
            </a:r>
            <a:r>
              <a:rPr lang="en-US" dirty="0"/>
              <a:t>be initialized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Tx/>
              <a:buChar char="-"/>
            </a:pPr>
            <a:r>
              <a:rPr lang="en-US" sz="2400" dirty="0">
                <a:latin typeface="Consolas"/>
              </a:rPr>
              <a:t>Optional&lt;String&gt; </a:t>
            </a:r>
            <a:r>
              <a:rPr lang="en-US" sz="2400" dirty="0" err="1">
                <a:latin typeface="Consolas"/>
              </a:rPr>
              <a:t>keepPlaying</a:t>
            </a:r>
            <a:r>
              <a:rPr lang="en-US" sz="2400" dirty="0">
                <a:latin typeface="Consolas"/>
              </a:rPr>
              <a:t> = </a:t>
            </a:r>
            <a:r>
              <a:rPr lang="en-US" sz="2400" dirty="0" err="1">
                <a:latin typeface="Consolas"/>
              </a:rPr>
              <a:t>Optional.empty</a:t>
            </a:r>
            <a:r>
              <a:rPr lang="en-US" sz="2400" dirty="0">
                <a:latin typeface="Consolas"/>
              </a:rPr>
              <a:t>();</a:t>
            </a:r>
          </a:p>
          <a:p>
            <a:pPr indent="-457200">
              <a:buSzPts val="3600"/>
              <a:buFontTx/>
              <a:buChar char="-"/>
            </a:pPr>
            <a:r>
              <a:rPr lang="en-US" sz="2400" dirty="0">
                <a:latin typeface="Consolas"/>
              </a:rPr>
              <a:t>Optional&lt;Integer&gt; </a:t>
            </a:r>
            <a:r>
              <a:rPr lang="en-US" sz="2400" dirty="0" err="1">
                <a:latin typeface="Consolas"/>
              </a:rPr>
              <a:t>maxValue</a:t>
            </a:r>
            <a:r>
              <a:rPr lang="en-US" sz="2400" dirty="0">
                <a:latin typeface="Consolas"/>
              </a:rPr>
              <a:t> = </a:t>
            </a:r>
            <a:r>
              <a:rPr lang="en-US" sz="2400" dirty="0" err="1">
                <a:latin typeface="Consolas"/>
              </a:rPr>
              <a:t>Optional.of</a:t>
            </a:r>
            <a:r>
              <a:rPr lang="en-US" sz="2400" dirty="0">
                <a:latin typeface="Consolas"/>
              </a:rPr>
              <a:t>(-1);</a:t>
            </a:r>
            <a:endParaRPr sz="2400" dirty="0">
              <a:latin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Like a collection, Optional uses &lt;&gt; to denote the type it contains..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- e.g.,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Optional&lt;String&gt;, Optional&lt;Integer&gt;, Optional&lt;Point&gt;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838200" y="5573486"/>
            <a:ext cx="10515600" cy="97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The Optional class has more than just these methods, but these are what you’ll need to focus on for this class! </a:t>
            </a:r>
            <a:endParaRPr/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716642" y="1428449"/>
          <a:ext cx="10758700" cy="3799525"/>
        </p:xfrm>
        <a:graphic>
          <a:graphicData uri="http://schemas.openxmlformats.org/drawingml/2006/table">
            <a:tbl>
              <a:tblPr firstRow="1" bandRow="1">
                <a:noFill/>
                <a:tableStyleId>{869ADA97-A8A2-4736-977C-7C38D3967FC4}</a:tableStyleId>
              </a:tblPr>
              <a:tblGrid>
                <a:gridCol w="53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Method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empty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Optional.of(…)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 holding the object it’s given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lang="en-US" sz="1800" i="1"/>
                        <a:t>is</a:t>
                      </a:r>
                      <a:r>
                        <a:rPr lang="en-US" sz="1800"/>
                        <a:t> </a:t>
                      </a:r>
                      <a:r>
                        <a:rPr lang="en-US" sz="1800" i="1"/>
                        <a:t>no</a:t>
                      </a:r>
                      <a:r>
                        <a:rPr lang="en-US" sz="1800"/>
                        <a:t>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isPresent()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lang="en-US" sz="1800" i="1"/>
                        <a:t>is</a:t>
                      </a:r>
                      <a:r>
                        <a:rPr lang="en-US" sz="1800"/>
                        <a:t> a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the stored object from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(if one is stored; otherwise throws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NoSuchElementException</a:t>
                      </a:r>
                      <a:r>
                        <a:rPr lang="en-US" sz="1800"/>
                        <a:t>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isEmpty()</a:t>
            </a:r>
            <a:r>
              <a:rPr lang="en-US" sz="3200"/>
              <a:t>,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isPresent()</a:t>
            </a:r>
            <a:r>
              <a:rPr lang="en-US" sz="3200"/>
              <a:t>, and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get()</a:t>
            </a:r>
            <a:r>
              <a:rPr lang="en-US" sz="3200"/>
              <a:t> are called like normal instance methods (on an actual instance of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200"/>
              <a:t>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Optional.of(…) </a:t>
            </a:r>
            <a:r>
              <a:rPr lang="en-US" sz="3200"/>
              <a:t>and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Optional.empty() </a:t>
            </a:r>
            <a:r>
              <a:rPr lang="en-US" sz="3200"/>
              <a:t>are called differently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(Like the 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2800"/>
              <a:t> class methods)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Why Optional?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Using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can help programmers avoid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NullPointerException</a:t>
            </a:r>
            <a:r>
              <a:rPr lang="en-US" sz="3600"/>
              <a:t>s by making it explicit when a variable may or may not contain a value.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Remember – </a:t>
            </a:r>
            <a:r>
              <a:rPr lang="en-US" sz="32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/>
              <a:t> refers to the absence of an object!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There are other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methods (that you should explore in your own time if you’re interested) that can be really useful to cleanly work with data that may or may not be present.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/ Course Example one more time…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Let’s add two more methods to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/>
              <a:t>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setCourseEvalLink(String url)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Optional&lt;String&gt; getCourseEvalLink()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link to the evaluations for a course doesn’t usually exist until the last few weeks of the quarter. What if a client calls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/>
              <a:t> before one is set up?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/>
              <a:t> to the rescue!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633</Words>
  <Application>Microsoft Office PowerPoint</Application>
  <PresentationFormat>Widescreen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Consolas</vt:lpstr>
      <vt:lpstr>Calibri</vt:lpstr>
      <vt:lpstr>Montserrat ExtraBold</vt:lpstr>
      <vt:lpstr>Arial</vt:lpstr>
      <vt:lpstr>Montserrat SemiBold</vt:lpstr>
      <vt:lpstr>Montserrat</vt:lpstr>
      <vt:lpstr>CSE 373 Summer 2020</vt:lpstr>
      <vt:lpstr>Collections</vt:lpstr>
      <vt:lpstr>Lecture Outline</vt:lpstr>
      <vt:lpstr>Announcements</vt:lpstr>
      <vt:lpstr>Lecture Outline</vt:lpstr>
      <vt:lpstr>Optional</vt:lpstr>
      <vt:lpstr>Optional Methods</vt:lpstr>
      <vt:lpstr>Optional Methods</vt:lpstr>
      <vt:lpstr>Why Optional?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Lecture Outline</vt:lpstr>
      <vt:lpstr>IntCollection Relationships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creator>cse-loaner</dc:creator>
  <cp:lastModifiedBy>Kasey Champion</cp:lastModifiedBy>
  <cp:revision>6</cp:revision>
  <dcterms:modified xsi:type="dcterms:W3CDTF">2024-05-17T18:45:07Z</dcterms:modified>
</cp:coreProperties>
</file>