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nsolas" panose="020B0609020204030204" pitchFamily="49" charset="0"/>
      <p:regular r:id="rId27"/>
      <p:bold r:id="rId28"/>
      <p:italic r:id="rId29"/>
      <p:boldItalic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Montserrat ExtraBold" panose="00000900000000000000" pitchFamily="2" charset="0"/>
      <p:bold r:id="rId35"/>
      <p:boldItalic r:id="rId36"/>
    </p:embeddedFont>
    <p:embeddedFont>
      <p:font typeface="Montserrat SemiBold" panose="000007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5fl3VRioycGWZz2zectLbald0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8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1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2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14</a:t>
            </a:r>
            <a:endParaRPr/>
          </a:p>
        </p:txBody>
      </p:sp>
      <p:sp>
        <p:nvSpPr>
          <p:cNvPr id="21" name="Google Shape;21;p22"/>
          <p:cNvSpPr/>
          <p:nvPr/>
        </p:nvSpPr>
        <p:spPr>
          <a:xfrm>
            <a:off x="7061824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2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6" name="Google Shape;26;p2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2"/>
          <p:cNvSpPr/>
          <p:nvPr/>
        </p:nvSpPr>
        <p:spPr>
          <a:xfrm>
            <a:off x="7199333" y="4731098"/>
            <a:ext cx="10679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Instructors</a:t>
            </a:r>
            <a:endParaRPr dirty="0"/>
          </a:p>
        </p:txBody>
      </p:sp>
      <p:sp>
        <p:nvSpPr>
          <p:cNvPr id="29" name="Google Shape;29;p22"/>
          <p:cNvSpPr/>
          <p:nvPr/>
        </p:nvSpPr>
        <p:spPr>
          <a:xfrm>
            <a:off x="7768795" y="4987340"/>
            <a:ext cx="4796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C020F-B068-4EF8-B2F4-1F44A8290B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3752" y="5680444"/>
            <a:ext cx="1051560" cy="1051560"/>
          </a:xfrm>
          <a:prstGeom prst="rect">
            <a:avLst/>
          </a:prstGeom>
        </p:spPr>
      </p:pic>
      <p:sp>
        <p:nvSpPr>
          <p:cNvPr id="32" name="Google Shape;98;p1">
            <a:extLst>
              <a:ext uri="{FF2B5EF4-FFF2-40B4-BE49-F238E27FC236}">
                <a16:creationId xmlns:a16="http://schemas.microsoft.com/office/drawing/2014/main" id="{326A6512-CE66-4C1D-8960-61BF4283A9B5}"/>
              </a:ext>
            </a:extLst>
          </p:cNvPr>
          <p:cNvSpPr txBox="1"/>
          <p:nvPr userDrawn="1"/>
        </p:nvSpPr>
        <p:spPr>
          <a:xfrm>
            <a:off x="8330659" y="4645944"/>
            <a:ext cx="386134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Kasey Champion and </a:t>
            </a:r>
            <a:r>
              <a:rPr lang="en-US" sz="12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ontserrat SemiBold"/>
                <a:ea typeface="Montserrat SemiBold"/>
                <a:cs typeface="Montserrat SemiBold"/>
                <a:sym typeface="Montserrat SemiBold"/>
              </a:rPr>
              <a:t>Ido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3" name="Google Shape;99;p1">
            <a:extLst>
              <a:ext uri="{FF2B5EF4-FFF2-40B4-BE49-F238E27FC236}">
                <a16:creationId xmlns:a16="http://schemas.microsoft.com/office/drawing/2014/main" id="{857C3088-99A5-41E9-85A3-0F4207AB2929}"/>
              </a:ext>
            </a:extLst>
          </p:cNvPr>
          <p:cNvSpPr txBox="1"/>
          <p:nvPr userDrawn="1"/>
        </p:nvSpPr>
        <p:spPr>
          <a:xfrm>
            <a:off x="8330659" y="4906570"/>
            <a:ext cx="3737319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Chloe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Ailsa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Jasmine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Lucas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Atharva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Zane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Ronald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Saivi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Kavya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Smriti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: Think">
  <p:cSld name="Practice: Thi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24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4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1" name="Google Shape;41;p24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2" name="Google Shape;4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4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4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3B649-036A-4693-A86C-F22517DC24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62151" y="283130"/>
            <a:ext cx="777240" cy="777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itce: Pair">
  <p:cSld name="Pracitce: Pai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2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2" name="Google Shape;52;p2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5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0502A6-C594-417F-AD16-7005C26C22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62151" y="283130"/>
            <a:ext cx="777240" cy="777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26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2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 Spring 2024</a:t>
            </a:r>
            <a:endParaRPr dirty="0"/>
          </a:p>
        </p:txBody>
      </p:sp>
      <p:sp>
        <p:nvSpPr>
          <p:cNvPr id="16" name="Google Shape;16;p21"/>
          <p:cNvSpPr txBox="1"/>
          <p:nvPr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Interfaces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.spotify.com/playlist/6SkaFIxiZNf5uqRLVC4oM2?si=71abbe9bed2a4b7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7/docs/api/java.base/java/util/ArrayList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openjdk/jdk/blob/master/src/java.base/share/classes/java/util/LinkedList.java" TargetMode="External"/><Relationship Id="rId5" Type="http://schemas.openxmlformats.org/officeDocument/2006/relationships/hyperlink" Target="https://docs.oracle.com/en/java/javase/17/docs/api/java.base/java/util/LinkedList.html" TargetMode="External"/><Relationship Id="rId4" Type="http://schemas.openxmlformats.org/officeDocument/2006/relationships/hyperlink" Target="https://github.com/openjdk/jdk/blob/master/src/java.base/share/classes/java/util/ArrayList.jav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Interfaces</a:t>
            </a:r>
            <a:endParaRPr/>
          </a:p>
        </p:txBody>
      </p:sp>
      <p:sp>
        <p:nvSpPr>
          <p:cNvPr id="69" name="Google Shape;69;p1"/>
          <p:cNvSpPr txBox="1"/>
          <p:nvPr/>
        </p:nvSpPr>
        <p:spPr>
          <a:xfrm>
            <a:off x="7498025" y="2041170"/>
            <a:ext cx="447680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did you get up to during the long weekend? Anything other than sleeping?</a:t>
            </a:r>
            <a:endParaRPr/>
          </a:p>
        </p:txBody>
      </p:sp>
      <p:sp>
        <p:nvSpPr>
          <p:cNvPr id="70" name="Google Shape;70;p1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pic>
        <p:nvPicPr>
          <p:cNvPr id="71" name="Google Shape;71;p1" descr="A qr code with a few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7696" y="5658416"/>
            <a:ext cx="1114230" cy="11041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5;p1">
            <a:extLst>
              <a:ext uri="{FF2B5EF4-FFF2-40B4-BE49-F238E27FC236}">
                <a16:creationId xmlns:a16="http://schemas.microsoft.com/office/drawing/2014/main" id="{066908FC-9FE1-4F80-8570-B847D076E575}"/>
              </a:ext>
            </a:extLst>
          </p:cNvPr>
          <p:cNvSpPr txBox="1"/>
          <p:nvPr/>
        </p:nvSpPr>
        <p:spPr>
          <a:xfrm>
            <a:off x="7684235" y="4044910"/>
            <a:ext cx="4119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122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24sp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Lecture Tunes 🌼</a:t>
            </a:r>
            <a:endParaRPr dirty="0">
              <a:solidFill>
                <a:srgbClr val="0563C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interfaces?</a:t>
            </a:r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58BF"/>
              </a:buClr>
              <a:buSzPts val="4400"/>
              <a:buNone/>
            </a:pPr>
            <a:r>
              <a:rPr lang="en-US" sz="4400" b="1">
                <a:solidFill>
                  <a:srgbClr val="6A58BF"/>
                </a:solidFill>
              </a:rPr>
              <a:t>Abstraction</a:t>
            </a:r>
            <a:endParaRPr sz="3600" b="1">
              <a:solidFill>
                <a:srgbClr val="6A58B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 i="1">
              <a:solidFill>
                <a:srgbClr val="6A58B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Interfaces also support </a:t>
            </a:r>
            <a:r>
              <a:rPr lang="en-US" sz="4000" i="1"/>
              <a:t>abstraction</a:t>
            </a:r>
            <a:endParaRPr sz="4000"/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(the separation of ideas from details)</a:t>
            </a:r>
            <a:endParaRPr/>
          </a:p>
        </p:txBody>
      </p:sp>
      <p:pic>
        <p:nvPicPr>
          <p:cNvPr id="131" name="Google Shape;131;p10" descr="A couple of cell phones with a person on the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1644" y="4400577"/>
            <a:ext cx="5296277" cy="162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0" descr="A cell phone and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324" y="4527229"/>
            <a:ext cx="3550079" cy="149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Interfaces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More Shapes!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Comparable</a:t>
            </a:r>
            <a:endParaRPr/>
          </a:p>
        </p:txBody>
      </p:sp>
      <p:sp>
        <p:nvSpPr>
          <p:cNvPr id="139" name="Google Shape;139;p11"/>
          <p:cNvSpPr/>
          <p:nvPr/>
        </p:nvSpPr>
        <p:spPr>
          <a:xfrm rot="10800000">
            <a:off x="3281031" y="27534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Classes can Implement Multiple Interfaces</a:t>
            </a:r>
            <a:endParaRPr/>
          </a:p>
        </p:txBody>
      </p:sp>
      <p:sp>
        <p:nvSpPr>
          <p:cNvPr id="145" name="Google Shape;145;p1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A class can implement multiple interfaces – it’s like one person getting multiple certificates!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If a class implements an interface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3600"/>
              <a:t> </a:t>
            </a:r>
            <a:r>
              <a:rPr lang="en-US" sz="3600" u="sng"/>
              <a:t>and</a:t>
            </a:r>
            <a:r>
              <a:rPr lang="en-US" sz="3600" i="1"/>
              <a:t> </a:t>
            </a:r>
            <a:r>
              <a:rPr lang="en-US" sz="3600"/>
              <a:t>an interface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3600"/>
              <a:t>, it’ll just have to include all of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3600"/>
              <a:t>’s required methods along with all of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3600"/>
              <a:t>’s required methods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Classes can Implement Multiple Interfaces</a:t>
            </a:r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521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None/>
            </a:pP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Parallel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 numParallelPairs();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ct val="100000"/>
              <a:buNone/>
            </a:pP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Square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Parallel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 int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numParallelPairs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 {</a:t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2;</a:t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/>
              <a:t>But </a:t>
            </a: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Square</a:t>
            </a:r>
            <a:r>
              <a:rPr lang="en-US" sz="3300"/>
              <a:t> would have to implement: </a:t>
            </a:r>
            <a:endParaRPr/>
          </a:p>
          <a:p>
            <a:pPr marL="228600" lvl="0" indent="-1971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olas"/>
              <a:buChar char="-"/>
            </a:pP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getPerimeter</a:t>
            </a:r>
            <a:r>
              <a:rPr lang="en-US" sz="3300"/>
              <a:t>, </a:t>
            </a: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getArea</a:t>
            </a:r>
            <a:r>
              <a:rPr lang="en-US" sz="3300"/>
              <a:t> from </a:t>
            </a: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Shape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 i="1"/>
              <a:t>          AND</a:t>
            </a:r>
            <a:endParaRPr/>
          </a:p>
          <a:p>
            <a:pPr marL="228600" lvl="0" indent="-1971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olas"/>
              <a:buChar char="-"/>
            </a:pP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numParallelPairs from Parallel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 interface can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extend</a:t>
            </a:r>
            <a:r>
              <a:rPr lang="en-US"/>
              <a:t> another</a:t>
            </a:r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You can have one interface </a:t>
            </a:r>
            <a:r>
              <a:rPr lang="en-US" sz="3600" u="sng"/>
              <a:t>extend</a:t>
            </a:r>
            <a:r>
              <a:rPr lang="en-US" sz="3600" i="1"/>
              <a:t> </a:t>
            </a:r>
            <a:r>
              <a:rPr lang="en-US" sz="3600"/>
              <a:t>another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So if </a:t>
            </a:r>
            <a:r>
              <a:rPr lang="en-US" sz="3600">
                <a:solidFill>
                  <a:srgbClr val="C3173B"/>
                </a:solidFill>
                <a:latin typeface="Consolas"/>
                <a:ea typeface="Consolas"/>
                <a:cs typeface="Consolas"/>
                <a:sym typeface="Consolas"/>
              </a:rPr>
              <a:t>public interface A extends B</a:t>
            </a:r>
            <a:r>
              <a:rPr lang="en-US" sz="3600"/>
              <a:t>, then any class that implements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3600"/>
              <a:t> must include all the methods in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3600"/>
              <a:t>’s interface </a:t>
            </a:r>
            <a:r>
              <a:rPr lang="en-US" sz="3600" u="sng"/>
              <a:t>and</a:t>
            </a:r>
            <a:r>
              <a:rPr lang="en-US" sz="3600" i="1"/>
              <a:t> </a:t>
            </a:r>
            <a:r>
              <a:rPr lang="en-US" sz="3600"/>
              <a:t>all the methods in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3600"/>
              <a:t>’s interface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 interface can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extend</a:t>
            </a:r>
            <a:r>
              <a:rPr lang="en-US"/>
              <a:t> another</a:t>
            </a:r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We can write another interface </a:t>
            </a:r>
            <a:br>
              <a:rPr lang="en-US" sz="3600"/>
            </a:br>
            <a:r>
              <a:rPr lang="en-US" sz="3600"/>
              <a:t>	</a:t>
            </a:r>
            <a:r>
              <a:rPr lang="en-US" sz="360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/>
              <a:t> that extends </a:t>
            </a:r>
            <a:r>
              <a:rPr lang="en-US" sz="360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br>
              <a:rPr lang="en-US" sz="36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Make modifications such that: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-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Square</a:t>
            </a:r>
            <a:r>
              <a:rPr lang="en-US" sz="3600"/>
              <a:t> is a </a:t>
            </a:r>
            <a:r>
              <a:rPr lang="en-US" sz="360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/>
              <a:t> (and </a:t>
            </a:r>
            <a:r>
              <a:rPr lang="en-US" sz="360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3600"/>
              <a:t>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olas"/>
              <a:buChar char="-"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Triangle</a:t>
            </a:r>
            <a:r>
              <a:rPr lang="en-US" sz="3600"/>
              <a:t> is a </a:t>
            </a:r>
            <a:r>
              <a:rPr lang="en-US" sz="360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/>
              <a:t> (and </a:t>
            </a:r>
            <a:r>
              <a:rPr lang="en-US" sz="360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3600"/>
              <a:t>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olas"/>
              <a:buChar char="-"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Circle</a:t>
            </a:r>
            <a:r>
              <a:rPr lang="en-US" sz="3600"/>
              <a:t> is a </a:t>
            </a:r>
            <a:r>
              <a:rPr lang="en-US" sz="360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3600"/>
              <a:t> (but </a:t>
            </a:r>
            <a:r>
              <a:rPr lang="en-US" sz="3600" i="1"/>
              <a:t>not </a:t>
            </a:r>
            <a:r>
              <a:rPr lang="en-US" sz="3600"/>
              <a:t>a </a:t>
            </a:r>
            <a:r>
              <a:rPr lang="en-US" sz="360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/>
              <a:t>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Interfaces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Shapes!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Comparable</a:t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 rot="10800000">
            <a:off x="3057874" y="34290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Recall the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Student</a:t>
            </a:r>
            <a:r>
              <a:rPr lang="en-US" sz="3600"/>
              <a:t> /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Course</a:t>
            </a:r>
            <a:r>
              <a:rPr lang="en-US" sz="3600"/>
              <a:t> Example from Wed</a:t>
            </a:r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70113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Course stored a field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n-US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private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Student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roster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>
                <a:solidFill>
                  <a:srgbClr val="000000"/>
                </a:solidFill>
              </a:rPr>
              <a:t>Why not use a 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-US">
                <a:solidFill>
                  <a:srgbClr val="000000"/>
                </a:solidFill>
              </a:rPr>
              <a:t> to store the students?…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>
                <a:solidFill>
                  <a:srgbClr val="000000"/>
                </a:solidFill>
              </a:rPr>
              <a:t>Seems like a great idea (no duplicates, not worried about keeping a specific order or indexing into it) but … Java reasons: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HashSet</a:t>
            </a:r>
            <a:r>
              <a:rPr lang="en-US">
                <a:solidFill>
                  <a:srgbClr val="000000"/>
                </a:solidFill>
              </a:rPr>
              <a:t> won’t work because of lack of 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hashCode()</a:t>
            </a:r>
            <a:r>
              <a:rPr lang="en-US">
                <a:solidFill>
                  <a:srgbClr val="000000"/>
                </a:solidFill>
              </a:rPr>
              <a:t> implementation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TreeSet</a:t>
            </a:r>
            <a:r>
              <a:rPr lang="en-US">
                <a:solidFill>
                  <a:srgbClr val="000000"/>
                </a:solidFill>
              </a:rPr>
              <a:t> won’t work because what does it mean to “sort” 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Student</a:t>
            </a:r>
            <a:r>
              <a:rPr lang="en-US">
                <a:solidFill>
                  <a:srgbClr val="000000"/>
                </a:solidFill>
              </a:rPr>
              <a:t>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Comparable</a:t>
            </a:r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TreeSet</a:t>
            </a:r>
            <a:r>
              <a:rPr lang="en-US" sz="3600"/>
              <a:t> uses an </a:t>
            </a:r>
            <a:r>
              <a:rPr lang="en-US" sz="3600" b="1">
                <a:solidFill>
                  <a:schemeClr val="accent3"/>
                </a:solidFill>
              </a:rPr>
              <a:t>interface</a:t>
            </a:r>
            <a:r>
              <a:rPr lang="en-US" sz="3600"/>
              <a:t> called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Comparable&lt;E&gt;</a:t>
            </a:r>
            <a:r>
              <a:rPr lang="en-US" sz="3600"/>
              <a:t> to know how to sort its elements!</a:t>
            </a:r>
            <a:endParaRPr sz="3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Only has </a:t>
            </a:r>
            <a:r>
              <a:rPr lang="en-US" sz="3600" u="sng"/>
              <a:t>one</a:t>
            </a:r>
            <a:r>
              <a:rPr lang="en-US" sz="3600"/>
              <a:t> required method: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ct val="100000"/>
              <a:buNone/>
            </a:pPr>
            <a:r>
              <a:rPr lang="en-US" sz="2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compareTo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/>
              <a:t>Its return value is: </a:t>
            </a:r>
            <a:endParaRPr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&lt; 0 </a:t>
            </a:r>
            <a:r>
              <a:rPr lang="en-US" sz="2900"/>
              <a:t>if </a:t>
            </a: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/>
              <a:t> is “less than” </a:t>
            </a: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  0 </a:t>
            </a:r>
            <a:r>
              <a:rPr lang="en-US" sz="2900"/>
              <a:t>if </a:t>
            </a: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/>
              <a:t> is </a:t>
            </a:r>
            <a:r>
              <a:rPr lang="en-US" sz="2900" u="sng"/>
              <a:t>equal</a:t>
            </a:r>
            <a:r>
              <a:rPr lang="en-US" sz="2900"/>
              <a:t> to </a:t>
            </a: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&gt; 0 </a:t>
            </a:r>
            <a:r>
              <a:rPr lang="en-US" sz="2900"/>
              <a:t>if </a:t>
            </a: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/>
              <a:t> is “greater than” </a:t>
            </a: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>
            <a:off x="473529" y="1986643"/>
            <a:ext cx="7266214" cy="400594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9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Select all of the following statements that would cause an error.</a:t>
            </a:r>
            <a:endParaRPr/>
          </a:p>
        </p:txBody>
      </p:sp>
      <p:sp>
        <p:nvSpPr>
          <p:cNvPr id="189" name="Google Shape;189;p19"/>
          <p:cNvSpPr/>
          <p:nvPr/>
        </p:nvSpPr>
        <p:spPr>
          <a:xfrm>
            <a:off x="604157" y="2150701"/>
            <a:ext cx="3194957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190" name="Google Shape;190;p19"/>
          <p:cNvSpPr/>
          <p:nvPr/>
        </p:nvSpPr>
        <p:spPr>
          <a:xfrm>
            <a:off x="3799114" y="2797031"/>
            <a:ext cx="3815443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One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8327571" y="2515372"/>
            <a:ext cx="3559628" cy="37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x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y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z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</p:txBody>
      </p:sp>
      <p:pic>
        <p:nvPicPr>
          <p:cNvPr id="192" name="Google Shape;192;p19" descr="A qr code with a few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5406" y="313933"/>
            <a:ext cx="715941" cy="709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8" name="Google Shape;78;p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Interfaces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Shapes!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Comparable</a:t>
            </a:r>
            <a:endParaRPr/>
          </a:p>
        </p:txBody>
      </p:sp>
      <p:sp>
        <p:nvSpPr>
          <p:cNvPr id="79" name="Google Shape;79;p2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/>
          <p:nvPr/>
        </p:nvSpPr>
        <p:spPr>
          <a:xfrm>
            <a:off x="473529" y="1986643"/>
            <a:ext cx="7266214" cy="400594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0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Select all of the following statements that would cause an error.</a:t>
            </a:r>
            <a:endParaRPr/>
          </a:p>
        </p:txBody>
      </p:sp>
      <p:sp>
        <p:nvSpPr>
          <p:cNvPr id="199" name="Google Shape;199;p20"/>
          <p:cNvSpPr/>
          <p:nvPr/>
        </p:nvSpPr>
        <p:spPr>
          <a:xfrm>
            <a:off x="604157" y="2150701"/>
            <a:ext cx="3194957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3799114" y="2797031"/>
            <a:ext cx="3815443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One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8327571" y="2515372"/>
            <a:ext cx="3559628" cy="37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x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y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z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</p:txBody>
      </p:sp>
      <p:pic>
        <p:nvPicPr>
          <p:cNvPr id="202" name="Google Shape;202;p20" descr="A qr code with a few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5406" y="313933"/>
            <a:ext cx="715941" cy="709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body" idx="1"/>
          </p:nvPr>
        </p:nvSpPr>
        <p:spPr>
          <a:xfrm>
            <a:off x="838199" y="1371600"/>
            <a:ext cx="11086171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Creative Project 2 (C2) due Thursday, May 16th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500"/>
              <a:t>Resubmission Cycle 5 (R5) out Thursday, May 16th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Programming Assignment 3 (P3) out soon!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n-US" sz="3000"/>
              <a:t>Due May 23rd by 11:59 PM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Quiz 2 Tuesday, May 21st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/>
              <a:t>Reminder on Final Exam: </a:t>
            </a:r>
            <a:r>
              <a:rPr lang="en-US" sz="3400" b="1"/>
              <a:t>Thursday, June 6</a:t>
            </a:r>
            <a:r>
              <a:rPr lang="en-US" sz="3400" b="1" baseline="30000"/>
              <a:t>th</a:t>
            </a:r>
            <a:r>
              <a:rPr lang="en-US" sz="3400" b="1"/>
              <a:t> 8:30-10:20AM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Interfaces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Shapes!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Comparable</a:t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 rot="10800000">
            <a:off x="3912403" y="2100354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Recall from L6: Wait, ADT? Interfaces?</a:t>
            </a: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•"/>
            </a:pPr>
            <a:r>
              <a:rPr lang="en-US" b="1" i="0" u="none" strike="noStrike">
                <a:solidFill>
                  <a:srgbClr val="222222"/>
                </a:solidFill>
              </a:rPr>
              <a:t>Abstract Data Type</a:t>
            </a:r>
            <a:r>
              <a:rPr lang="en-US" b="0" i="0" u="none" strike="noStrike">
                <a:solidFill>
                  <a:srgbClr val="222222"/>
                </a:solidFill>
              </a:rPr>
              <a:t> (</a:t>
            </a:r>
            <a:r>
              <a:rPr lang="en-US" b="1" i="0" u="none" strike="noStrike">
                <a:solidFill>
                  <a:srgbClr val="222222"/>
                </a:solidFill>
              </a:rPr>
              <a:t>ADT)</a:t>
            </a:r>
            <a:r>
              <a:rPr lang="en-US" b="0" i="0" u="none" strike="noStrike">
                <a:solidFill>
                  <a:srgbClr val="222222"/>
                </a:solidFill>
              </a:rPr>
              <a:t>: A </a:t>
            </a:r>
            <a:r>
              <a:rPr lang="en-US" i="1" u="none" strike="noStrike">
                <a:solidFill>
                  <a:srgbClr val="7030A0"/>
                </a:solidFill>
              </a:rPr>
              <a:t>description of the idea </a:t>
            </a:r>
            <a:r>
              <a:rPr lang="en-US" b="0" i="0" u="none" strike="noStrike">
                <a:solidFill>
                  <a:srgbClr val="222222"/>
                </a:solidFill>
              </a:rPr>
              <a:t>of a data structure including what operations are available on it and how those operations should behave. For example, the English explanation of what a list should be.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>
              <a:solidFill>
                <a:srgbClr val="22222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•"/>
            </a:pPr>
            <a:r>
              <a:rPr lang="en-US" b="1" i="0" u="none" strike="noStrike">
                <a:solidFill>
                  <a:srgbClr val="222222"/>
                </a:solidFill>
              </a:rPr>
              <a:t>Interface</a:t>
            </a:r>
            <a:r>
              <a:rPr lang="en-US">
                <a:solidFill>
                  <a:srgbClr val="222222"/>
                </a:solidFill>
              </a:rPr>
              <a:t>: </a:t>
            </a:r>
            <a:r>
              <a:rPr lang="en-US" b="0" i="0" u="none" strike="noStrike">
                <a:solidFill>
                  <a:srgbClr val="222222"/>
                </a:solidFill>
              </a:rPr>
              <a:t>Java construct that lets programmers </a:t>
            </a:r>
            <a:r>
              <a:rPr lang="en-US" i="1" u="none" strike="noStrike">
                <a:solidFill>
                  <a:srgbClr val="7030A0"/>
                </a:solidFill>
              </a:rPr>
              <a:t>specify</a:t>
            </a:r>
            <a:r>
              <a:rPr lang="en-US" i="1" u="none" strike="noStrike">
                <a:solidFill>
                  <a:srgbClr val="222222"/>
                </a:solidFill>
              </a:rPr>
              <a:t> </a:t>
            </a:r>
            <a:r>
              <a:rPr lang="en-US" i="1" u="none" strike="noStrike">
                <a:solidFill>
                  <a:srgbClr val="7030A0"/>
                </a:solidFill>
              </a:rPr>
              <a:t>what methods a class should have</a:t>
            </a:r>
            <a:r>
              <a:rPr lang="en-US" b="0" i="0" u="none" strike="noStrike">
                <a:solidFill>
                  <a:srgbClr val="222222"/>
                </a:solidFill>
              </a:rPr>
              <a:t>. For example the </a:t>
            </a:r>
            <a:r>
              <a:rPr lang="en-US" b="0" i="0" u="none" strike="noStrike">
                <a:solidFill>
                  <a:srgbClr val="222222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b="0" i="0" u="none" strike="noStrike">
                <a:solidFill>
                  <a:srgbClr val="222222"/>
                </a:solidFill>
              </a:rPr>
              <a:t> interface in java.</a:t>
            </a:r>
            <a:endParaRPr/>
          </a:p>
          <a:p>
            <a:pPr marL="22860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>
              <a:solidFill>
                <a:srgbClr val="22222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•"/>
            </a:pPr>
            <a:r>
              <a:rPr lang="en-US" b="1" i="0" u="none" strike="noStrike">
                <a:solidFill>
                  <a:srgbClr val="222222"/>
                </a:solidFill>
              </a:rPr>
              <a:t>Implementation: </a:t>
            </a:r>
            <a:r>
              <a:rPr lang="en-US" i="1" u="none" strike="noStrike">
                <a:solidFill>
                  <a:srgbClr val="7030A0"/>
                </a:solidFill>
              </a:rPr>
              <a:t>Concrete code</a:t>
            </a:r>
            <a:r>
              <a:rPr lang="en-US" i="1" u="none" strike="noStrike">
                <a:solidFill>
                  <a:srgbClr val="222222"/>
                </a:solidFill>
              </a:rPr>
              <a:t> </a:t>
            </a:r>
            <a:r>
              <a:rPr lang="en-US" b="0" i="0" u="none" strike="noStrike">
                <a:solidFill>
                  <a:srgbClr val="222222"/>
                </a:solidFill>
              </a:rPr>
              <a:t>that meets the specified interface. For example, the </a:t>
            </a:r>
            <a:r>
              <a:rPr lang="en-US" b="0" i="0" u="none" strike="noStrike">
                <a:solidFill>
                  <a:srgbClr val="222222"/>
                </a:solidFill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b="0" i="0" u="none" strike="noStrike">
                <a:solidFill>
                  <a:srgbClr val="222222"/>
                </a:solidFill>
              </a:rPr>
              <a:t> and </a:t>
            </a:r>
            <a:r>
              <a:rPr lang="en-US" b="0" i="0" u="none" strike="noStrike">
                <a:solidFill>
                  <a:srgbClr val="222222"/>
                </a:solidFill>
                <a:latin typeface="Consolas"/>
                <a:ea typeface="Consolas"/>
                <a:cs typeface="Consolas"/>
                <a:sym typeface="Consolas"/>
              </a:rPr>
              <a:t>LinkedList</a:t>
            </a:r>
            <a:r>
              <a:rPr lang="en-US" b="0" i="0" u="none" strike="noStrike">
                <a:solidFill>
                  <a:srgbClr val="222222"/>
                </a:solidFill>
              </a:rPr>
              <a:t> classes that implement the </a:t>
            </a:r>
            <a:r>
              <a:rPr lang="en-US" b="0" i="0" u="none" strike="noStrike">
                <a:solidFill>
                  <a:srgbClr val="222222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b="0" i="0" u="none" strike="noStrike">
                <a:solidFill>
                  <a:srgbClr val="222222"/>
                </a:solidFill>
              </a:rPr>
              <a:t> interface.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sp>
        <p:nvSpPr>
          <p:cNvPr id="99" name="Google Shape;99;p5"/>
          <p:cNvSpPr/>
          <p:nvPr/>
        </p:nvSpPr>
        <p:spPr>
          <a:xfrm>
            <a:off x="683941" y="3166945"/>
            <a:ext cx="10816683" cy="1390185"/>
          </a:xfrm>
          <a:prstGeom prst="rect">
            <a:avLst/>
          </a:prstGeom>
          <a:noFill/>
          <a:ln w="571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Interfaces</a:t>
            </a:r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/>
              <a:t>Interfaces</a:t>
            </a:r>
            <a:r>
              <a:rPr lang="en-US" sz="3600"/>
              <a:t> serve as a sort of “certificate”– in order for a class to </a:t>
            </a:r>
            <a:r>
              <a:rPr lang="en-US" sz="3600" u="sng"/>
              <a:t>implement</a:t>
            </a:r>
            <a:r>
              <a:rPr lang="en-US" sz="3600" i="1"/>
              <a:t> </a:t>
            </a:r>
            <a:r>
              <a:rPr lang="en-US" sz="3600"/>
              <a:t>an interface, it must fulfill the certificates requirements.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The certificates requirements are certain methods that the class must implement.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/>
              <a:t>s</a:t>
            </a:r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770704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One ADT we’ve talked a lot about in this course is a list.</a:t>
            </a:r>
            <a:endParaRPr sz="3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Within Java, there exists a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600"/>
              <a:t> interface – its contract includes methods like: </a:t>
            </a:r>
            <a:endParaRPr sz="3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	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clear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contains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isEmpty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size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There’s also an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600"/>
              <a:t> class (implementation)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	To get the certificate, it  </a:t>
            </a:r>
            <a:r>
              <a:rPr lang="en-US" sz="3600" u="sng"/>
              <a:t>must</a:t>
            </a:r>
            <a:r>
              <a:rPr lang="en-US" sz="3600"/>
              <a:t> include </a:t>
            </a:r>
            <a:r>
              <a:rPr lang="en-US" sz="3600" u="sng"/>
              <a:t>all</a:t>
            </a:r>
            <a:r>
              <a:rPr lang="en-US" sz="3600"/>
              <a:t> these </a:t>
            </a:r>
            <a:endParaRPr sz="3600"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methods (and 	any others the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600"/>
              <a:t> interface specifies)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Interfaces vs. Implementation</a:t>
            </a: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1"/>
          </p:nvPr>
        </p:nvSpPr>
        <p:spPr>
          <a:xfrm>
            <a:off x="838200" y="1386468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Interfaces require certain methods, but they do not say anything about </a:t>
            </a:r>
            <a:r>
              <a:rPr lang="en-US" sz="3600" u="sng"/>
              <a:t>how</a:t>
            </a:r>
            <a:r>
              <a:rPr lang="en-US" sz="3600"/>
              <a:t> those methods should be implemented – that’s up to the class! 🏅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600"/>
              <a:t> is an interface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200"/>
              <a:t> is a </a:t>
            </a:r>
            <a:r>
              <a:rPr lang="en-US" sz="3200" u="sng">
                <a:solidFill>
                  <a:schemeClr val="hlink"/>
                </a:solidFill>
                <a:hlinkClick r:id="rId3"/>
              </a:rPr>
              <a:t>class</a:t>
            </a:r>
            <a:r>
              <a:rPr lang="en-US" sz="3200"/>
              <a:t> that </a:t>
            </a:r>
            <a:r>
              <a:rPr lang="en-US" sz="3200" u="sng">
                <a:solidFill>
                  <a:schemeClr val="hlink"/>
                </a:solidFill>
                <a:hlinkClick r:id="rId4"/>
              </a:rPr>
              <a:t>implements</a:t>
            </a:r>
            <a:r>
              <a:rPr lang="en-US" sz="3200"/>
              <a:t> the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200"/>
              <a:t> interface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LinkedList</a:t>
            </a:r>
            <a:r>
              <a:rPr lang="en-US" sz="3200"/>
              <a:t> is a </a:t>
            </a:r>
            <a:r>
              <a:rPr lang="en-US" sz="3200" u="sng">
                <a:solidFill>
                  <a:schemeClr val="hlink"/>
                </a:solidFill>
                <a:hlinkClick r:id="rId5"/>
              </a:rPr>
              <a:t>class</a:t>
            </a:r>
            <a:r>
              <a:rPr lang="en-US" sz="3200"/>
              <a:t> that </a:t>
            </a:r>
            <a:r>
              <a:rPr lang="en-US" sz="3200" u="sng">
                <a:solidFill>
                  <a:schemeClr val="hlink"/>
                </a:solidFill>
                <a:hlinkClick r:id="rId6"/>
              </a:rPr>
              <a:t>implements</a:t>
            </a:r>
            <a:r>
              <a:rPr lang="en-US" sz="3200"/>
              <a:t> the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200"/>
              <a:t> interface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…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interfaces?</a:t>
            </a:r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7E67"/>
              </a:buClr>
              <a:buSzPts val="4400"/>
              <a:buNone/>
            </a:pPr>
            <a:r>
              <a:rPr lang="en-US" sz="4400" b="1">
                <a:solidFill>
                  <a:srgbClr val="067E67"/>
                </a:solidFill>
              </a:rPr>
              <a:t>Flexibility</a:t>
            </a:r>
            <a:endParaRPr sz="3600" b="1">
              <a:solidFill>
                <a:srgbClr val="067E67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public static void method(Set&lt;String&gt; s) {…}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This method can accept either</a:t>
            </a:r>
            <a:r>
              <a:rPr lang="en-US" i="1"/>
              <a:t> </a:t>
            </a:r>
            <a:r>
              <a:rPr lang="en-US"/>
              <a:t>a: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HashSet&lt;String&gt; or</a:t>
            </a:r>
            <a:endParaRPr i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TreeSet&lt;String&gt; </a:t>
            </a:r>
            <a:r>
              <a:rPr lang="en-US"/>
              <a:t>or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Any other class that implements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-US"/>
              <a:t> and whose element type is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/>
              <a:t>! </a:t>
            </a:r>
            <a:endParaRPr/>
          </a:p>
        </p:txBody>
      </p:sp>
      <p:cxnSp>
        <p:nvCxnSpPr>
          <p:cNvPr id="124" name="Google Shape;124;p9"/>
          <p:cNvCxnSpPr/>
          <p:nvPr/>
        </p:nvCxnSpPr>
        <p:spPr>
          <a:xfrm flipH="1">
            <a:off x="7322634" y="1776761"/>
            <a:ext cx="542693" cy="780585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Microsoft Office PowerPoint</Application>
  <PresentationFormat>Widescreen</PresentationFormat>
  <Paragraphs>183</Paragraphs>
  <Slides>20</Slides>
  <Notes>20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NTR</vt:lpstr>
      <vt:lpstr>Calibri</vt:lpstr>
      <vt:lpstr>Montserrat SemiBold</vt:lpstr>
      <vt:lpstr>Montserrat ExtraBold</vt:lpstr>
      <vt:lpstr>Consolas</vt:lpstr>
      <vt:lpstr>Arial</vt:lpstr>
      <vt:lpstr>Montserrat</vt:lpstr>
      <vt:lpstr>CSE 373 Summer 2020</vt:lpstr>
      <vt:lpstr>Interfaces</vt:lpstr>
      <vt:lpstr>Lecture Outline</vt:lpstr>
      <vt:lpstr>Announcements</vt:lpstr>
      <vt:lpstr>Lecture Outline</vt:lpstr>
      <vt:lpstr>Recall from L6: Wait, ADT? Interfaces?</vt:lpstr>
      <vt:lpstr>Interfaces</vt:lpstr>
      <vt:lpstr>Lists</vt:lpstr>
      <vt:lpstr>Interfaces vs. Implementation</vt:lpstr>
      <vt:lpstr>Why interfaces?</vt:lpstr>
      <vt:lpstr>Why interfaces?</vt:lpstr>
      <vt:lpstr>Lecture Outline</vt:lpstr>
      <vt:lpstr>Classes can Implement Multiple Interfaces</vt:lpstr>
      <vt:lpstr>Classes can Implement Multiple Interfaces</vt:lpstr>
      <vt:lpstr>An interface can extend another</vt:lpstr>
      <vt:lpstr>An interface can extend another</vt:lpstr>
      <vt:lpstr>Lecture Outline</vt:lpstr>
      <vt:lpstr>Recall the Student / Course Example from Wed</vt:lpstr>
      <vt:lpstr>Comparable</vt:lpstr>
      <vt:lpstr>Select all of the following statements that would cause an error.</vt:lpstr>
      <vt:lpstr>Select all of the following statements that would cause an error.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Aaron S Johnston</dc:creator>
  <cp:lastModifiedBy>mnats</cp:lastModifiedBy>
  <cp:revision>1</cp:revision>
  <dcterms:created xsi:type="dcterms:W3CDTF">2020-06-13T06:27:42Z</dcterms:created>
  <dcterms:modified xsi:type="dcterms:W3CDTF">2024-05-15T18:43:27Z</dcterms:modified>
</cp:coreProperties>
</file>