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85" r:id="rId3"/>
    <p:sldId id="324" r:id="rId4"/>
    <p:sldId id="415" r:id="rId5"/>
    <p:sldId id="416" r:id="rId6"/>
    <p:sldId id="417" r:id="rId7"/>
    <p:sldId id="418" r:id="rId8"/>
    <p:sldId id="399" r:id="rId9"/>
    <p:sldId id="400" r:id="rId10"/>
    <p:sldId id="401" r:id="rId11"/>
    <p:sldId id="414" r:id="rId12"/>
    <p:sldId id="402" r:id="rId13"/>
    <p:sldId id="382" r:id="rId14"/>
    <p:sldId id="403" r:id="rId15"/>
    <p:sldId id="404" r:id="rId16"/>
    <p:sldId id="405" r:id="rId17"/>
    <p:sldId id="391" r:id="rId18"/>
    <p:sldId id="413" r:id="rId19"/>
    <p:sldId id="406" r:id="rId20"/>
    <p:sldId id="392" r:id="rId21"/>
    <p:sldId id="394" r:id="rId22"/>
    <p:sldId id="393" r:id="rId23"/>
    <p:sldId id="407" r:id="rId24"/>
    <p:sldId id="408" r:id="rId25"/>
    <p:sldId id="409" r:id="rId26"/>
    <p:sldId id="352" r:id="rId27"/>
    <p:sldId id="410" r:id="rId28"/>
    <p:sldId id="397" r:id="rId29"/>
    <p:sldId id="411" r:id="rId30"/>
    <p:sldId id="41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415"/>
            <p14:sldId id="416"/>
            <p14:sldId id="417"/>
            <p14:sldId id="418"/>
            <p14:sldId id="399"/>
            <p14:sldId id="400"/>
            <p14:sldId id="401"/>
            <p14:sldId id="414"/>
            <p14:sldId id="402"/>
            <p14:sldId id="382"/>
            <p14:sldId id="403"/>
            <p14:sldId id="404"/>
            <p14:sldId id="405"/>
            <p14:sldId id="391"/>
            <p14:sldId id="413"/>
            <p14:sldId id="406"/>
            <p14:sldId id="392"/>
            <p14:sldId id="394"/>
            <p14:sldId id="393"/>
            <p14:sldId id="407"/>
            <p14:sldId id="408"/>
            <p14:sldId id="409"/>
            <p14:sldId id="352"/>
            <p14:sldId id="410"/>
            <p14:sldId id="397"/>
            <p14:sldId id="411"/>
            <p14:sldId id="4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F40FF"/>
    <a:srgbClr val="F7B731"/>
    <a:srgbClr val="0FB9B1"/>
    <a:srgbClr val="54A0FF"/>
    <a:srgbClr val="FAFAFA"/>
    <a:srgbClr val="F5F5F5"/>
    <a:srgbClr val="EF5777"/>
    <a:srgbClr val="FA8231"/>
    <a:srgbClr val="4E4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1361"/>
  </p:normalViewPr>
  <p:slideViewPr>
    <p:cSldViewPr snapToGrid="0" snapToObjects="1">
      <p:cViewPr>
        <p:scale>
          <a:sx n="89" d="100"/>
          <a:sy n="89" d="100"/>
        </p:scale>
        <p:origin x="84" y="21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96;p1">
            <a:extLst>
              <a:ext uri="{FF2B5EF4-FFF2-40B4-BE49-F238E27FC236}">
                <a16:creationId xmlns:a16="http://schemas.microsoft.com/office/drawing/2014/main" id="{BD4B56E7-4060-4930-8D06-569CBD577089}"/>
              </a:ext>
            </a:extLst>
          </p:cNvPr>
          <p:cNvSpPr txBox="1"/>
          <p:nvPr userDrawn="1"/>
        </p:nvSpPr>
        <p:spPr>
          <a:xfrm>
            <a:off x="7177760" y="464594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Google Shape;97;p1">
            <a:extLst>
              <a:ext uri="{FF2B5EF4-FFF2-40B4-BE49-F238E27FC236}">
                <a16:creationId xmlns:a16="http://schemas.microsoft.com/office/drawing/2014/main" id="{F3D2DD04-95D3-4023-98E0-90E202B9F0A0}"/>
              </a:ext>
            </a:extLst>
          </p:cNvPr>
          <p:cNvSpPr txBox="1"/>
          <p:nvPr userDrawn="1"/>
        </p:nvSpPr>
        <p:spPr>
          <a:xfrm>
            <a:off x="7177760" y="490655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" name="Google Shape;98;p1">
            <a:extLst>
              <a:ext uri="{FF2B5EF4-FFF2-40B4-BE49-F238E27FC236}">
                <a16:creationId xmlns:a16="http://schemas.microsoft.com/office/drawing/2014/main" id="{28F38AE7-8D44-4DF1-B22B-FEA74C192065}"/>
              </a:ext>
            </a:extLst>
          </p:cNvPr>
          <p:cNvSpPr txBox="1"/>
          <p:nvPr userDrawn="1"/>
        </p:nvSpPr>
        <p:spPr>
          <a:xfrm>
            <a:off x="8330659" y="4645944"/>
            <a:ext cx="386134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Kasey Champion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" name="Google Shape;99;p1">
            <a:extLst>
              <a:ext uri="{FF2B5EF4-FFF2-40B4-BE49-F238E27FC236}">
                <a16:creationId xmlns:a16="http://schemas.microsoft.com/office/drawing/2014/main" id="{6F80B4D2-778E-4F3D-ABE6-60EF89B160D7}"/>
              </a:ext>
            </a:extLst>
          </p:cNvPr>
          <p:cNvSpPr txBox="1"/>
          <p:nvPr userDrawn="1"/>
        </p:nvSpPr>
        <p:spPr>
          <a:xfrm>
            <a:off x="8330659" y="4906570"/>
            <a:ext cx="3737319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4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Poojitha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Chloe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Ailsa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Jasmine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Lucas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Atharva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Rucha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Megana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Eesha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Zane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Ronald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Saivi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Kavya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Smriti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Ambika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F57E34-78A8-4928-97FD-7040C359EF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23198" y="5669890"/>
            <a:ext cx="1072667" cy="10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C98888-0186-4CE4-B786-3649298BC2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8435" y="261566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5DFC11-E8DA-401F-9DBC-B5269005D2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8435" y="261566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12: Encapsulation, Constructors, More Instance Methods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pen.spotify.com/playlist/6SkaFIxiZNf5uqRLVC4oM2?si=71abbe9bed2a4b7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4sp/syllabus/#course-grades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2" y="4125093"/>
            <a:ext cx="6816827" cy="1954786"/>
          </a:xfrm>
        </p:spPr>
        <p:txBody>
          <a:bodyPr/>
          <a:lstStyle/>
          <a:p>
            <a:r>
              <a:rPr lang="en-US" sz="3400" dirty="0"/>
              <a:t>Encapsulation, Constructors, More Instance 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4889B-5A77-0FA5-9782-25BAE045C4BD}"/>
              </a:ext>
            </a:extLst>
          </p:cNvPr>
          <p:cNvSpPr txBox="1"/>
          <p:nvPr/>
        </p:nvSpPr>
        <p:spPr>
          <a:xfrm>
            <a:off x="7249042" y="1840355"/>
            <a:ext cx="4755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Favorite flavor to pair with chocolate? </a:t>
            </a:r>
          </a:p>
          <a:p>
            <a:pPr algn="ctr"/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Coffee? Orange? Caramel? Strawberry? Matcha? </a:t>
            </a:r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95;p1">
            <a:extLst>
              <a:ext uri="{FF2B5EF4-FFF2-40B4-BE49-F238E27FC236}">
                <a16:creationId xmlns:a16="http://schemas.microsoft.com/office/drawing/2014/main" id="{19697418-F814-4663-96D7-B46A55839B90}"/>
              </a:ext>
            </a:extLst>
          </p:cNvPr>
          <p:cNvSpPr txBox="1"/>
          <p:nvPr/>
        </p:nvSpPr>
        <p:spPr>
          <a:xfrm>
            <a:off x="7684235" y="4044910"/>
            <a:ext cx="4119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122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24sp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Lecture Tunes 🌼</a:t>
            </a:r>
            <a:endParaRPr dirty="0">
              <a:solidFill>
                <a:srgbClr val="0563C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8E1A7-1645-426C-9CC1-18C86A9A8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635" y="5484607"/>
            <a:ext cx="1373393" cy="13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2D11657-1861-4A3F-84A6-75759F2A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17AFD-D496-473D-BD25-38CF329827E9}"/>
              </a:ext>
            </a:extLst>
          </p:cNvPr>
          <p:cNvSpPr txBox="1"/>
          <p:nvPr/>
        </p:nvSpPr>
        <p:spPr>
          <a:xfrm>
            <a:off x="598516" y="2809702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p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-99;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15C73-DD7C-4656-96A0-5A2C118DF197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FBBC992-4DC7-1BFD-984F-3CFA38291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527" y="312717"/>
            <a:ext cx="776336" cy="762636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A0CA692F-A1A0-3680-4FAF-B18FCF4D7716}"/>
              </a:ext>
            </a:extLst>
          </p:cNvPr>
          <p:cNvSpPr/>
          <p:nvPr/>
        </p:nvSpPr>
        <p:spPr>
          <a:xfrm>
            <a:off x="220980" y="2956560"/>
            <a:ext cx="377536" cy="2667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18630D6-F470-0F55-1FD0-367C0C44CDC0}"/>
              </a:ext>
            </a:extLst>
          </p:cNvPr>
          <p:cNvSpPr/>
          <p:nvPr/>
        </p:nvSpPr>
        <p:spPr>
          <a:xfrm>
            <a:off x="220980" y="3429000"/>
            <a:ext cx="377536" cy="266700"/>
          </a:xfrm>
          <a:prstGeom prst="rightArrow">
            <a:avLst/>
          </a:prstGeom>
          <a:solidFill>
            <a:srgbClr val="FF40FF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E2A0DA7-49F9-E086-417F-49D6500C09C3}"/>
              </a:ext>
            </a:extLst>
          </p:cNvPr>
          <p:cNvSpPr/>
          <p:nvPr/>
        </p:nvSpPr>
        <p:spPr>
          <a:xfrm>
            <a:off x="220980" y="3836221"/>
            <a:ext cx="377536" cy="2667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B9E2B7D-4EF9-1E1E-95B1-D46D24A5D7CD}"/>
              </a:ext>
            </a:extLst>
          </p:cNvPr>
          <p:cNvSpPr/>
          <p:nvPr/>
        </p:nvSpPr>
        <p:spPr>
          <a:xfrm>
            <a:off x="220980" y="5550284"/>
            <a:ext cx="377536" cy="2667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31497FC-8DC4-EBBD-43A3-343B34B302BB}"/>
              </a:ext>
            </a:extLst>
          </p:cNvPr>
          <p:cNvSpPr/>
          <p:nvPr/>
        </p:nvSpPr>
        <p:spPr>
          <a:xfrm>
            <a:off x="220980" y="4673623"/>
            <a:ext cx="377536" cy="2667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266362C-2310-BD88-2D24-FDE10296D0A2}"/>
              </a:ext>
            </a:extLst>
          </p:cNvPr>
          <p:cNvSpPr/>
          <p:nvPr/>
        </p:nvSpPr>
        <p:spPr>
          <a:xfrm>
            <a:off x="220980" y="4230624"/>
            <a:ext cx="377536" cy="266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E8D8D26-E52E-CAAD-2B8E-4B0ABFC33F68}"/>
              </a:ext>
            </a:extLst>
          </p:cNvPr>
          <p:cNvSpPr/>
          <p:nvPr/>
        </p:nvSpPr>
        <p:spPr>
          <a:xfrm>
            <a:off x="220980" y="5127577"/>
            <a:ext cx="377536" cy="266700"/>
          </a:xfrm>
          <a:prstGeom prst="rightArrow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BB79D7-0954-4217-941E-3BCE04C2F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361" y="261566"/>
            <a:ext cx="1072667" cy="10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9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2D11657-1861-4A3F-84A6-75759F2A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17AFD-D496-473D-BD25-38CF329827E9}"/>
              </a:ext>
            </a:extLst>
          </p:cNvPr>
          <p:cNvSpPr txBox="1"/>
          <p:nvPr/>
        </p:nvSpPr>
        <p:spPr>
          <a:xfrm>
            <a:off x="598516" y="2809702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p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800" dirty="0">
                <a:latin typeface="Consolas" panose="020B0609020204030204" pitchFamily="49" charset="0"/>
              </a:rPr>
              <a:t>-99;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15C73-DD7C-4656-96A0-5A2C118DF197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FBBC992-4DC7-1BFD-984F-3CFA38291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527" y="312717"/>
            <a:ext cx="776336" cy="7626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B716C7-6BF3-089B-5B06-DEC18DFE57DD}"/>
              </a:ext>
            </a:extLst>
          </p:cNvPr>
          <p:cNvSpPr txBox="1"/>
          <p:nvPr/>
        </p:nvSpPr>
        <p:spPr>
          <a:xfrm>
            <a:off x="2696093" y="6187534"/>
            <a:ext cx="54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06185-4A56-C7E9-9FA8-503EC41EBE60}"/>
              </a:ext>
            </a:extLst>
          </p:cNvPr>
          <p:cNvSpPr txBox="1"/>
          <p:nvPr/>
        </p:nvSpPr>
        <p:spPr>
          <a:xfrm>
            <a:off x="3244735" y="6187534"/>
            <a:ext cx="9067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0, 0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5C6E0-F683-96C6-39DF-C594B09B66C5}"/>
              </a:ext>
            </a:extLst>
          </p:cNvPr>
          <p:cNvSpPr txBox="1"/>
          <p:nvPr/>
        </p:nvSpPr>
        <p:spPr>
          <a:xfrm>
            <a:off x="3252473" y="6179998"/>
            <a:ext cx="9067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</a:rPr>
              <a:t>3</a:t>
            </a:r>
            <a:r>
              <a:rPr lang="en-US" sz="3200" dirty="0"/>
              <a:t>,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FA0B7-08ED-3B78-B43B-93372EC622B4}"/>
              </a:ext>
            </a:extLst>
          </p:cNvPr>
          <p:cNvSpPr txBox="1"/>
          <p:nvPr/>
        </p:nvSpPr>
        <p:spPr>
          <a:xfrm>
            <a:off x="3254676" y="6179998"/>
            <a:ext cx="11658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</a:rPr>
              <a:t>3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7B731"/>
                </a:solidFill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8AF27C-2F01-7A92-F2F8-F4BB06EA98C2}"/>
              </a:ext>
            </a:extLst>
          </p:cNvPr>
          <p:cNvSpPr txBox="1"/>
          <p:nvPr/>
        </p:nvSpPr>
        <p:spPr>
          <a:xfrm>
            <a:off x="7885313" y="6187532"/>
            <a:ext cx="73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p2: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CEB857-1AF3-3D9B-C993-A500FA392AE7}"/>
              </a:ext>
            </a:extLst>
          </p:cNvPr>
          <p:cNvSpPr txBox="1"/>
          <p:nvPr/>
        </p:nvSpPr>
        <p:spPr>
          <a:xfrm>
            <a:off x="8702040" y="6187532"/>
            <a:ext cx="73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0CA692F-A1A0-3680-4FAF-B18FCF4D7716}"/>
              </a:ext>
            </a:extLst>
          </p:cNvPr>
          <p:cNvSpPr/>
          <p:nvPr/>
        </p:nvSpPr>
        <p:spPr>
          <a:xfrm>
            <a:off x="220980" y="2956560"/>
            <a:ext cx="377536" cy="2667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18630D6-F470-0F55-1FD0-367C0C44CDC0}"/>
              </a:ext>
            </a:extLst>
          </p:cNvPr>
          <p:cNvSpPr/>
          <p:nvPr/>
        </p:nvSpPr>
        <p:spPr>
          <a:xfrm>
            <a:off x="220980" y="3429000"/>
            <a:ext cx="377536" cy="266700"/>
          </a:xfrm>
          <a:prstGeom prst="rightArrow">
            <a:avLst/>
          </a:prstGeom>
          <a:solidFill>
            <a:srgbClr val="FF40FF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E2A0DA7-49F9-E086-417F-49D6500C09C3}"/>
              </a:ext>
            </a:extLst>
          </p:cNvPr>
          <p:cNvSpPr/>
          <p:nvPr/>
        </p:nvSpPr>
        <p:spPr>
          <a:xfrm>
            <a:off x="220980" y="3836221"/>
            <a:ext cx="377536" cy="2667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B9E2B7D-4EF9-1E1E-95B1-D46D24A5D7CD}"/>
              </a:ext>
            </a:extLst>
          </p:cNvPr>
          <p:cNvSpPr/>
          <p:nvPr/>
        </p:nvSpPr>
        <p:spPr>
          <a:xfrm>
            <a:off x="220980" y="5550284"/>
            <a:ext cx="377536" cy="2667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31497FC-8DC4-EBBD-43A3-343B34B302BB}"/>
              </a:ext>
            </a:extLst>
          </p:cNvPr>
          <p:cNvSpPr/>
          <p:nvPr/>
        </p:nvSpPr>
        <p:spPr>
          <a:xfrm>
            <a:off x="220980" y="4673623"/>
            <a:ext cx="377536" cy="2667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266362C-2310-BD88-2D24-FDE10296D0A2}"/>
              </a:ext>
            </a:extLst>
          </p:cNvPr>
          <p:cNvSpPr/>
          <p:nvPr/>
        </p:nvSpPr>
        <p:spPr>
          <a:xfrm>
            <a:off x="220980" y="4230624"/>
            <a:ext cx="377536" cy="266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E8D8D26-E52E-CAAD-2B8E-4B0ABFC33F68}"/>
              </a:ext>
            </a:extLst>
          </p:cNvPr>
          <p:cNvSpPr/>
          <p:nvPr/>
        </p:nvSpPr>
        <p:spPr>
          <a:xfrm>
            <a:off x="220980" y="5127577"/>
            <a:ext cx="377536" cy="266700"/>
          </a:xfrm>
          <a:prstGeom prst="rightArrow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57CC4D-FD3A-22B5-D621-D8D699D79827}"/>
              </a:ext>
            </a:extLst>
          </p:cNvPr>
          <p:cNvSpPr txBox="1"/>
          <p:nvPr/>
        </p:nvSpPr>
        <p:spPr>
          <a:xfrm>
            <a:off x="3252473" y="6172462"/>
            <a:ext cx="143623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</a:rPr>
              <a:t>3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5D8B07-6CEF-DED5-6872-5F01470BC5A3}"/>
              </a:ext>
            </a:extLst>
          </p:cNvPr>
          <p:cNvSpPr txBox="1"/>
          <p:nvPr/>
        </p:nvSpPr>
        <p:spPr>
          <a:xfrm>
            <a:off x="3252473" y="6172462"/>
            <a:ext cx="13366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300"/>
                </a:solidFill>
              </a:rPr>
              <a:t>0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F9300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B04C75-0542-3B03-BC08-1DB314424D66}"/>
              </a:ext>
            </a:extLst>
          </p:cNvPr>
          <p:cNvSpPr txBox="1"/>
          <p:nvPr/>
        </p:nvSpPr>
        <p:spPr>
          <a:xfrm>
            <a:off x="8702040" y="6187532"/>
            <a:ext cx="34899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300"/>
                </a:solidFill>
              </a:rPr>
              <a:t>old p </a:t>
            </a:r>
            <a:r>
              <a:rPr lang="en-US" sz="3200" i="1" dirty="0">
                <a:solidFill>
                  <a:srgbClr val="FF9300"/>
                </a:solidFill>
              </a:rPr>
              <a:t>i.e.</a:t>
            </a:r>
            <a:r>
              <a:rPr lang="en-US" sz="3200" dirty="0">
                <a:solidFill>
                  <a:srgbClr val="FF9300"/>
                </a:solidFill>
              </a:rPr>
              <a:t> (3, 100)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08CC25-C89B-40EE-7B1A-7A09FA1F19A0}"/>
              </a:ext>
            </a:extLst>
          </p:cNvPr>
          <p:cNvSpPr txBox="1"/>
          <p:nvPr/>
        </p:nvSpPr>
        <p:spPr>
          <a:xfrm>
            <a:off x="3254676" y="6166890"/>
            <a:ext cx="13366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300"/>
                </a:solidFill>
              </a:rPr>
              <a:t>0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-99</a:t>
            </a:r>
          </a:p>
        </p:txBody>
      </p:sp>
    </p:spTree>
    <p:extLst>
      <p:ext uri="{BB962C8B-B14F-4D97-AF65-F5344CB8AC3E}">
        <p14:creationId xmlns:p14="http://schemas.microsoft.com/office/powerpoint/2010/main" val="42706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/>
      <p:bldP spid="9" grpId="0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Formative Feedback: Closing the Loop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865601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11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The separation of ideas from details, meaning that we can </a:t>
            </a:r>
            <a:r>
              <a:rPr lang="en-US" sz="4000" u="sng" dirty="0"/>
              <a:t>use</a:t>
            </a:r>
            <a:r>
              <a:rPr lang="en-US" sz="4000" dirty="0"/>
              <a:t> something without knowing exactly </a:t>
            </a:r>
            <a:r>
              <a:rPr lang="en-US" sz="4000" u="sng" dirty="0"/>
              <a:t>how</a:t>
            </a:r>
            <a:r>
              <a:rPr lang="en-US" sz="4000" dirty="0"/>
              <a:t> it works.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You were able use the </a:t>
            </a:r>
            <a:r>
              <a:rPr lang="en-US" sz="4000" dirty="0">
                <a:latin typeface="Consolas" panose="020B0609020204030204" pitchFamily="49" charset="0"/>
              </a:rPr>
              <a:t>Scanner</a:t>
            </a:r>
            <a:r>
              <a:rPr lang="en-US" sz="4000" dirty="0"/>
              <a:t> class without understanding how it works internally!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v. Implementor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have been the</a:t>
            </a:r>
            <a:r>
              <a:rPr lang="en-US" sz="4000" i="1" dirty="0"/>
              <a:t> </a:t>
            </a:r>
            <a:r>
              <a:rPr lang="en-US" sz="4000" u="sng" dirty="0"/>
              <a:t>clients</a:t>
            </a:r>
            <a:r>
              <a:rPr lang="en-US" sz="4000" dirty="0"/>
              <a:t> of many objects this quarter!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Now we will become the </a:t>
            </a:r>
            <a:r>
              <a:rPr lang="en-US" sz="4000" u="sng" dirty="0"/>
              <a:t>implementors</a:t>
            </a:r>
            <a:r>
              <a:rPr lang="en-US" sz="4000" i="1" dirty="0"/>
              <a:t> </a:t>
            </a:r>
            <a:r>
              <a:rPr lang="en-US" sz="4000" dirty="0"/>
              <a:t>of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1632884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1A8A-08BC-48F8-A30C-7DB7846B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280"/>
            <a:ext cx="10515600" cy="762635"/>
          </a:xfrm>
        </p:spPr>
        <p:txBody>
          <a:bodyPr>
            <a:noAutofit/>
          </a:bodyPr>
          <a:lstStyle/>
          <a:p>
            <a:r>
              <a:rPr lang="en-US" sz="3200" dirty="0"/>
              <a:t>What is the correct implementation of the </a:t>
            </a:r>
            <a:r>
              <a:rPr lang="en-US" sz="3200" dirty="0" err="1">
                <a:latin typeface="Consolas" panose="020B0609020204030204" pitchFamily="49" charset="0"/>
              </a:rPr>
              <a:t>distanceFrom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/>
              <a:t>instance method?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931E9-E2D6-4C09-9698-D138BE9AC9B1}"/>
              </a:ext>
            </a:extLst>
          </p:cNvPr>
          <p:cNvSpPr txBox="1"/>
          <p:nvPr/>
        </p:nvSpPr>
        <p:spPr>
          <a:xfrm>
            <a:off x="616066" y="3137315"/>
            <a:ext cx="5070764" cy="135421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(x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(y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364A2-AA8F-410F-B8FE-B7DC9351886C}"/>
              </a:ext>
            </a:extLst>
          </p:cNvPr>
          <p:cNvSpPr txBox="1"/>
          <p:nvPr/>
        </p:nvSpPr>
        <p:spPr>
          <a:xfrm>
            <a:off x="5975004" y="3165366"/>
            <a:ext cx="6154189" cy="1323439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C94F5-CB64-4FAF-9D77-4D66D585056D}"/>
              </a:ext>
            </a:extLst>
          </p:cNvPr>
          <p:cNvSpPr txBox="1"/>
          <p:nvPr/>
        </p:nvSpPr>
        <p:spPr>
          <a:xfrm>
            <a:off x="213362" y="5116284"/>
            <a:ext cx="5738552" cy="135421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43C2A-634F-4ACF-8AB3-73E3873BBF02}"/>
              </a:ext>
            </a:extLst>
          </p:cNvPr>
          <p:cNvSpPr txBox="1"/>
          <p:nvPr/>
        </p:nvSpPr>
        <p:spPr>
          <a:xfrm>
            <a:off x="556953" y="2734728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(A)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BC1A2-FCC6-4E30-BD42-216F37ACDA8F}"/>
              </a:ext>
            </a:extLst>
          </p:cNvPr>
          <p:cNvSpPr txBox="1"/>
          <p:nvPr/>
        </p:nvSpPr>
        <p:spPr>
          <a:xfrm>
            <a:off x="5847543" y="2755989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(B)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13B8D7-5566-4DC4-9E41-FC9EFD5B53AC}"/>
              </a:ext>
            </a:extLst>
          </p:cNvPr>
          <p:cNvSpPr txBox="1"/>
          <p:nvPr/>
        </p:nvSpPr>
        <p:spPr>
          <a:xfrm>
            <a:off x="63731" y="4735410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(C)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74F43B-58F8-4695-9C74-608427B8B2AE}"/>
                  </a:ext>
                </a:extLst>
              </p:cNvPr>
              <p:cNvSpPr txBox="1"/>
              <p:nvPr/>
            </p:nvSpPr>
            <p:spPr>
              <a:xfrm>
                <a:off x="4347109" y="1982104"/>
                <a:ext cx="4704989" cy="596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74F43B-58F8-4695-9C74-608427B8B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09" y="1982104"/>
                <a:ext cx="4704989" cy="596382"/>
              </a:xfrm>
              <a:prstGeom prst="rect">
                <a:avLst/>
              </a:prstGeom>
              <a:blipFill>
                <a:blip r:embed="rId2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F1675B1-C581-470D-BBB0-5D39BBC310BA}"/>
              </a:ext>
            </a:extLst>
          </p:cNvPr>
          <p:cNvSpPr txBox="1"/>
          <p:nvPr/>
        </p:nvSpPr>
        <p:spPr>
          <a:xfrm>
            <a:off x="6096000" y="5115478"/>
            <a:ext cx="5974080" cy="132343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0B809-2B9B-D76E-3678-BB3B75D6FE28}"/>
              </a:ext>
            </a:extLst>
          </p:cNvPr>
          <p:cNvSpPr txBox="1"/>
          <p:nvPr/>
        </p:nvSpPr>
        <p:spPr>
          <a:xfrm>
            <a:off x="6012874" y="4682773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(D)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A2837C-A3B8-4653-821F-509ED68DF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361" y="261566"/>
            <a:ext cx="1072667" cy="10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28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5A4AE13-A470-2666-6CE5-A0A97EEE1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280"/>
            <a:ext cx="10515600" cy="762635"/>
          </a:xfrm>
        </p:spPr>
        <p:txBody>
          <a:bodyPr>
            <a:noAutofit/>
          </a:bodyPr>
          <a:lstStyle/>
          <a:p>
            <a:r>
              <a:rPr lang="en-US" sz="3200" dirty="0"/>
              <a:t>What is the correct implementation of the </a:t>
            </a:r>
            <a:r>
              <a:rPr lang="en-US" sz="3200" dirty="0" err="1">
                <a:latin typeface="Consolas" panose="020B0609020204030204" pitchFamily="49" charset="0"/>
              </a:rPr>
              <a:t>distanceFrom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/>
              <a:t>instance method?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9B13FD-5C41-7F26-9EC3-3DF1ED49CD12}"/>
              </a:ext>
            </a:extLst>
          </p:cNvPr>
          <p:cNvSpPr txBox="1"/>
          <p:nvPr/>
        </p:nvSpPr>
        <p:spPr>
          <a:xfrm>
            <a:off x="616066" y="3137315"/>
            <a:ext cx="5070764" cy="135421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(x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(y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FAF558-C8D0-3B39-B429-9339E6F1C2C3}"/>
              </a:ext>
            </a:extLst>
          </p:cNvPr>
          <p:cNvSpPr txBox="1"/>
          <p:nvPr/>
        </p:nvSpPr>
        <p:spPr>
          <a:xfrm>
            <a:off x="5975004" y="3165366"/>
            <a:ext cx="6154189" cy="1323439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909F00-5156-7BCA-D56C-FB53FDBAF158}"/>
              </a:ext>
            </a:extLst>
          </p:cNvPr>
          <p:cNvSpPr txBox="1"/>
          <p:nvPr/>
        </p:nvSpPr>
        <p:spPr>
          <a:xfrm>
            <a:off x="213362" y="5116284"/>
            <a:ext cx="5738552" cy="135421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F51740-2952-7A5A-D01C-91590E079CDB}"/>
              </a:ext>
            </a:extLst>
          </p:cNvPr>
          <p:cNvSpPr txBox="1"/>
          <p:nvPr/>
        </p:nvSpPr>
        <p:spPr>
          <a:xfrm>
            <a:off x="556953" y="2734728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(A)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5E9BC4-2196-6D59-A422-F213D625E61A}"/>
              </a:ext>
            </a:extLst>
          </p:cNvPr>
          <p:cNvSpPr txBox="1"/>
          <p:nvPr/>
        </p:nvSpPr>
        <p:spPr>
          <a:xfrm>
            <a:off x="5847543" y="2755989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(B)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BA1FC8-B1CD-CB83-0295-48CA0F5646B3}"/>
              </a:ext>
            </a:extLst>
          </p:cNvPr>
          <p:cNvSpPr txBox="1"/>
          <p:nvPr/>
        </p:nvSpPr>
        <p:spPr>
          <a:xfrm>
            <a:off x="63731" y="4735410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(C)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3B2921-235C-8D20-E8B2-2C7F2F80B34E}"/>
                  </a:ext>
                </a:extLst>
              </p:cNvPr>
              <p:cNvSpPr txBox="1"/>
              <p:nvPr/>
            </p:nvSpPr>
            <p:spPr>
              <a:xfrm>
                <a:off x="4347109" y="1982104"/>
                <a:ext cx="4704989" cy="596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3B2921-235C-8D20-E8B2-2C7F2F80B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09" y="1982104"/>
                <a:ext cx="4704989" cy="596382"/>
              </a:xfrm>
              <a:prstGeom prst="rect">
                <a:avLst/>
              </a:prstGeom>
              <a:blipFill>
                <a:blip r:embed="rId3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99E8538-2CC3-6A44-8B6E-C61E609CE9AD}"/>
              </a:ext>
            </a:extLst>
          </p:cNvPr>
          <p:cNvSpPr txBox="1"/>
          <p:nvPr/>
        </p:nvSpPr>
        <p:spPr>
          <a:xfrm>
            <a:off x="6096000" y="5115478"/>
            <a:ext cx="5974080" cy="132343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B9BFCD-13A4-273E-0766-B92C93328E12}"/>
              </a:ext>
            </a:extLst>
          </p:cNvPr>
          <p:cNvSpPr txBox="1"/>
          <p:nvPr/>
        </p:nvSpPr>
        <p:spPr>
          <a:xfrm>
            <a:off x="6012874" y="4682773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(D)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06B17E-9C16-4C1C-9D17-BFC9C8D33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361" y="261566"/>
            <a:ext cx="1072667" cy="10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93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toString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"String representation of object"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 err="1">
                <a:latin typeface="Consolas" panose="020B0609020204030204" pitchFamily="49" charset="0"/>
              </a:rPr>
              <a:t>toString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 method is </a:t>
            </a:r>
            <a:r>
              <a:rPr lang="en-US" sz="3200" u="sng" dirty="0"/>
              <a:t>automatically</a:t>
            </a:r>
            <a:r>
              <a:rPr lang="en-US" sz="3200" dirty="0"/>
              <a:t> called whenever an object is treated like a </a:t>
            </a:r>
            <a:r>
              <a:rPr lang="en-US" sz="3200" dirty="0">
                <a:latin typeface="Consolas" panose="020B0609020204030204" pitchFamily="49" charset="0"/>
              </a:rPr>
              <a:t>String</a:t>
            </a:r>
            <a:r>
              <a:rPr lang="en-US" sz="3200" dirty="0"/>
              <a:t>! </a:t>
            </a:r>
          </a:p>
          <a:p>
            <a:pPr marL="0" indent="0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306728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toString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14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"String representation of object"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 err="1">
                <a:latin typeface="Consolas" panose="020B0609020204030204" pitchFamily="49" charset="0"/>
              </a:rPr>
              <a:t>toString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 method is </a:t>
            </a:r>
            <a:r>
              <a:rPr lang="en-US" sz="3200" u="sng" dirty="0"/>
              <a:t>automatically</a:t>
            </a:r>
            <a:r>
              <a:rPr lang="en-US" sz="3200" dirty="0"/>
              <a:t> called whenever an object is treated like a </a:t>
            </a:r>
            <a:r>
              <a:rPr lang="en-US" sz="3200" dirty="0">
                <a:latin typeface="Consolas" panose="020B0609020204030204" pitchFamily="49" charset="0"/>
              </a:rPr>
              <a:t>String</a:t>
            </a:r>
            <a:r>
              <a:rPr lang="en-US" sz="3200" dirty="0"/>
              <a:t>! </a:t>
            </a:r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Wait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: Why not write a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print()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method that prints out the String representation to the console? All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does is return a String! </a:t>
            </a:r>
          </a:p>
        </p:txBody>
      </p:sp>
    </p:spTree>
    <p:extLst>
      <p:ext uri="{BB962C8B-B14F-4D97-AF65-F5344CB8AC3E}">
        <p14:creationId xmlns:p14="http://schemas.microsoft.com/office/powerpoint/2010/main" val="309053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Formative Feedback: Closing the Loop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65724" y="41162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6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Formative Feedback: Closing the Loop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Objects </a:t>
            </a:r>
            <a:r>
              <a:rPr lang="en-US" sz="3600" b="1" dirty="0"/>
              <a:t>encapsulate</a:t>
            </a:r>
            <a:r>
              <a:rPr lang="en-US" sz="3600" dirty="0"/>
              <a:t> state and expose behavior.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/>
              <a:t>Encapsulation</a:t>
            </a:r>
            <a:r>
              <a:rPr lang="en-US" sz="3600" dirty="0"/>
              <a:t> is hiding implementation details of an object from its clients. (Clients = chaos, y’all.)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Encapsulation provides </a:t>
            </a:r>
            <a:r>
              <a:rPr lang="en-US" sz="3600" i="1" dirty="0"/>
              <a:t>abstraction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keyword is an </a:t>
            </a:r>
            <a:r>
              <a:rPr lang="en-US" sz="3600" b="1" dirty="0"/>
              <a:t>access modifier</a:t>
            </a:r>
            <a:r>
              <a:rPr lang="en-US" sz="3600" i="1" dirty="0"/>
              <a:t> </a:t>
            </a:r>
            <a:r>
              <a:rPr lang="en-US" sz="3600" dirty="0"/>
              <a:t>(like </a:t>
            </a:r>
            <a:r>
              <a:rPr lang="en-US" sz="3600" dirty="0">
                <a:latin typeface="Consolas" panose="020B0609020204030204" pitchFamily="49" charset="0"/>
              </a:rPr>
              <a:t>public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Fields declared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cannot be accessed by any code outside of the class.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</a:t>
            </a:r>
            <a:r>
              <a:rPr lang="en-US" sz="3600" u="sng" dirty="0"/>
              <a:t>always</a:t>
            </a:r>
            <a:r>
              <a:rPr lang="en-US" sz="3600" b="1" dirty="0"/>
              <a:t> </a:t>
            </a:r>
            <a:r>
              <a:rPr lang="en-US" sz="3600" dirty="0"/>
              <a:t>want to encapsulate our objects’ fields by declaring them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Accessors and Mutators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Declaring fields as private removes all access from the user.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we want to give some back, we can define instance methods.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C9E860-651D-45B1-8B8C-5D6063AE5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608390"/>
              </p:ext>
            </p:extLst>
          </p:nvPr>
        </p:nvGraphicFramePr>
        <p:xfrm>
          <a:off x="972589" y="3662205"/>
          <a:ext cx="10437091" cy="284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710">
                  <a:extLst>
                    <a:ext uri="{9D8B030D-6E8A-4147-A177-3AD203B41FA5}">
                      <a16:colId xmlns:a16="http://schemas.microsoft.com/office/drawing/2014/main" val="3944959879"/>
                    </a:ext>
                  </a:extLst>
                </a:gridCol>
                <a:gridCol w="5765381">
                  <a:extLst>
                    <a:ext uri="{9D8B030D-6E8A-4147-A177-3AD203B41FA5}">
                      <a16:colId xmlns:a16="http://schemas.microsoft.com/office/drawing/2014/main" val="48658348"/>
                    </a:ext>
                  </a:extLst>
                </a:gridCol>
              </a:tblGrid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Accessors (“getters”)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Mutators (“setters”)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082704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getX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251010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getY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575672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setLocation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, 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4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471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Objects </a:t>
            </a:r>
            <a:r>
              <a:rPr lang="en-US" sz="3600" b="1" dirty="0"/>
              <a:t>encapsulate</a:t>
            </a:r>
            <a:r>
              <a:rPr lang="en-US" sz="3600" dirty="0"/>
              <a:t> state and expose behavior.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/>
              <a:t>Encapsulation</a:t>
            </a:r>
            <a:r>
              <a:rPr lang="en-US" sz="3600" dirty="0"/>
              <a:t> is hiding implementation details of an object from its clients.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Encapsulation provides </a:t>
            </a:r>
            <a:r>
              <a:rPr lang="en-US" sz="3600" i="1" dirty="0"/>
              <a:t>abstraction</a:t>
            </a:r>
            <a:r>
              <a:rPr lang="en-US" sz="3600" dirty="0"/>
              <a:t>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Encapsulation also gives the implementor flexibility! </a:t>
            </a:r>
          </a:p>
        </p:txBody>
      </p:sp>
    </p:spTree>
    <p:extLst>
      <p:ext uri="{BB962C8B-B14F-4D97-AF65-F5344CB8AC3E}">
        <p14:creationId xmlns:p14="http://schemas.microsoft.com/office/powerpoint/2010/main" val="487708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While users can still access and modify our Point’s fields with the instance methods we defined, </a:t>
            </a:r>
            <a:r>
              <a:rPr lang="en-US" sz="3200" i="1" dirty="0"/>
              <a:t>we have control of how they do so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Can only accept positive coordinate values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Can swap out our underlying implementation to use polar coordinates instead! </a:t>
            </a:r>
          </a:p>
        </p:txBody>
      </p:sp>
    </p:spTree>
    <p:extLst>
      <p:ext uri="{BB962C8B-B14F-4D97-AF65-F5344CB8AC3E}">
        <p14:creationId xmlns:p14="http://schemas.microsoft.com/office/powerpoint/2010/main" val="134798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Formative Feedback: Closing the Loop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45355" y="4759213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74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Constructors are called when we first create a new instance of a class.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don’t write any constructors, Java provides one that takes no parameters and just sets each field to its default value. 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6882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5063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write </a:t>
            </a:r>
            <a:r>
              <a:rPr lang="en-US" sz="3600" u="sng" dirty="0"/>
              <a:t>any</a:t>
            </a:r>
            <a:r>
              <a:rPr lang="en-US" sz="3600" i="1" dirty="0"/>
              <a:t> </a:t>
            </a:r>
            <a:r>
              <a:rPr lang="en-US" sz="3600" dirty="0"/>
              <a:t>constructors, Java no longer provides one for us. </a:t>
            </a:r>
          </a:p>
        </p:txBody>
      </p:sp>
    </p:spTree>
    <p:extLst>
      <p:ext uri="{BB962C8B-B14F-4D97-AF65-F5344CB8AC3E}">
        <p14:creationId xmlns:p14="http://schemas.microsoft.com/office/powerpoint/2010/main" val="41420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Programming Assignment 2 (P2) due tomorrow, Thursday May 9</a:t>
            </a:r>
          </a:p>
          <a:p>
            <a:pPr lvl="1"/>
            <a:r>
              <a:rPr lang="en-US" sz="2800" dirty="0"/>
              <a:t>Creative Project 2 will be released on Friday, focused on OOP</a:t>
            </a:r>
          </a:p>
          <a:p>
            <a:r>
              <a:rPr lang="en-US" sz="3200" i="1" dirty="0"/>
              <a:t>Minimum</a:t>
            </a:r>
            <a:r>
              <a:rPr lang="en-US" sz="3200" dirty="0"/>
              <a:t> grade guarantees in </a:t>
            </a:r>
            <a:r>
              <a:rPr lang="en-US" sz="3200" dirty="0">
                <a:hlinkClick r:id="rId2"/>
              </a:rPr>
              <a:t>Syllabus</a:t>
            </a:r>
            <a:endParaRPr lang="en-US" sz="3200" dirty="0"/>
          </a:p>
          <a:p>
            <a:pPr lvl="1"/>
            <a:r>
              <a:rPr lang="en-US" sz="2800" dirty="0"/>
              <a:t>Minimum grade calculator tool</a:t>
            </a:r>
          </a:p>
          <a:p>
            <a:r>
              <a:rPr lang="en-US" sz="3200" dirty="0"/>
              <a:t>Quiz 1 was yesterday, we have some quiz makeups to administer then we'll be releasing grades</a:t>
            </a:r>
          </a:p>
          <a:p>
            <a:pPr lvl="1"/>
            <a:r>
              <a:rPr lang="en-US" sz="2800" dirty="0"/>
              <a:t>Grades will be released before Quiz 2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call one constructor from another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latin typeface="Consolas" panose="020B0609020204030204" pitchFamily="49" charset="0"/>
              </a:rPr>
              <a:t>this(0, 0)</a:t>
            </a:r>
          </a:p>
        </p:txBody>
      </p:sp>
    </p:spTree>
    <p:extLst>
      <p:ext uri="{BB962C8B-B14F-4D97-AF65-F5344CB8AC3E}">
        <p14:creationId xmlns:p14="http://schemas.microsoft.com/office/powerpoint/2010/main" val="170711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A0FF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A0FF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A0FF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A0FF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Formative Feedback: Closing the Loop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833272" y="212295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2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4CDC2-EC41-455F-890F-17215DE23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Loop: The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493D4-2508-49E2-8230-EBEDECB16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052" y="1333948"/>
            <a:ext cx="6169510" cy="4805363"/>
          </a:xfrm>
        </p:spPr>
        <p:txBody>
          <a:bodyPr anchor="ctr"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600" dirty="0"/>
              <a:t>Quiz sections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IPL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PCMs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Live-coding during lecture! </a:t>
            </a:r>
          </a:p>
        </p:txBody>
      </p:sp>
      <p:pic>
        <p:nvPicPr>
          <p:cNvPr id="1026" name="Picture 2" descr="Open photo">
            <a:extLst>
              <a:ext uri="{FF2B5EF4-FFF2-40B4-BE49-F238E27FC236}">
                <a16:creationId xmlns:a16="http://schemas.microsoft.com/office/drawing/2014/main" id="{5F9C710C-50D1-4FF3-84FC-8C66CF3ED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234" y="1149301"/>
            <a:ext cx="3935842" cy="525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7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4CDC2-EC41-455F-890F-17215DE23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Loop: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493D4-2508-49E2-8230-EBEDECB16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5417" y="1333948"/>
            <a:ext cx="6169510" cy="4805363"/>
          </a:xfrm>
        </p:spPr>
        <p:txBody>
          <a:bodyPr anchor="ctr">
            <a:normAutofit/>
          </a:bodyPr>
          <a:lstStyle/>
          <a:p>
            <a:pPr marL="182880">
              <a:spcBef>
                <a:spcPts val="1800"/>
              </a:spcBef>
            </a:pPr>
            <a:r>
              <a:rPr lang="en-US" dirty="0"/>
              <a:t>More practices quizzes</a:t>
            </a:r>
          </a:p>
          <a:p>
            <a:pPr marL="182880">
              <a:spcBef>
                <a:spcPts val="1800"/>
              </a:spcBef>
            </a:pPr>
            <a:r>
              <a:rPr lang="en-US" dirty="0"/>
              <a:t>Less review of PCMs in lecture</a:t>
            </a:r>
          </a:p>
          <a:p>
            <a:pPr marL="182880">
              <a:spcBef>
                <a:spcPts val="1800"/>
              </a:spcBef>
            </a:pPr>
            <a:r>
              <a:rPr lang="en-US" dirty="0"/>
              <a:t>Both "slow down" and "speed up" …</a:t>
            </a:r>
          </a:p>
          <a:p>
            <a:pPr marL="182880">
              <a:spcBef>
                <a:spcPts val="1800"/>
              </a:spcBef>
            </a:pPr>
            <a:r>
              <a:rPr lang="en-US" dirty="0"/>
              <a:t>Release assignments earlier in the day</a:t>
            </a:r>
          </a:p>
        </p:txBody>
      </p:sp>
      <p:pic>
        <p:nvPicPr>
          <p:cNvPr id="2050" name="Picture 2" descr="No description available.">
            <a:extLst>
              <a:ext uri="{FF2B5EF4-FFF2-40B4-BE49-F238E27FC236}">
                <a16:creationId xmlns:a16="http://schemas.microsoft.com/office/drawing/2014/main" id="{104F81A2-099D-4995-97C5-627B4DFD9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85" y="1258643"/>
            <a:ext cx="3823223" cy="509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50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4CDC2-EC41-455F-890F-17215DE23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Loop: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493D4-2508-49E2-8230-EBEDECB16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74" y="1457661"/>
            <a:ext cx="6169510" cy="4805363"/>
          </a:xfrm>
        </p:spPr>
        <p:txBody>
          <a:bodyPr anchor="ctr">
            <a:normAutofit/>
          </a:bodyPr>
          <a:lstStyle/>
          <a:p>
            <a:pPr marL="182880">
              <a:spcBef>
                <a:spcPts val="1800"/>
              </a:spcBef>
            </a:pPr>
            <a:r>
              <a:rPr lang="en-US" dirty="0"/>
              <a:t>Think-Pair-Share activities serve multiple purposes! </a:t>
            </a:r>
          </a:p>
          <a:p>
            <a:pPr marL="182880">
              <a:spcBef>
                <a:spcPts val="1800"/>
              </a:spcBef>
            </a:pPr>
            <a:r>
              <a:rPr lang="en-US" dirty="0"/>
              <a:t>Office hours outside of the IPL</a:t>
            </a:r>
          </a:p>
        </p:txBody>
      </p:sp>
      <p:pic>
        <p:nvPicPr>
          <p:cNvPr id="3074" name="Picture 2" descr="No description available.">
            <a:extLst>
              <a:ext uri="{FF2B5EF4-FFF2-40B4-BE49-F238E27FC236}">
                <a16:creationId xmlns:a16="http://schemas.microsoft.com/office/drawing/2014/main" id="{70702A7D-4DE0-43DF-86A9-555B7C7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75" y="1457661"/>
            <a:ext cx="5109883" cy="510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876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Formative Feedback: Closing the Loop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670063" y="278455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E887-43D8-41AC-9DEA-F6C9D38B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EDA779-7E36-4DD3-A785-225F915503D0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3D04CF7-1031-A6F9-C43D-B3DE1EF1F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527" y="312717"/>
            <a:ext cx="776336" cy="762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56C754-85F9-45FB-4391-8F51FA1E5F3D}"/>
              </a:ext>
            </a:extLst>
          </p:cNvPr>
          <p:cNvSpPr txBox="1"/>
          <p:nvPr/>
        </p:nvSpPr>
        <p:spPr>
          <a:xfrm>
            <a:off x="598516" y="2809702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p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800" dirty="0">
                <a:latin typeface="Consolas" panose="020B0609020204030204" pitchFamily="49" charset="0"/>
              </a:rPr>
              <a:t> -99;</a:t>
            </a:r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E2299C-31F0-47B0-B6F4-2CF999CFC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361" y="261566"/>
            <a:ext cx="1072667" cy="10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69490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17527</TotalTime>
  <Words>1820</Words>
  <Application>Microsoft Office PowerPoint</Application>
  <PresentationFormat>Widescreen</PresentationFormat>
  <Paragraphs>266</Paragraphs>
  <Slides>30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 Math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Encapsulation, Constructors, More Instance Methods</vt:lpstr>
      <vt:lpstr>Lecture Outline</vt:lpstr>
      <vt:lpstr>Announcements</vt:lpstr>
      <vt:lpstr>Lecture Outline</vt:lpstr>
      <vt:lpstr>Closing the Loop: The Good</vt:lpstr>
      <vt:lpstr>Closing the Loop: Suggestions</vt:lpstr>
      <vt:lpstr>Closing the Loop: Reminders</vt:lpstr>
      <vt:lpstr>Lecture Outline</vt:lpstr>
      <vt:lpstr>What do p and p2 hold after the following code is executed?</vt:lpstr>
      <vt:lpstr>What do p and p2 hold after the following code is executed?</vt:lpstr>
      <vt:lpstr>What do p and p2 hold after the following code is executed?</vt:lpstr>
      <vt:lpstr>Lecture Outline</vt:lpstr>
      <vt:lpstr>Abstraction</vt:lpstr>
      <vt:lpstr>Client v. Implementor</vt:lpstr>
      <vt:lpstr>What is the correct implementation of the distanceFrom instance method? </vt:lpstr>
      <vt:lpstr>What is the correct implementation of the distanceFrom instance method? </vt:lpstr>
      <vt:lpstr>toString</vt:lpstr>
      <vt:lpstr>toString</vt:lpstr>
      <vt:lpstr>Lecture Outline</vt:lpstr>
      <vt:lpstr>Encapsulation</vt:lpstr>
      <vt:lpstr>private</vt:lpstr>
      <vt:lpstr>Accessors and Mutators</vt:lpstr>
      <vt:lpstr>Encapsulation</vt:lpstr>
      <vt:lpstr>Encapsulation</vt:lpstr>
      <vt:lpstr>Lecture Outline</vt:lpstr>
      <vt:lpstr>Constructors</vt:lpstr>
      <vt:lpstr>Constructor Syntax</vt:lpstr>
      <vt:lpstr>this keyword</vt:lpstr>
      <vt:lpstr>Constructor Syntax</vt:lpstr>
      <vt:lpstr>this keyword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345</cp:revision>
  <cp:lastPrinted>2022-09-27T21:33:44Z</cp:lastPrinted>
  <dcterms:created xsi:type="dcterms:W3CDTF">2020-06-13T06:27:42Z</dcterms:created>
  <dcterms:modified xsi:type="dcterms:W3CDTF">2024-05-08T20:45:13Z</dcterms:modified>
</cp:coreProperties>
</file>