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324" r:id="rId4"/>
    <p:sldId id="399" r:id="rId5"/>
    <p:sldId id="421" r:id="rId6"/>
    <p:sldId id="418" r:id="rId7"/>
    <p:sldId id="422" r:id="rId8"/>
    <p:sldId id="414" r:id="rId9"/>
    <p:sldId id="342" r:id="rId10"/>
    <p:sldId id="391" r:id="rId11"/>
    <p:sldId id="392" r:id="rId12"/>
    <p:sldId id="394" r:id="rId13"/>
    <p:sldId id="393" r:id="rId14"/>
    <p:sldId id="417" r:id="rId15"/>
    <p:sldId id="415" r:id="rId16"/>
    <p:sldId id="352" r:id="rId17"/>
    <p:sldId id="397" r:id="rId18"/>
    <p:sldId id="419" r:id="rId19"/>
    <p:sldId id="420" r:id="rId20"/>
    <p:sldId id="416" r:id="rId21"/>
    <p:sldId id="382" r:id="rId22"/>
    <p:sldId id="3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21"/>
            <p14:sldId id="418"/>
            <p14:sldId id="422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397"/>
            <p14:sldId id="419"/>
            <p14:sldId id="420"/>
            <p14:sldId id="416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81" y="1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AAEB7-976F-4D1F-AD50-D6F8CA44B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752" y="5673077"/>
            <a:ext cx="1051560" cy="1051560"/>
          </a:xfrm>
          <a:prstGeom prst="rect">
            <a:avLst/>
          </a:prstGeom>
        </p:spPr>
      </p:pic>
      <p:sp>
        <p:nvSpPr>
          <p:cNvPr id="24" name="Google Shape;96;p1">
            <a:extLst>
              <a:ext uri="{FF2B5EF4-FFF2-40B4-BE49-F238E27FC236}">
                <a16:creationId xmlns:a16="http://schemas.microsoft.com/office/drawing/2014/main" id="{C08A1E14-7F98-4075-A845-5F4770A8F036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97;p1">
            <a:extLst>
              <a:ext uri="{FF2B5EF4-FFF2-40B4-BE49-F238E27FC236}">
                <a16:creationId xmlns:a16="http://schemas.microsoft.com/office/drawing/2014/main" id="{8D0E18D0-C9F4-4585-B57A-5B007FB1DE54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98;p1">
            <a:extLst>
              <a:ext uri="{FF2B5EF4-FFF2-40B4-BE49-F238E27FC236}">
                <a16:creationId xmlns:a16="http://schemas.microsoft.com/office/drawing/2014/main" id="{C2CBC1CD-ECED-40B0-B23F-5B7A86D84755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99;p1">
            <a:extLst>
              <a:ext uri="{FF2B5EF4-FFF2-40B4-BE49-F238E27FC236}">
                <a16:creationId xmlns:a16="http://schemas.microsoft.com/office/drawing/2014/main" id="{7E14505A-ECF2-48E0-A623-99ADCEC89E94}"/>
              </a:ext>
            </a:extLst>
          </p:cNvPr>
          <p:cNvSpPr txBox="1"/>
          <p:nvPr userDrawn="1"/>
        </p:nvSpPr>
        <p:spPr>
          <a:xfrm>
            <a:off x="8330659" y="4906570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10002F-9E27-4CC1-987A-B0BF179A6A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93156C-8F2E-47AD-9763-09654A0BCE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SkaFIxiZNf5uqRLVC4oM2?si=71abbe9bed2a4b7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20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18.svg"/><Relationship Id="rId25" Type="http://schemas.openxmlformats.org/officeDocument/2006/relationships/image" Target="../media/image22.svg"/><Relationship Id="rId2" Type="http://schemas.openxmlformats.org/officeDocument/2006/relationships/image" Target="../media/image23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24" Type="http://schemas.openxmlformats.org/officeDocument/2006/relationships/image" Target="../media/image21.png"/><Relationship Id="rId5" Type="http://schemas.openxmlformats.org/officeDocument/2006/relationships/image" Target="../media/image12.svg"/><Relationship Id="rId15" Type="http://schemas.openxmlformats.org/officeDocument/2006/relationships/image" Target="../media/image30.svg"/><Relationship Id="rId23" Type="http://schemas.openxmlformats.org/officeDocument/2006/relationships/image" Target="../media/image34.svg"/><Relationship Id="rId10" Type="http://schemas.openxmlformats.org/officeDocument/2006/relationships/image" Target="../media/image27.png"/><Relationship Id="rId19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35.svg"/><Relationship Id="rId12" Type="http://schemas.openxmlformats.org/officeDocument/2006/relationships/image" Target="../media/image15.png"/><Relationship Id="rId17" Type="http://schemas.openxmlformats.org/officeDocument/2006/relationships/image" Target="../media/image40.svg"/><Relationship Id="rId25" Type="http://schemas.openxmlformats.org/officeDocument/2006/relationships/image" Target="../media/image44.svg"/><Relationship Id="rId2" Type="http://schemas.openxmlformats.org/officeDocument/2006/relationships/image" Target="../media/image23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7.svg"/><Relationship Id="rId24" Type="http://schemas.openxmlformats.org/officeDocument/2006/relationships/image" Target="../media/image21.png"/><Relationship Id="rId5" Type="http://schemas.openxmlformats.org/officeDocument/2006/relationships/image" Target="../media/image12.svg"/><Relationship Id="rId15" Type="http://schemas.openxmlformats.org/officeDocument/2006/relationships/image" Target="../media/image39.svg"/><Relationship Id="rId23" Type="http://schemas.openxmlformats.org/officeDocument/2006/relationships/image" Target="../media/image43.svg"/><Relationship Id="rId10" Type="http://schemas.openxmlformats.org/officeDocument/2006/relationships/image" Target="../media/image27.png"/><Relationship Id="rId19" Type="http://schemas.openxmlformats.org/officeDocument/2006/relationships/image" Target="../media/image41.svg"/><Relationship Id="rId4" Type="http://schemas.openxmlformats.org/officeDocument/2006/relationships/image" Target="../media/image11.png"/><Relationship Id="rId9" Type="http://schemas.openxmlformats.org/officeDocument/2006/relationships/image" Target="../media/image36.svg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83572"/>
            <a:ext cx="6591226" cy="1954786"/>
          </a:xfrm>
        </p:spPr>
        <p:txBody>
          <a:bodyPr/>
          <a:lstStyle/>
          <a:p>
            <a:r>
              <a:rPr lang="en-US" sz="3600" dirty="0"/>
              <a:t>Introduction to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places to study on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A4EFAC70-E966-4636-8F3F-CC0F685D4317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32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specific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80" y="34598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Coordinate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</a:p>
          <a:p>
            <a:r>
              <a:rPr lang="en-US" sz="3600" dirty="0"/>
              <a:t>Easy to mix up </a:t>
            </a:r>
            <a:r>
              <a:rPr lang="en-US" sz="3600" dirty="0">
                <a:latin typeface="Consolas" panose="020B0609020204030204" pitchFamily="49" charset="0"/>
              </a:rPr>
              <a:t>x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y</a:t>
            </a:r>
          </a:p>
          <a:p>
            <a:r>
              <a:rPr lang="en-US" sz="3600" dirty="0"/>
              <a:t>Just two random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floating around – easy to make mistakes!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</a:p>
          <a:p>
            <a:r>
              <a:rPr lang="en-US" sz="3600" dirty="0"/>
              <a:t>Not really what an array is for </a:t>
            </a:r>
          </a:p>
          <a:p>
            <a:r>
              <a:rPr lang="en-US" sz="3600" dirty="0"/>
              <a:t>Again, just two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– just have to “trust” that we’ll remember to treat it like a point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16B8953-0E4B-5039-C606-7619BEE0139D}"/>
              </a:ext>
            </a:extLst>
          </p:cNvPr>
          <p:cNvSpPr/>
          <p:nvPr/>
        </p:nvSpPr>
        <p:spPr>
          <a:xfrm>
            <a:off x="1720899" y="2634018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3" y="413924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Programming Assignment 2 (P2) out</a:t>
            </a:r>
          </a:p>
          <a:p>
            <a:pPr lvl="1"/>
            <a:r>
              <a:rPr lang="en-US" sz="2800" dirty="0"/>
              <a:t>Due Thursday, May 9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Which means… no assignment releasing tonight!</a:t>
            </a:r>
          </a:p>
          <a:p>
            <a:r>
              <a:rPr lang="en-US" sz="3200" dirty="0"/>
              <a:t>Quiz 0 grades released yesterday</a:t>
            </a:r>
          </a:p>
          <a:p>
            <a:pPr lvl="1"/>
            <a:r>
              <a:rPr lang="en-US" sz="2800" dirty="0"/>
              <a:t>Check them out and use results to calibrate how you should study over the weekend!</a:t>
            </a:r>
          </a:p>
          <a:p>
            <a:r>
              <a:rPr lang="en-US" sz="3200" dirty="0"/>
              <a:t>Quiz 1 on Tuesday, May 7</a:t>
            </a:r>
            <a:r>
              <a:rPr lang="en-US" sz="3200" baseline="30000" dirty="0"/>
              <a:t>th</a:t>
            </a:r>
            <a:r>
              <a:rPr lang="en-US" sz="3200" dirty="0"/>
              <a:t> in your registered quiz section</a:t>
            </a:r>
          </a:p>
          <a:p>
            <a:r>
              <a:rPr lang="en-US" sz="3200" dirty="0"/>
              <a:t>Resubmission Cycle 3 (R3) out</a:t>
            </a:r>
          </a:p>
          <a:p>
            <a:pPr lvl="1"/>
            <a:r>
              <a:rPr lang="en-US" sz="2800" dirty="0"/>
              <a:t>Due Tuesday, May 7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i="1" u="sng" dirty="0">
                <a:solidFill>
                  <a:srgbClr val="EF5777"/>
                </a:solidFill>
              </a:rPr>
              <a:t>P0</a:t>
            </a:r>
            <a:r>
              <a:rPr lang="en-US" sz="2800" dirty="0"/>
              <a:t>, C1, P1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SearchEngine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77631" y="20954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0A5B64-7A83-E20F-2BE0-F16EAE3F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searchEngine</a:t>
            </a:r>
            <a:r>
              <a:rPr lang="en-US" dirty="0"/>
              <a:t> &amp; Inverted Index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097780-CD96-657E-4F46-DB8F1BEA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dirty="0"/>
              <a:t>Answers the question:</a:t>
            </a:r>
            <a:br>
              <a:rPr lang="en-US" dirty="0"/>
            </a:br>
            <a:r>
              <a:rPr lang="en-US" dirty="0"/>
              <a:t>“What documents contain</a:t>
            </a:r>
            <a:br>
              <a:rPr lang="en-US" dirty="0"/>
            </a:br>
            <a:r>
              <a:rPr lang="en-US" dirty="0"/>
              <a:t>the word ‘corgis’?”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96C2D-85DC-46B7-BFE2-04CF291B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20" y="2634656"/>
            <a:ext cx="6554597" cy="36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FB514-BCFC-4DA7-8520-7C13CCA2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39" y="540945"/>
            <a:ext cx="4039092" cy="60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6366879" cy="5227983"/>
          </a:xfrm>
        </p:spPr>
        <p:txBody>
          <a:bodyPr>
            <a:normAutofit/>
          </a:bodyPr>
          <a:lstStyle/>
          <a:p>
            <a:r>
              <a:rPr lang="en-US" dirty="0"/>
              <a:t>Google’s autocomplete recommendations used to actually look like this</a:t>
            </a:r>
          </a:p>
          <a:p>
            <a:pPr lvl="1"/>
            <a:r>
              <a:rPr lang="en-US" dirty="0"/>
              <a:t>Fix: Don’t display autocomplete results for phrases like “why are [group] ____”</a:t>
            </a:r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3600" u="sng" dirty="0"/>
              <a:t>Are these changes fixing the right thing?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 algn="r">
              <a:buNone/>
            </a:pPr>
            <a:r>
              <a:rPr lang="en-US" sz="2000" i="1" dirty="0"/>
              <a:t>Btw, this is a great book that you should check out if you’re interested -&gt;</a:t>
            </a:r>
          </a:p>
        </p:txBody>
      </p:sp>
    </p:spTree>
    <p:extLst>
      <p:ext uri="{BB962C8B-B14F-4D97-AF65-F5344CB8AC3E}">
        <p14:creationId xmlns:p14="http://schemas.microsoft.com/office/powerpoint/2010/main" val="15440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59903" cy="5227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Obviously, ideal to have datasets that aren’t biased in the first place.</a:t>
            </a:r>
          </a:p>
          <a:p>
            <a:pPr lvl="1"/>
            <a:r>
              <a:rPr lang="en-US" dirty="0"/>
              <a:t>But might not always be possible if we can’t fix the sources of bias in the real world…</a:t>
            </a:r>
          </a:p>
          <a:p>
            <a:r>
              <a:rPr lang="en-US" dirty="0"/>
              <a:t>AI/Models aren’t “neutral” or “more objective”, they just quicky and automatically codify the status quo (and perpetuate biases)</a:t>
            </a:r>
          </a:p>
          <a:p>
            <a:pPr lvl="1"/>
            <a:r>
              <a:rPr lang="en-US" dirty="0"/>
              <a:t>Garbage in -&gt; Garbage out</a:t>
            </a:r>
          </a:p>
          <a:p>
            <a:r>
              <a:rPr lang="en-US" dirty="0"/>
              <a:t>Lots of work going into how to de-bias models </a:t>
            </a:r>
            <a:r>
              <a:rPr lang="en-US" i="1" dirty="0"/>
              <a:t>even if</a:t>
            </a:r>
            <a:r>
              <a:rPr lang="en-US" dirty="0"/>
              <a:t> they are trained on biased data. Active area of research!</a:t>
            </a:r>
          </a:p>
          <a:p>
            <a:pPr lvl="1"/>
            <a:r>
              <a:rPr lang="en-US" dirty="0"/>
              <a:t>Key take-away: None of this comes “for free”, requires hard word to fight bias</a:t>
            </a:r>
          </a:p>
          <a:p>
            <a:r>
              <a:rPr lang="en-US" dirty="0"/>
              <a:t>Ask ourselves:</a:t>
            </a:r>
          </a:p>
          <a:p>
            <a:pPr lvl="1"/>
            <a:r>
              <a:rPr lang="en-US" dirty="0"/>
              <a:t>What biases might be present in my data?</a:t>
            </a:r>
          </a:p>
          <a:p>
            <a:pPr lvl="1"/>
            <a:r>
              <a:rPr lang="en-US" dirty="0"/>
              <a:t>What assumption might I be making about who is using my program?</a:t>
            </a:r>
          </a:p>
          <a:p>
            <a:pPr lvl="1"/>
            <a:r>
              <a:rPr lang="en-US" dirty="0"/>
              <a:t>How can I write code to be more inclusive?</a:t>
            </a:r>
          </a:p>
          <a:p>
            <a:pPr lvl="1"/>
            <a:r>
              <a:rPr lang="en-US" dirty="0"/>
              <a:t>What happens when </a:t>
            </a:r>
            <a:r>
              <a:rPr lang="en-US" i="1" dirty="0"/>
              <a:t>(</a:t>
            </a:r>
            <a:r>
              <a:rPr lang="en-US" b="1" i="1" dirty="0"/>
              <a:t>not if</a:t>
            </a:r>
            <a:r>
              <a:rPr lang="en-US" i="1" dirty="0"/>
              <a:t>) </a:t>
            </a:r>
            <a:r>
              <a:rPr lang="en-US" dirty="0"/>
              <a:t>mistakes happen? Who potentially benefits and who is potentially harmed?</a:t>
            </a:r>
          </a:p>
        </p:txBody>
      </p:sp>
    </p:spTree>
    <p:extLst>
      <p:ext uri="{BB962C8B-B14F-4D97-AF65-F5344CB8AC3E}">
        <p14:creationId xmlns:p14="http://schemas.microsoft.com/office/powerpoint/2010/main" val="389294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4271" y="280035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19355</TotalTime>
  <Words>950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</vt:lpstr>
      <vt:lpstr>Announcements</vt:lpstr>
      <vt:lpstr>Lecture Outline</vt:lpstr>
      <vt:lpstr>searchEngine &amp; Inverted Index</vt:lpstr>
      <vt:lpstr>Data Bias</vt:lpstr>
      <vt:lpstr>What to do?</vt:lpstr>
      <vt:lpstr>Lecture Outline</vt:lpstr>
      <vt:lpstr>Object Oriented Programming (OOP)</vt:lpstr>
      <vt:lpstr>Classes &amp; Objects</vt:lpstr>
      <vt:lpstr>State &amp; Behavior</vt:lpstr>
      <vt:lpstr>Syntax</vt:lpstr>
      <vt:lpstr>Instance Variables</vt:lpstr>
      <vt:lpstr>Instance Methods</vt:lpstr>
      <vt:lpstr>Lecture Outline</vt:lpstr>
      <vt:lpstr>Representing a Coordinate Point</vt:lpstr>
      <vt:lpstr>Representing a point</vt:lpstr>
      <vt:lpstr>Instance Methods</vt:lpstr>
      <vt:lpstr>Instance Methods</vt:lpstr>
      <vt:lpstr>Lecture Outline</vt:lpstr>
      <vt:lpstr>Abstraction</vt:lpstr>
      <vt:lpstr>Client v. Implementor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330</cp:revision>
  <cp:lastPrinted>2022-09-27T21:33:44Z</cp:lastPrinted>
  <dcterms:created xsi:type="dcterms:W3CDTF">2020-06-13T06:27:42Z</dcterms:created>
  <dcterms:modified xsi:type="dcterms:W3CDTF">2024-05-03T18:25:14Z</dcterms:modified>
</cp:coreProperties>
</file>