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2"/>
  </p:notesMasterIdLst>
  <p:handoutMasterIdLst>
    <p:handoutMasterId r:id="rId33"/>
  </p:handout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327" r:id="rId15"/>
    <p:sldId id="323" r:id="rId16"/>
    <p:sldId id="324" r:id="rId17"/>
    <p:sldId id="326"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Lst>
  <p:sldSz cx="12192000" cy="6858000"/>
  <p:notesSz cx="6858000" cy="9144000"/>
  <p:embeddedFontLst>
    <p:embeddedFont>
      <p:font typeface="Calibri" panose="020F0502020204030204" pitchFamily="34" charset="0"/>
      <p:regular r:id="rId34"/>
      <p:bold r:id="rId35"/>
      <p:italic r:id="rId36"/>
      <p:boldItalic r:id="rId37"/>
    </p:embeddedFont>
    <p:embeddedFont>
      <p:font typeface="Helvetica Neue" panose="020B0604020202020204" charset="0"/>
      <p:regular r:id="rId38"/>
      <p:bold r:id="rId39"/>
      <p:italic r:id="rId40"/>
      <p:boldItalic r:id="rId41"/>
    </p:embeddedFont>
    <p:embeddedFont>
      <p:font typeface="Inter" panose="020B0604020202020204" charset="0"/>
      <p:regular r:id="rId42"/>
      <p:bold r:id="rId43"/>
    </p:embeddedFont>
    <p:embeddedFont>
      <p:font typeface="Montserrat" panose="00000500000000000000" pitchFamily="2" charset="0"/>
      <p:regular r:id="rId44"/>
      <p:bold r:id="rId45"/>
      <p:italic r:id="rId46"/>
      <p:boldItalic r:id="rId47"/>
    </p:embeddedFont>
    <p:embeddedFont>
      <p:font typeface="Montserrat ExtraBold" panose="00000900000000000000" pitchFamily="2" charset="0"/>
      <p:bold r:id="rId48"/>
      <p:boldItalic r:id="rId49"/>
    </p:embeddedFont>
    <p:embeddedFont>
      <p:font typeface="Montserrat SemiBold" panose="00000700000000000000" pitchFamily="2" charset="0"/>
      <p:regular r:id="rId50"/>
      <p:bold r:id="rId51"/>
      <p:italic r:id="rId52"/>
      <p:boldItalic r:id="rId53"/>
    </p:embeddedFont>
    <p:embeddedFont>
      <p:font typeface="Noto Sans Symbols" panose="020B0604020202020204" charset="0"/>
      <p:regular r:id="rId54"/>
      <p:bold r:id="rId5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6" roundtripDataSignature="AMtx7mi8dWrwCSJhu53tQRppDdHoobhiMA=="/>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FFF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2" d="100"/>
          <a:sy n="92" d="100"/>
        </p:scale>
        <p:origin x="66" y="81"/>
      </p:cViewPr>
      <p:guideLst/>
    </p:cSldViewPr>
  </p:slideViewPr>
  <p:notesTextViewPr>
    <p:cViewPr>
      <p:scale>
        <a:sx n="1" d="1"/>
        <a:sy n="1" d="1"/>
      </p:scale>
      <p:origin x="0" y="0"/>
    </p:cViewPr>
  </p:notesTextViewPr>
  <p:notesViewPr>
    <p:cSldViewPr snapToGrid="0">
      <p:cViewPr varScale="1">
        <p:scale>
          <a:sx n="75" d="100"/>
          <a:sy n="75" d="100"/>
        </p:scale>
        <p:origin x="2649" y="2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font" Target="fonts/font17.fntdata"/><Relationship Id="rId55" Type="http://schemas.openxmlformats.org/officeDocument/2006/relationships/font" Target="fonts/font22.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font" Target="fonts/font20.fntdata"/><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56" Type="http://customschemas.google.com/relationships/presentationmetadata" Target="metadata"/><Relationship Id="rId8" Type="http://schemas.openxmlformats.org/officeDocument/2006/relationships/slide" Target="slides/slide7.xml"/><Relationship Id="rId51" Type="http://schemas.openxmlformats.org/officeDocument/2006/relationships/font" Target="fonts/font1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openxmlformats.org/officeDocument/2006/relationships/font" Target="fonts/font5.fntdata"/><Relationship Id="rId46" Type="http://schemas.openxmlformats.org/officeDocument/2006/relationships/font" Target="fonts/font13.fntdata"/><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8.fntdata"/><Relationship Id="rId54" Type="http://schemas.openxmlformats.org/officeDocument/2006/relationships/font" Target="fonts/font21.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font" Target="fonts/font16.fntdata"/><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1.fntdata"/><Relationship Id="rId52" Type="http://schemas.openxmlformats.org/officeDocument/2006/relationships/font" Target="fonts/font19.fntdata"/><Relationship Id="rId6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F65BF56-4A4D-4DEA-BF4B-8ED38A61B52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6DE3BD0-CCFC-4760-AAF3-CF9B94D18CA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E50203-2B6C-4376-BFEA-B4E212133564}" type="datetimeFigureOut">
              <a:rPr lang="en-US" smtClean="0"/>
              <a:t>3/27/2024</a:t>
            </a:fld>
            <a:endParaRPr lang="en-US"/>
          </a:p>
        </p:txBody>
      </p:sp>
      <p:sp>
        <p:nvSpPr>
          <p:cNvPr id="4" name="Footer Placeholder 3">
            <a:extLst>
              <a:ext uri="{FF2B5EF4-FFF2-40B4-BE49-F238E27FC236}">
                <a16:creationId xmlns:a16="http://schemas.microsoft.com/office/drawing/2014/main" id="{99C70846-9548-41CC-857D-BF91CA71D91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666BCD5-B21F-45B8-9F34-078703248D6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0182362-2E36-4DA0-BABD-FE59F686457C}" type="slidenum">
              <a:rPr lang="en-US" smtClean="0"/>
              <a:t>‹#›</a:t>
            </a:fld>
            <a:endParaRPr lang="en-US"/>
          </a:p>
        </p:txBody>
      </p:sp>
    </p:spTree>
    <p:extLst>
      <p:ext uri="{BB962C8B-B14F-4D97-AF65-F5344CB8AC3E}">
        <p14:creationId xmlns:p14="http://schemas.microsoft.com/office/powerpoint/2010/main" val="35446141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 name="Google Shape;89;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1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4" name="Google Shape;174;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1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1" name="Google Shape;211;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1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5" name="Google Shape;225;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1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0" name="Google Shape;240;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 name="Google Shape;10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500191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1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5" name="Google Shape;255;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472580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1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2" name="Google Shape;262;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1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8" name="Google Shape;268;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1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4" name="Google Shape;274;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1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1" name="Google Shape;281;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 name="Google Shape;10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1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8" name="Google Shape;288;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2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7" name="Google Shape;297;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2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3" name="Google Shape;303;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2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3" name="Google Shape;313;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2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9" name="Google Shape;319;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2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5" name="Google Shape;325;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2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2" name="Google Shape;332;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2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9" name="Google Shape;339;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2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5" name="Google Shape;345;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4" name="Google Shape;114;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3" name="Google Shape;12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9" name="Google Shape;12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8" name="Google Shape;13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4" name="Google Shape;144;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9" name="Google Shape;159;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7" name="Google Shape;167;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x">
  <p:cSld name="TITLE_AND_BODY">
    <p:bg>
      <p:bgPr>
        <a:blipFill>
          <a:blip r:embed="rId2">
            <a:alphaModFix/>
          </a:blip>
          <a:stretch>
            <a:fillRect/>
          </a:stretch>
        </a:blipFill>
        <a:effectLst/>
      </p:bgPr>
    </p:bg>
    <p:spTree>
      <p:nvGrpSpPr>
        <p:cNvPr id="1" name="Shape 14"/>
        <p:cNvGrpSpPr/>
        <p:nvPr/>
      </p:nvGrpSpPr>
      <p:grpSpPr>
        <a:xfrm>
          <a:off x="0" y="0"/>
          <a:ext cx="0" cy="0"/>
          <a:chOff x="0" y="0"/>
          <a:chExt cx="0" cy="0"/>
        </a:xfrm>
      </p:grpSpPr>
      <p:sp>
        <p:nvSpPr>
          <p:cNvPr id="15" name="Google Shape;15;p29"/>
          <p:cNvSpPr/>
          <p:nvPr/>
        </p:nvSpPr>
        <p:spPr>
          <a:xfrm>
            <a:off x="-29765" y="-6263"/>
            <a:ext cx="12221765" cy="230293"/>
          </a:xfrm>
          <a:prstGeom prst="rect">
            <a:avLst/>
          </a:prstGeom>
          <a:solidFill>
            <a:schemeClr val="accent1"/>
          </a:solidFill>
          <a:ln w="12700" cap="flat" cmpd="sng">
            <a:solidFill>
              <a:schemeClr val="accent1"/>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16" name="Google Shape;16;p29" descr="Picture 6"/>
          <p:cNvPicPr preferRelativeResize="0"/>
          <p:nvPr/>
        </p:nvPicPr>
        <p:blipFill rotWithShape="1">
          <a:blip r:embed="rId3">
            <a:alphaModFix/>
          </a:blip>
          <a:srcRect/>
          <a:stretch/>
        </p:blipFill>
        <p:spPr>
          <a:xfrm>
            <a:off x="29762" y="29971"/>
            <a:ext cx="2150723" cy="169039"/>
          </a:xfrm>
          <a:prstGeom prst="rect">
            <a:avLst/>
          </a:prstGeom>
          <a:noFill/>
          <a:ln>
            <a:noFill/>
          </a:ln>
        </p:spPr>
      </p:pic>
      <p:sp>
        <p:nvSpPr>
          <p:cNvPr id="17" name="Google Shape;17;p29"/>
          <p:cNvSpPr txBox="1"/>
          <p:nvPr/>
        </p:nvSpPr>
        <p:spPr>
          <a:xfrm>
            <a:off x="10615294" y="-1"/>
            <a:ext cx="1530987" cy="231141"/>
          </a:xfrm>
          <a:prstGeom prst="rect">
            <a:avLst/>
          </a:prstGeom>
          <a:noFill/>
          <a:ln>
            <a:noFill/>
          </a:ln>
        </p:spPr>
        <p:txBody>
          <a:bodyPr spcFirstLastPara="1" wrap="square" lIns="45700" tIns="45700" rIns="45700" bIns="45700" anchor="t" anchorCtr="0">
            <a:spAutoFit/>
          </a:bodyPr>
          <a:lstStyle/>
          <a:p>
            <a:pPr marL="0" marR="0" lvl="0" indent="0" algn="r" rtl="0">
              <a:lnSpc>
                <a:spcPct val="100000"/>
              </a:lnSpc>
              <a:spcBef>
                <a:spcPts val="0"/>
              </a:spcBef>
              <a:spcAft>
                <a:spcPts val="0"/>
              </a:spcAft>
              <a:buClr>
                <a:srgbClr val="FFFFFF"/>
              </a:buClr>
              <a:buSzPts val="900"/>
              <a:buFont typeface="Montserrat SemiBold"/>
              <a:buNone/>
            </a:pPr>
            <a:r>
              <a:rPr lang="en-US" sz="900" b="1" i="0" u="none" strike="noStrike" cap="none" dirty="0">
                <a:solidFill>
                  <a:srgbClr val="FFFFFF"/>
                </a:solidFill>
                <a:latin typeface="Montserrat SemiBold"/>
                <a:ea typeface="Montserrat SemiBold"/>
                <a:cs typeface="Montserrat SemiBold"/>
                <a:sym typeface="Montserrat SemiBold"/>
              </a:rPr>
              <a:t>CSE 122 Spring 2024</a:t>
            </a:r>
            <a:endParaRPr dirty="0"/>
          </a:p>
        </p:txBody>
      </p:sp>
      <p:sp>
        <p:nvSpPr>
          <p:cNvPr id="18" name="Google Shape;18;p29"/>
          <p:cNvSpPr txBox="1"/>
          <p:nvPr/>
        </p:nvSpPr>
        <p:spPr>
          <a:xfrm>
            <a:off x="3046095" y="-2820"/>
            <a:ext cx="6099810" cy="231141"/>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FFFFFF"/>
              </a:buClr>
              <a:buSzPts val="900"/>
              <a:buFont typeface="Montserrat SemiBold"/>
              <a:buNone/>
            </a:pPr>
            <a:r>
              <a:rPr lang="en-US" sz="900" b="1" i="0" u="none" strike="noStrike" cap="none">
                <a:solidFill>
                  <a:srgbClr val="FFFFFF"/>
                </a:solidFill>
                <a:latin typeface="Montserrat SemiBold"/>
                <a:ea typeface="Montserrat SemiBold"/>
                <a:cs typeface="Montserrat SemiBold"/>
                <a:sym typeface="Montserrat SemiBold"/>
              </a:rPr>
              <a:t>LEC 00: Welcome</a:t>
            </a:r>
            <a:endParaRPr/>
          </a:p>
        </p:txBody>
      </p:sp>
      <p:sp>
        <p:nvSpPr>
          <p:cNvPr id="19" name="Google Shape;19;p29"/>
          <p:cNvSpPr txBox="1">
            <a:spLocks noGrp="1"/>
          </p:cNvSpPr>
          <p:nvPr>
            <p:ph type="title"/>
          </p:nvPr>
        </p:nvSpPr>
        <p:spPr>
          <a:xfrm>
            <a:off x="292977" y="4013370"/>
            <a:ext cx="6212926" cy="1954787"/>
          </a:xfrm>
          <a:prstGeom prst="rect">
            <a:avLst/>
          </a:prstGeom>
          <a:noFill/>
          <a:ln>
            <a:noFill/>
          </a:ln>
        </p:spPr>
        <p:txBody>
          <a:bodyPr spcFirstLastPara="1" wrap="square" lIns="45700" tIns="45700" rIns="45700" bIns="45700" anchor="t" anchorCtr="0">
            <a:normAutofit/>
          </a:bodyPr>
          <a:lstStyle>
            <a:lvl1pPr lvl="0" algn="l">
              <a:lnSpc>
                <a:spcPct val="90000"/>
              </a:lnSpc>
              <a:spcBef>
                <a:spcPts val="0"/>
              </a:spcBef>
              <a:spcAft>
                <a:spcPts val="0"/>
              </a:spcAft>
              <a:buClr>
                <a:srgbClr val="F0F0F0"/>
              </a:buClr>
              <a:buSzPts val="6000"/>
              <a:buFont typeface="Montserrat SemiBold"/>
              <a:buNone/>
              <a:defRPr sz="6000" b="0">
                <a:solidFill>
                  <a:srgbClr val="F0F0F0"/>
                </a:solidFill>
                <a:latin typeface="Montserrat SemiBold"/>
                <a:ea typeface="Montserrat SemiBold"/>
                <a:cs typeface="Montserrat SemiBold"/>
                <a:sym typeface="Montserrat SemiBold"/>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20" name="Google Shape;20;p29"/>
          <p:cNvSpPr txBox="1"/>
          <p:nvPr/>
        </p:nvSpPr>
        <p:spPr>
          <a:xfrm>
            <a:off x="338697" y="3182199"/>
            <a:ext cx="3062976" cy="63754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F0F0F0"/>
              </a:buClr>
              <a:buSzPts val="3600"/>
              <a:buFont typeface="Montserrat ExtraBold"/>
              <a:buNone/>
            </a:pPr>
            <a:r>
              <a:rPr lang="en-US" sz="3600" b="1" i="0" u="none" strike="noStrike" cap="none">
                <a:solidFill>
                  <a:srgbClr val="F0F0F0"/>
                </a:solidFill>
                <a:latin typeface="Montserrat ExtraBold"/>
                <a:ea typeface="Montserrat ExtraBold"/>
                <a:cs typeface="Montserrat ExtraBold"/>
                <a:sym typeface="Montserrat ExtraBold"/>
              </a:rPr>
              <a:t>CSE 122</a:t>
            </a:r>
            <a:endParaRPr/>
          </a:p>
        </p:txBody>
      </p:sp>
      <p:grpSp>
        <p:nvGrpSpPr>
          <p:cNvPr id="21" name="Google Shape;21;p29"/>
          <p:cNvGrpSpPr/>
          <p:nvPr/>
        </p:nvGrpSpPr>
        <p:grpSpPr>
          <a:xfrm>
            <a:off x="420127" y="2753847"/>
            <a:ext cx="1269525" cy="420132"/>
            <a:chOff x="0" y="0"/>
            <a:chExt cx="1269523" cy="420130"/>
          </a:xfrm>
        </p:grpSpPr>
        <p:sp>
          <p:nvSpPr>
            <p:cNvPr id="22" name="Google Shape;22;p29"/>
            <p:cNvSpPr/>
            <p:nvPr/>
          </p:nvSpPr>
          <p:spPr>
            <a:xfrm>
              <a:off x="0" y="0"/>
              <a:ext cx="1269523" cy="420130"/>
            </a:xfrm>
            <a:prstGeom prst="roundRect">
              <a:avLst>
                <a:gd name="adj" fmla="val 16667"/>
              </a:avLst>
            </a:prstGeom>
            <a:solidFill>
              <a:srgbClr val="FA8231"/>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3" name="Google Shape;23;p29"/>
            <p:cNvSpPr txBox="1"/>
            <p:nvPr/>
          </p:nvSpPr>
          <p:spPr>
            <a:xfrm>
              <a:off x="66228" y="43694"/>
              <a:ext cx="1137067" cy="332741"/>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FFFFFF"/>
                </a:buClr>
                <a:buSzPts val="1600"/>
                <a:buFont typeface="Montserrat"/>
                <a:buNone/>
              </a:pPr>
              <a:r>
                <a:rPr lang="en-US" sz="1600" b="0" i="0" u="none" strike="noStrike" cap="none">
                  <a:solidFill>
                    <a:srgbClr val="FFFFFF"/>
                  </a:solidFill>
                  <a:latin typeface="Montserrat"/>
                  <a:ea typeface="Montserrat"/>
                  <a:cs typeface="Montserrat"/>
                  <a:sym typeface="Montserrat"/>
                </a:rPr>
                <a:t>LEC 00</a:t>
              </a:r>
              <a:endParaRPr/>
            </a:p>
          </p:txBody>
        </p:sp>
      </p:grpSp>
      <p:sp>
        <p:nvSpPr>
          <p:cNvPr id="24" name="Google Shape;24;p29"/>
          <p:cNvSpPr/>
          <p:nvPr/>
        </p:nvSpPr>
        <p:spPr>
          <a:xfrm>
            <a:off x="6714463" y="1251642"/>
            <a:ext cx="5250244" cy="5153776"/>
          </a:xfrm>
          <a:prstGeom prst="roundRect">
            <a:avLst>
              <a:gd name="adj" fmla="val 1114"/>
            </a:avLst>
          </a:prstGeom>
          <a:solidFill>
            <a:srgbClr val="FAFAFA"/>
          </a:solidFill>
          <a:ln w="12700" cap="flat" cmpd="sng">
            <a:solidFill>
              <a:srgbClr val="221A44"/>
            </a:solidFill>
            <a:prstDash val="solid"/>
            <a:miter lim="8000"/>
            <a:headEnd type="none" w="sm" len="sm"/>
            <a:tailEnd type="none" w="sm" len="sm"/>
          </a:ln>
          <a:effectLst>
            <a:outerShdw blurRad="50800" dist="38100" dir="8100000" rotWithShape="0">
              <a:srgbClr val="000000">
                <a:alpha val="40000"/>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cxnSp>
        <p:nvCxnSpPr>
          <p:cNvPr id="25" name="Google Shape;25;p29"/>
          <p:cNvCxnSpPr/>
          <p:nvPr/>
        </p:nvCxnSpPr>
        <p:spPr>
          <a:xfrm>
            <a:off x="7452793" y="4551419"/>
            <a:ext cx="4468306" cy="1"/>
          </a:xfrm>
          <a:prstGeom prst="straightConnector1">
            <a:avLst/>
          </a:prstGeom>
          <a:noFill/>
          <a:ln w="9525" cap="flat" cmpd="sng">
            <a:solidFill>
              <a:srgbClr val="BFBFBF"/>
            </a:solidFill>
            <a:prstDash val="solid"/>
            <a:miter lim="8000"/>
            <a:headEnd type="none" w="sm" len="sm"/>
            <a:tailEnd type="none" w="sm" len="sm"/>
          </a:ln>
        </p:spPr>
      </p:cxnSp>
      <p:sp>
        <p:nvSpPr>
          <p:cNvPr id="26" name="Google Shape;26;p29"/>
          <p:cNvSpPr/>
          <p:nvPr/>
        </p:nvSpPr>
        <p:spPr>
          <a:xfrm>
            <a:off x="6931" y="5505568"/>
            <a:ext cx="4514270" cy="1340914"/>
          </a:xfrm>
          <a:prstGeom prst="roundRect">
            <a:avLst>
              <a:gd name="adj" fmla="val 9433"/>
            </a:avLst>
          </a:prstGeom>
          <a:solidFill>
            <a:srgbClr val="FAFAFA"/>
          </a:solidFill>
          <a:ln w="12700" cap="flat" cmpd="sng">
            <a:solidFill>
              <a:srgbClr val="221A44"/>
            </a:solidFill>
            <a:prstDash val="solid"/>
            <a:miter lim="8000"/>
            <a:headEnd type="none" w="sm" len="sm"/>
            <a:tailEnd type="none" w="sm" len="sm"/>
          </a:ln>
          <a:effectLst>
            <a:outerShdw blurRad="50800" dist="38100" dir="8100000" rotWithShape="0">
              <a:srgbClr val="000000">
                <a:alpha val="40000"/>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7" name="Google Shape;27;p29"/>
          <p:cNvSpPr txBox="1"/>
          <p:nvPr/>
        </p:nvSpPr>
        <p:spPr>
          <a:xfrm>
            <a:off x="238457" y="5823174"/>
            <a:ext cx="2159236" cy="26924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A6A6A6"/>
              </a:buClr>
              <a:buSzPts val="1200"/>
              <a:buFont typeface="Montserrat"/>
              <a:buNone/>
            </a:pPr>
            <a:r>
              <a:rPr lang="en-US" sz="1200" b="1" i="0" u="none" strike="noStrike" cap="none">
                <a:solidFill>
                  <a:srgbClr val="A6A6A6"/>
                </a:solidFill>
                <a:latin typeface="Montserrat"/>
                <a:ea typeface="Montserrat"/>
                <a:cs typeface="Montserrat"/>
                <a:sym typeface="Montserrat"/>
              </a:rPr>
              <a:t>Questions during Class?</a:t>
            </a:r>
            <a:endParaRPr/>
          </a:p>
        </p:txBody>
      </p:sp>
      <p:sp>
        <p:nvSpPr>
          <p:cNvPr id="28" name="Google Shape;28;p29"/>
          <p:cNvSpPr txBox="1"/>
          <p:nvPr/>
        </p:nvSpPr>
        <p:spPr>
          <a:xfrm>
            <a:off x="242828" y="6094422"/>
            <a:ext cx="2154864" cy="75184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595959"/>
              </a:buClr>
              <a:buSzPts val="1200"/>
              <a:buFont typeface="Montserrat SemiBold"/>
              <a:buNone/>
            </a:pPr>
            <a:r>
              <a:rPr lang="en-US" sz="1200" b="1" i="0" u="none" strike="noStrike" cap="none">
                <a:solidFill>
                  <a:srgbClr val="595959"/>
                </a:solidFill>
                <a:latin typeface="Montserrat SemiBold"/>
                <a:ea typeface="Montserrat SemiBold"/>
                <a:cs typeface="Montserrat SemiBold"/>
                <a:sym typeface="Montserrat SemiBold"/>
              </a:rPr>
              <a:t>Raise hand or send here</a:t>
            </a:r>
            <a:endParaRPr/>
          </a:p>
          <a:p>
            <a:pPr marL="0" marR="0" lvl="0" indent="0" algn="l" rtl="0">
              <a:lnSpc>
                <a:spcPct val="100000"/>
              </a:lnSpc>
              <a:spcBef>
                <a:spcPts val="0"/>
              </a:spcBef>
              <a:spcAft>
                <a:spcPts val="0"/>
              </a:spcAft>
              <a:buClr>
                <a:srgbClr val="595959"/>
              </a:buClr>
              <a:buSzPts val="1200"/>
              <a:buFont typeface="Montserrat SemiBold"/>
              <a:buNone/>
            </a:pPr>
            <a:endParaRPr sz="1200" b="1" i="0" u="none" strike="noStrike" cap="none">
              <a:solidFill>
                <a:srgbClr val="595959"/>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595959"/>
              </a:buClr>
              <a:buSzPts val="2000"/>
              <a:buFont typeface="Montserrat SemiBold"/>
              <a:buNone/>
            </a:pPr>
            <a:r>
              <a:rPr lang="en-US" sz="2000" b="0" i="0" u="none" strike="noStrike" cap="none">
                <a:solidFill>
                  <a:srgbClr val="595959"/>
                </a:solidFill>
                <a:latin typeface="Montserrat SemiBold"/>
                <a:ea typeface="Montserrat SemiBold"/>
                <a:cs typeface="Montserrat SemiBold"/>
                <a:sym typeface="Montserrat SemiBold"/>
              </a:rPr>
              <a:t>sli.do    #cse122 </a:t>
            </a:r>
            <a:endParaRPr/>
          </a:p>
        </p:txBody>
      </p:sp>
      <p:sp>
        <p:nvSpPr>
          <p:cNvPr id="29" name="Google Shape;29;p29"/>
          <p:cNvSpPr/>
          <p:nvPr/>
        </p:nvSpPr>
        <p:spPr>
          <a:xfrm>
            <a:off x="3243845" y="5574550"/>
            <a:ext cx="1218439" cy="1223090"/>
          </a:xfrm>
          <a:prstGeom prst="roundRect">
            <a:avLst>
              <a:gd name="adj" fmla="val 16667"/>
            </a:avLst>
          </a:prstGeom>
          <a:solidFill>
            <a:srgbClr val="A6A6A6"/>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1" name="Google Shape;31;p29"/>
          <p:cNvSpPr txBox="1">
            <a:spLocks noGrp="1"/>
          </p:cNvSpPr>
          <p:nvPr>
            <p:ph type="sldNum" idx="12"/>
          </p:nvPr>
        </p:nvSpPr>
        <p:spPr>
          <a:xfrm>
            <a:off x="5892800" y="6172200"/>
            <a:ext cx="2844800" cy="36830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chemeClr val="accent1"/>
              </a:buClr>
              <a:buSzPts val="1100"/>
              <a:buFont typeface="Calibri"/>
              <a:buNone/>
              <a:defRPr sz="1100" b="1">
                <a:solidFill>
                  <a:schemeClr val="accent1"/>
                </a:solidFill>
              </a:defRPr>
            </a:lvl1pPr>
            <a:lvl2pPr marL="0" lvl="1" indent="0" algn="r">
              <a:lnSpc>
                <a:spcPct val="100000"/>
              </a:lnSpc>
              <a:spcBef>
                <a:spcPts val="0"/>
              </a:spcBef>
              <a:spcAft>
                <a:spcPts val="0"/>
              </a:spcAft>
              <a:buClr>
                <a:schemeClr val="accent1"/>
              </a:buClr>
              <a:buSzPts val="1100"/>
              <a:buFont typeface="Calibri"/>
              <a:buNone/>
              <a:defRPr sz="1100" b="1">
                <a:solidFill>
                  <a:schemeClr val="accent1"/>
                </a:solidFill>
              </a:defRPr>
            </a:lvl2pPr>
            <a:lvl3pPr marL="0" lvl="2" indent="0" algn="r">
              <a:lnSpc>
                <a:spcPct val="100000"/>
              </a:lnSpc>
              <a:spcBef>
                <a:spcPts val="0"/>
              </a:spcBef>
              <a:spcAft>
                <a:spcPts val="0"/>
              </a:spcAft>
              <a:buClr>
                <a:schemeClr val="accent1"/>
              </a:buClr>
              <a:buSzPts val="1100"/>
              <a:buFont typeface="Calibri"/>
              <a:buNone/>
              <a:defRPr sz="1100" b="1">
                <a:solidFill>
                  <a:schemeClr val="accent1"/>
                </a:solidFill>
              </a:defRPr>
            </a:lvl3pPr>
            <a:lvl4pPr marL="0" lvl="3" indent="0" algn="r">
              <a:lnSpc>
                <a:spcPct val="100000"/>
              </a:lnSpc>
              <a:spcBef>
                <a:spcPts val="0"/>
              </a:spcBef>
              <a:spcAft>
                <a:spcPts val="0"/>
              </a:spcAft>
              <a:buClr>
                <a:schemeClr val="accent1"/>
              </a:buClr>
              <a:buSzPts val="1100"/>
              <a:buFont typeface="Calibri"/>
              <a:buNone/>
              <a:defRPr sz="1100" b="1">
                <a:solidFill>
                  <a:schemeClr val="accent1"/>
                </a:solidFill>
              </a:defRPr>
            </a:lvl4pPr>
            <a:lvl5pPr marL="0" lvl="4" indent="0" algn="r">
              <a:lnSpc>
                <a:spcPct val="100000"/>
              </a:lnSpc>
              <a:spcBef>
                <a:spcPts val="0"/>
              </a:spcBef>
              <a:spcAft>
                <a:spcPts val="0"/>
              </a:spcAft>
              <a:buClr>
                <a:schemeClr val="accent1"/>
              </a:buClr>
              <a:buSzPts val="1100"/>
              <a:buFont typeface="Calibri"/>
              <a:buNone/>
              <a:defRPr sz="1100" b="1">
                <a:solidFill>
                  <a:schemeClr val="accent1"/>
                </a:solidFill>
              </a:defRPr>
            </a:lvl5pPr>
            <a:lvl6pPr marL="0" lvl="5" indent="0" algn="r">
              <a:lnSpc>
                <a:spcPct val="100000"/>
              </a:lnSpc>
              <a:spcBef>
                <a:spcPts val="0"/>
              </a:spcBef>
              <a:spcAft>
                <a:spcPts val="0"/>
              </a:spcAft>
              <a:buClr>
                <a:schemeClr val="accent1"/>
              </a:buClr>
              <a:buSzPts val="1100"/>
              <a:buFont typeface="Calibri"/>
              <a:buNone/>
              <a:defRPr sz="1100" b="1">
                <a:solidFill>
                  <a:schemeClr val="accent1"/>
                </a:solidFill>
              </a:defRPr>
            </a:lvl6pPr>
            <a:lvl7pPr marL="0" lvl="6" indent="0" algn="r">
              <a:lnSpc>
                <a:spcPct val="100000"/>
              </a:lnSpc>
              <a:spcBef>
                <a:spcPts val="0"/>
              </a:spcBef>
              <a:spcAft>
                <a:spcPts val="0"/>
              </a:spcAft>
              <a:buClr>
                <a:schemeClr val="accent1"/>
              </a:buClr>
              <a:buSzPts val="1100"/>
              <a:buFont typeface="Calibri"/>
              <a:buNone/>
              <a:defRPr sz="1100" b="1">
                <a:solidFill>
                  <a:schemeClr val="accent1"/>
                </a:solidFill>
              </a:defRPr>
            </a:lvl7pPr>
            <a:lvl8pPr marL="0" lvl="7" indent="0" algn="r">
              <a:lnSpc>
                <a:spcPct val="100000"/>
              </a:lnSpc>
              <a:spcBef>
                <a:spcPts val="0"/>
              </a:spcBef>
              <a:spcAft>
                <a:spcPts val="0"/>
              </a:spcAft>
              <a:buClr>
                <a:schemeClr val="accent1"/>
              </a:buClr>
              <a:buSzPts val="1100"/>
              <a:buFont typeface="Calibri"/>
              <a:buNone/>
              <a:defRPr sz="1100" b="1">
                <a:solidFill>
                  <a:schemeClr val="accent1"/>
                </a:solidFill>
              </a:defRPr>
            </a:lvl8pPr>
            <a:lvl9pPr marL="0" lvl="8" indent="0" algn="r">
              <a:lnSpc>
                <a:spcPct val="100000"/>
              </a:lnSpc>
              <a:spcBef>
                <a:spcPts val="0"/>
              </a:spcBef>
              <a:spcAft>
                <a:spcPts val="0"/>
              </a:spcAft>
              <a:buClr>
                <a:schemeClr val="accent1"/>
              </a:buClr>
              <a:buSzPts val="1100"/>
              <a:buFont typeface="Calibri"/>
              <a:buNone/>
              <a:defRPr sz="1100" b="1">
                <a:solidFill>
                  <a:schemeClr val="accent1"/>
                </a:solidFill>
              </a:defRPr>
            </a:lvl9pPr>
          </a:lstStyle>
          <a:p>
            <a:pPr marL="0" lvl="0" indent="0" algn="r" rtl="0">
              <a:spcBef>
                <a:spcPts val="0"/>
              </a:spcBef>
              <a:spcAft>
                <a:spcPts val="0"/>
              </a:spcAft>
              <a:buNone/>
            </a:pPr>
            <a:fld id="{00000000-1234-1234-1234-123412341234}" type="slidenum">
              <a:rPr lang="en-US"/>
              <a:t>‹#›</a:t>
            </a:fld>
            <a:endParaRPr/>
          </a:p>
        </p:txBody>
      </p:sp>
      <p:pic>
        <p:nvPicPr>
          <p:cNvPr id="3" name="Picture 2">
            <a:extLst>
              <a:ext uri="{FF2B5EF4-FFF2-40B4-BE49-F238E27FC236}">
                <a16:creationId xmlns:a16="http://schemas.microsoft.com/office/drawing/2014/main" id="{C89A9C7A-087E-4376-BEE6-7B69CF54E9CB}"/>
              </a:ext>
            </a:extLst>
          </p:cNvPr>
          <p:cNvPicPr>
            <a:picLocks noChangeAspect="1"/>
          </p:cNvPicPr>
          <p:nvPr userDrawn="1"/>
        </p:nvPicPr>
        <p:blipFill>
          <a:blip r:embed="rId4"/>
          <a:stretch>
            <a:fillRect/>
          </a:stretch>
        </p:blipFill>
        <p:spPr>
          <a:xfrm>
            <a:off x="3304615" y="5637455"/>
            <a:ext cx="1093108" cy="109728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and Content">
  <p:cSld name="Title and Content">
    <p:spTree>
      <p:nvGrpSpPr>
        <p:cNvPr id="1" name="Shape 32"/>
        <p:cNvGrpSpPr/>
        <p:nvPr/>
      </p:nvGrpSpPr>
      <p:grpSpPr>
        <a:xfrm>
          <a:off x="0" y="0"/>
          <a:ext cx="0" cy="0"/>
          <a:chOff x="0" y="0"/>
          <a:chExt cx="0" cy="0"/>
        </a:xfrm>
      </p:grpSpPr>
      <p:sp>
        <p:nvSpPr>
          <p:cNvPr id="33" name="Google Shape;33;p30"/>
          <p:cNvSpPr/>
          <p:nvPr userDrawn="1"/>
        </p:nvSpPr>
        <p:spPr>
          <a:xfrm>
            <a:off x="-29765" y="-6263"/>
            <a:ext cx="12221765" cy="230293"/>
          </a:xfrm>
          <a:prstGeom prst="rect">
            <a:avLst/>
          </a:prstGeom>
          <a:solidFill>
            <a:schemeClr val="accent1"/>
          </a:solidFill>
          <a:ln w="12700" cap="flat" cmpd="sng">
            <a:solidFill>
              <a:schemeClr val="accent1"/>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34" name="Google Shape;34;p30" descr="Picture 6"/>
          <p:cNvPicPr preferRelativeResize="0"/>
          <p:nvPr/>
        </p:nvPicPr>
        <p:blipFill rotWithShape="1">
          <a:blip r:embed="rId2">
            <a:alphaModFix/>
          </a:blip>
          <a:srcRect/>
          <a:stretch/>
        </p:blipFill>
        <p:spPr>
          <a:xfrm>
            <a:off x="29762" y="29971"/>
            <a:ext cx="2150723" cy="169039"/>
          </a:xfrm>
          <a:prstGeom prst="rect">
            <a:avLst/>
          </a:prstGeom>
          <a:noFill/>
          <a:ln>
            <a:noFill/>
          </a:ln>
        </p:spPr>
      </p:pic>
      <p:sp>
        <p:nvSpPr>
          <p:cNvPr id="35" name="Google Shape;35;p30"/>
          <p:cNvSpPr txBox="1"/>
          <p:nvPr/>
        </p:nvSpPr>
        <p:spPr>
          <a:xfrm>
            <a:off x="10615294" y="5195"/>
            <a:ext cx="1530987" cy="231141"/>
          </a:xfrm>
          <a:prstGeom prst="rect">
            <a:avLst/>
          </a:prstGeom>
          <a:noFill/>
          <a:ln>
            <a:noFill/>
          </a:ln>
        </p:spPr>
        <p:txBody>
          <a:bodyPr spcFirstLastPara="1" wrap="square" lIns="45700" tIns="45700" rIns="45700" bIns="45700" anchor="t" anchorCtr="0">
            <a:spAutoFit/>
          </a:bodyPr>
          <a:lstStyle/>
          <a:p>
            <a:pPr marL="0" marR="0" lvl="0" indent="0" algn="r" rtl="0">
              <a:lnSpc>
                <a:spcPct val="100000"/>
              </a:lnSpc>
              <a:spcBef>
                <a:spcPts val="0"/>
              </a:spcBef>
              <a:spcAft>
                <a:spcPts val="0"/>
              </a:spcAft>
              <a:buClr>
                <a:srgbClr val="FFFFFF"/>
              </a:buClr>
              <a:buSzPts val="900"/>
              <a:buFont typeface="Montserrat SemiBold"/>
              <a:buNone/>
            </a:pPr>
            <a:r>
              <a:rPr lang="en-US" sz="900" b="1" i="0" u="none" strike="noStrike" cap="none" dirty="0">
                <a:solidFill>
                  <a:srgbClr val="FFFFFF"/>
                </a:solidFill>
                <a:latin typeface="Montserrat SemiBold"/>
                <a:ea typeface="Montserrat SemiBold"/>
                <a:cs typeface="Montserrat SemiBold"/>
                <a:sym typeface="Montserrat SemiBold"/>
              </a:rPr>
              <a:t>CSE 122 Spring 2024</a:t>
            </a:r>
            <a:endParaRPr dirty="0"/>
          </a:p>
        </p:txBody>
      </p:sp>
      <p:sp>
        <p:nvSpPr>
          <p:cNvPr id="36" name="Google Shape;36;p30"/>
          <p:cNvSpPr txBox="1"/>
          <p:nvPr/>
        </p:nvSpPr>
        <p:spPr>
          <a:xfrm>
            <a:off x="3046095" y="-2820"/>
            <a:ext cx="6099810" cy="231141"/>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FFFFFF"/>
              </a:buClr>
              <a:buSzPts val="900"/>
              <a:buFont typeface="Montserrat SemiBold"/>
              <a:buNone/>
            </a:pPr>
            <a:r>
              <a:rPr lang="en-US" sz="900" b="1" i="0" u="none" strike="noStrike" cap="none">
                <a:solidFill>
                  <a:srgbClr val="FFFFFF"/>
                </a:solidFill>
                <a:latin typeface="Montserrat SemiBold"/>
                <a:ea typeface="Montserrat SemiBold"/>
                <a:cs typeface="Montserrat SemiBold"/>
                <a:sym typeface="Montserrat SemiBold"/>
              </a:rPr>
              <a:t>LEC 00: Welcome</a:t>
            </a:r>
            <a:endParaRPr/>
          </a:p>
        </p:txBody>
      </p:sp>
      <p:sp>
        <p:nvSpPr>
          <p:cNvPr id="37" name="Google Shape;37;p30"/>
          <p:cNvSpPr txBox="1">
            <a:spLocks noGrp="1"/>
          </p:cNvSpPr>
          <p:nvPr>
            <p:ph type="title"/>
          </p:nvPr>
        </p:nvSpPr>
        <p:spPr>
          <a:xfrm>
            <a:off x="838200" y="456565"/>
            <a:ext cx="10515600" cy="762635"/>
          </a:xfrm>
          <a:prstGeom prst="rect">
            <a:avLst/>
          </a:prstGeom>
          <a:noFill/>
          <a:ln>
            <a:noFill/>
          </a:ln>
        </p:spPr>
        <p:txBody>
          <a:bodyPr spcFirstLastPara="1" wrap="square" lIns="45700" tIns="45700" rIns="45700" bIns="45700" anchor="ctr" anchorCtr="0">
            <a:normAutofit/>
          </a:bodyPr>
          <a:lstStyle>
            <a:lvl1pPr lvl="0" algn="l">
              <a:lnSpc>
                <a:spcPct val="90000"/>
              </a:lnSpc>
              <a:spcBef>
                <a:spcPts val="0"/>
              </a:spcBef>
              <a:spcAft>
                <a:spcPts val="0"/>
              </a:spcAft>
              <a:buClr>
                <a:srgbClr val="000000"/>
              </a:buClr>
              <a:buSzPts val="1800"/>
              <a:buNone/>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38" name="Google Shape;38;p30"/>
          <p:cNvSpPr txBox="1">
            <a:spLocks noGrp="1"/>
          </p:cNvSpPr>
          <p:nvPr>
            <p:ph type="body" idx="1"/>
          </p:nvPr>
        </p:nvSpPr>
        <p:spPr>
          <a:xfrm>
            <a:off x="838200" y="1371600"/>
            <a:ext cx="10515600" cy="4805363"/>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1000"/>
              </a:spcBef>
              <a:spcAft>
                <a:spcPts val="0"/>
              </a:spcAft>
              <a:buClr>
                <a:srgbClr val="000000"/>
              </a:buClr>
              <a:buSzPts val="1800"/>
              <a:buChar char="•"/>
              <a:defRPr/>
            </a:lvl1pPr>
            <a:lvl2pPr marL="914400" lvl="1" indent="-342900" algn="l">
              <a:lnSpc>
                <a:spcPct val="90000"/>
              </a:lnSpc>
              <a:spcBef>
                <a:spcPts val="1000"/>
              </a:spcBef>
              <a:spcAft>
                <a:spcPts val="0"/>
              </a:spcAft>
              <a:buClr>
                <a:srgbClr val="000000"/>
              </a:buClr>
              <a:buSzPts val="1800"/>
              <a:buChar char="-"/>
              <a:defRPr/>
            </a:lvl2pPr>
            <a:lvl3pPr marL="1371600" lvl="2" indent="-342900" algn="l">
              <a:lnSpc>
                <a:spcPct val="90000"/>
              </a:lnSpc>
              <a:spcBef>
                <a:spcPts val="1000"/>
              </a:spcBef>
              <a:spcAft>
                <a:spcPts val="0"/>
              </a:spcAft>
              <a:buClr>
                <a:srgbClr val="000000"/>
              </a:buClr>
              <a:buSzPts val="1800"/>
              <a:buChar char="-"/>
              <a:defRPr/>
            </a:lvl3pPr>
            <a:lvl4pPr marL="1828800" lvl="3" indent="-342900" algn="l">
              <a:lnSpc>
                <a:spcPct val="90000"/>
              </a:lnSpc>
              <a:spcBef>
                <a:spcPts val="1000"/>
              </a:spcBef>
              <a:spcAft>
                <a:spcPts val="0"/>
              </a:spcAft>
              <a:buClr>
                <a:srgbClr val="000000"/>
              </a:buClr>
              <a:buSzPts val="1800"/>
              <a:buChar char="-"/>
              <a:defRPr/>
            </a:lvl4pPr>
            <a:lvl5pPr marL="2286000" lvl="4" indent="-342900" algn="l">
              <a:lnSpc>
                <a:spcPct val="90000"/>
              </a:lnSpc>
              <a:spcBef>
                <a:spcPts val="1000"/>
              </a:spcBef>
              <a:spcAft>
                <a:spcPts val="0"/>
              </a:spcAft>
              <a:buClr>
                <a:srgbClr val="000000"/>
              </a:buClr>
              <a:buSzPts val="1800"/>
              <a:buChar char="-"/>
              <a:defRPr/>
            </a:lvl5pPr>
            <a:lvl6pPr marL="2743200" lvl="5" indent="-342900" algn="l">
              <a:lnSpc>
                <a:spcPct val="90000"/>
              </a:lnSpc>
              <a:spcBef>
                <a:spcPts val="1000"/>
              </a:spcBef>
              <a:spcAft>
                <a:spcPts val="0"/>
              </a:spcAft>
              <a:buClr>
                <a:srgbClr val="000000"/>
              </a:buClr>
              <a:buSzPts val="1800"/>
              <a:buChar char="•"/>
              <a:defRPr/>
            </a:lvl6pPr>
            <a:lvl7pPr marL="3200400" lvl="6" indent="-342900" algn="l">
              <a:lnSpc>
                <a:spcPct val="90000"/>
              </a:lnSpc>
              <a:spcBef>
                <a:spcPts val="1000"/>
              </a:spcBef>
              <a:spcAft>
                <a:spcPts val="0"/>
              </a:spcAft>
              <a:buClr>
                <a:srgbClr val="000000"/>
              </a:buClr>
              <a:buSzPts val="1800"/>
              <a:buChar char="•"/>
              <a:defRPr/>
            </a:lvl7pPr>
            <a:lvl8pPr marL="3657600" lvl="7" indent="-342900" algn="l">
              <a:lnSpc>
                <a:spcPct val="90000"/>
              </a:lnSpc>
              <a:spcBef>
                <a:spcPts val="1000"/>
              </a:spcBef>
              <a:spcAft>
                <a:spcPts val="0"/>
              </a:spcAft>
              <a:buClr>
                <a:srgbClr val="000000"/>
              </a:buClr>
              <a:buSzPts val="1800"/>
              <a:buChar char="•"/>
              <a:defRPr/>
            </a:lvl8pPr>
            <a:lvl9pPr marL="4114800" lvl="8" indent="-342900" algn="l">
              <a:lnSpc>
                <a:spcPct val="90000"/>
              </a:lnSpc>
              <a:spcBef>
                <a:spcPts val="1000"/>
              </a:spcBef>
              <a:spcAft>
                <a:spcPts val="0"/>
              </a:spcAft>
              <a:buClr>
                <a:srgbClr val="000000"/>
              </a:buClr>
              <a:buSzPts val="1800"/>
              <a:buChar char="•"/>
              <a:defRPr/>
            </a:lvl9pPr>
          </a:lstStyle>
          <a:p>
            <a:endParaRPr/>
          </a:p>
        </p:txBody>
      </p:sp>
      <p:sp>
        <p:nvSpPr>
          <p:cNvPr id="39" name="Google Shape;39;p30"/>
          <p:cNvSpPr txBox="1">
            <a:spLocks noGrp="1"/>
          </p:cNvSpPr>
          <p:nvPr>
            <p:ph type="sldNum" idx="12"/>
          </p:nvPr>
        </p:nvSpPr>
        <p:spPr>
          <a:xfrm>
            <a:off x="11793850" y="6383655"/>
            <a:ext cx="245751" cy="25654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chemeClr val="accent1"/>
              </a:buClr>
              <a:buSzPts val="1100"/>
              <a:buFont typeface="Calibri"/>
              <a:buNone/>
              <a:defRPr sz="1100" b="1">
                <a:solidFill>
                  <a:schemeClr val="accent1"/>
                </a:solidFill>
              </a:defRPr>
            </a:lvl1pPr>
            <a:lvl2pPr marL="0" lvl="1" indent="0" algn="r">
              <a:lnSpc>
                <a:spcPct val="100000"/>
              </a:lnSpc>
              <a:spcBef>
                <a:spcPts val="0"/>
              </a:spcBef>
              <a:spcAft>
                <a:spcPts val="0"/>
              </a:spcAft>
              <a:buClr>
                <a:schemeClr val="accent1"/>
              </a:buClr>
              <a:buSzPts val="1100"/>
              <a:buFont typeface="Calibri"/>
              <a:buNone/>
              <a:defRPr sz="1100" b="1">
                <a:solidFill>
                  <a:schemeClr val="accent1"/>
                </a:solidFill>
              </a:defRPr>
            </a:lvl2pPr>
            <a:lvl3pPr marL="0" lvl="2" indent="0" algn="r">
              <a:lnSpc>
                <a:spcPct val="100000"/>
              </a:lnSpc>
              <a:spcBef>
                <a:spcPts val="0"/>
              </a:spcBef>
              <a:spcAft>
                <a:spcPts val="0"/>
              </a:spcAft>
              <a:buClr>
                <a:schemeClr val="accent1"/>
              </a:buClr>
              <a:buSzPts val="1100"/>
              <a:buFont typeface="Calibri"/>
              <a:buNone/>
              <a:defRPr sz="1100" b="1">
                <a:solidFill>
                  <a:schemeClr val="accent1"/>
                </a:solidFill>
              </a:defRPr>
            </a:lvl3pPr>
            <a:lvl4pPr marL="0" lvl="3" indent="0" algn="r">
              <a:lnSpc>
                <a:spcPct val="100000"/>
              </a:lnSpc>
              <a:spcBef>
                <a:spcPts val="0"/>
              </a:spcBef>
              <a:spcAft>
                <a:spcPts val="0"/>
              </a:spcAft>
              <a:buClr>
                <a:schemeClr val="accent1"/>
              </a:buClr>
              <a:buSzPts val="1100"/>
              <a:buFont typeface="Calibri"/>
              <a:buNone/>
              <a:defRPr sz="1100" b="1">
                <a:solidFill>
                  <a:schemeClr val="accent1"/>
                </a:solidFill>
              </a:defRPr>
            </a:lvl4pPr>
            <a:lvl5pPr marL="0" lvl="4" indent="0" algn="r">
              <a:lnSpc>
                <a:spcPct val="100000"/>
              </a:lnSpc>
              <a:spcBef>
                <a:spcPts val="0"/>
              </a:spcBef>
              <a:spcAft>
                <a:spcPts val="0"/>
              </a:spcAft>
              <a:buClr>
                <a:schemeClr val="accent1"/>
              </a:buClr>
              <a:buSzPts val="1100"/>
              <a:buFont typeface="Calibri"/>
              <a:buNone/>
              <a:defRPr sz="1100" b="1">
                <a:solidFill>
                  <a:schemeClr val="accent1"/>
                </a:solidFill>
              </a:defRPr>
            </a:lvl5pPr>
            <a:lvl6pPr marL="0" lvl="5" indent="0" algn="r">
              <a:lnSpc>
                <a:spcPct val="100000"/>
              </a:lnSpc>
              <a:spcBef>
                <a:spcPts val="0"/>
              </a:spcBef>
              <a:spcAft>
                <a:spcPts val="0"/>
              </a:spcAft>
              <a:buClr>
                <a:schemeClr val="accent1"/>
              </a:buClr>
              <a:buSzPts val="1100"/>
              <a:buFont typeface="Calibri"/>
              <a:buNone/>
              <a:defRPr sz="1100" b="1">
                <a:solidFill>
                  <a:schemeClr val="accent1"/>
                </a:solidFill>
              </a:defRPr>
            </a:lvl6pPr>
            <a:lvl7pPr marL="0" lvl="6" indent="0" algn="r">
              <a:lnSpc>
                <a:spcPct val="100000"/>
              </a:lnSpc>
              <a:spcBef>
                <a:spcPts val="0"/>
              </a:spcBef>
              <a:spcAft>
                <a:spcPts val="0"/>
              </a:spcAft>
              <a:buClr>
                <a:schemeClr val="accent1"/>
              </a:buClr>
              <a:buSzPts val="1100"/>
              <a:buFont typeface="Calibri"/>
              <a:buNone/>
              <a:defRPr sz="1100" b="1">
                <a:solidFill>
                  <a:schemeClr val="accent1"/>
                </a:solidFill>
              </a:defRPr>
            </a:lvl7pPr>
            <a:lvl8pPr marL="0" lvl="7" indent="0" algn="r">
              <a:lnSpc>
                <a:spcPct val="100000"/>
              </a:lnSpc>
              <a:spcBef>
                <a:spcPts val="0"/>
              </a:spcBef>
              <a:spcAft>
                <a:spcPts val="0"/>
              </a:spcAft>
              <a:buClr>
                <a:schemeClr val="accent1"/>
              </a:buClr>
              <a:buSzPts val="1100"/>
              <a:buFont typeface="Calibri"/>
              <a:buNone/>
              <a:defRPr sz="1100" b="1">
                <a:solidFill>
                  <a:schemeClr val="accent1"/>
                </a:solidFill>
              </a:defRPr>
            </a:lvl8pPr>
            <a:lvl9pPr marL="0" lvl="8" indent="0" algn="r">
              <a:lnSpc>
                <a:spcPct val="100000"/>
              </a:lnSpc>
              <a:spcBef>
                <a:spcPts val="0"/>
              </a:spcBef>
              <a:spcAft>
                <a:spcPts val="0"/>
              </a:spcAft>
              <a:buClr>
                <a:schemeClr val="accent1"/>
              </a:buClr>
              <a:buSzPts val="1100"/>
              <a:buFont typeface="Calibri"/>
              <a:buNone/>
              <a:defRPr sz="1100" b="1">
                <a:solidFill>
                  <a:schemeClr val="accen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40"/>
        <p:cNvGrpSpPr/>
        <p:nvPr/>
      </p:nvGrpSpPr>
      <p:grpSpPr>
        <a:xfrm>
          <a:off x="0" y="0"/>
          <a:ext cx="0" cy="0"/>
          <a:chOff x="0" y="0"/>
          <a:chExt cx="0" cy="0"/>
        </a:xfrm>
      </p:grpSpPr>
      <p:sp>
        <p:nvSpPr>
          <p:cNvPr id="41" name="Google Shape;41;p31"/>
          <p:cNvSpPr txBox="1">
            <a:spLocks noGrp="1"/>
          </p:cNvSpPr>
          <p:nvPr>
            <p:ph type="sldNum" idx="12"/>
          </p:nvPr>
        </p:nvSpPr>
        <p:spPr>
          <a:xfrm>
            <a:off x="11793850" y="6383655"/>
            <a:ext cx="245751" cy="25654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chemeClr val="accent1"/>
              </a:buClr>
              <a:buSzPts val="1100"/>
              <a:buFont typeface="Calibri"/>
              <a:buNone/>
              <a:defRPr sz="1100" b="1">
                <a:solidFill>
                  <a:schemeClr val="accent1"/>
                </a:solidFill>
              </a:defRPr>
            </a:lvl1pPr>
            <a:lvl2pPr marL="0" lvl="1" indent="0" algn="r">
              <a:lnSpc>
                <a:spcPct val="100000"/>
              </a:lnSpc>
              <a:spcBef>
                <a:spcPts val="0"/>
              </a:spcBef>
              <a:spcAft>
                <a:spcPts val="0"/>
              </a:spcAft>
              <a:buClr>
                <a:schemeClr val="accent1"/>
              </a:buClr>
              <a:buSzPts val="1100"/>
              <a:buFont typeface="Calibri"/>
              <a:buNone/>
              <a:defRPr sz="1100" b="1">
                <a:solidFill>
                  <a:schemeClr val="accent1"/>
                </a:solidFill>
              </a:defRPr>
            </a:lvl2pPr>
            <a:lvl3pPr marL="0" lvl="2" indent="0" algn="r">
              <a:lnSpc>
                <a:spcPct val="100000"/>
              </a:lnSpc>
              <a:spcBef>
                <a:spcPts val="0"/>
              </a:spcBef>
              <a:spcAft>
                <a:spcPts val="0"/>
              </a:spcAft>
              <a:buClr>
                <a:schemeClr val="accent1"/>
              </a:buClr>
              <a:buSzPts val="1100"/>
              <a:buFont typeface="Calibri"/>
              <a:buNone/>
              <a:defRPr sz="1100" b="1">
                <a:solidFill>
                  <a:schemeClr val="accent1"/>
                </a:solidFill>
              </a:defRPr>
            </a:lvl3pPr>
            <a:lvl4pPr marL="0" lvl="3" indent="0" algn="r">
              <a:lnSpc>
                <a:spcPct val="100000"/>
              </a:lnSpc>
              <a:spcBef>
                <a:spcPts val="0"/>
              </a:spcBef>
              <a:spcAft>
                <a:spcPts val="0"/>
              </a:spcAft>
              <a:buClr>
                <a:schemeClr val="accent1"/>
              </a:buClr>
              <a:buSzPts val="1100"/>
              <a:buFont typeface="Calibri"/>
              <a:buNone/>
              <a:defRPr sz="1100" b="1">
                <a:solidFill>
                  <a:schemeClr val="accent1"/>
                </a:solidFill>
              </a:defRPr>
            </a:lvl4pPr>
            <a:lvl5pPr marL="0" lvl="4" indent="0" algn="r">
              <a:lnSpc>
                <a:spcPct val="100000"/>
              </a:lnSpc>
              <a:spcBef>
                <a:spcPts val="0"/>
              </a:spcBef>
              <a:spcAft>
                <a:spcPts val="0"/>
              </a:spcAft>
              <a:buClr>
                <a:schemeClr val="accent1"/>
              </a:buClr>
              <a:buSzPts val="1100"/>
              <a:buFont typeface="Calibri"/>
              <a:buNone/>
              <a:defRPr sz="1100" b="1">
                <a:solidFill>
                  <a:schemeClr val="accent1"/>
                </a:solidFill>
              </a:defRPr>
            </a:lvl5pPr>
            <a:lvl6pPr marL="0" lvl="5" indent="0" algn="r">
              <a:lnSpc>
                <a:spcPct val="100000"/>
              </a:lnSpc>
              <a:spcBef>
                <a:spcPts val="0"/>
              </a:spcBef>
              <a:spcAft>
                <a:spcPts val="0"/>
              </a:spcAft>
              <a:buClr>
                <a:schemeClr val="accent1"/>
              </a:buClr>
              <a:buSzPts val="1100"/>
              <a:buFont typeface="Calibri"/>
              <a:buNone/>
              <a:defRPr sz="1100" b="1">
                <a:solidFill>
                  <a:schemeClr val="accent1"/>
                </a:solidFill>
              </a:defRPr>
            </a:lvl6pPr>
            <a:lvl7pPr marL="0" lvl="6" indent="0" algn="r">
              <a:lnSpc>
                <a:spcPct val="100000"/>
              </a:lnSpc>
              <a:spcBef>
                <a:spcPts val="0"/>
              </a:spcBef>
              <a:spcAft>
                <a:spcPts val="0"/>
              </a:spcAft>
              <a:buClr>
                <a:schemeClr val="accent1"/>
              </a:buClr>
              <a:buSzPts val="1100"/>
              <a:buFont typeface="Calibri"/>
              <a:buNone/>
              <a:defRPr sz="1100" b="1">
                <a:solidFill>
                  <a:schemeClr val="accent1"/>
                </a:solidFill>
              </a:defRPr>
            </a:lvl7pPr>
            <a:lvl8pPr marL="0" lvl="7" indent="0" algn="r">
              <a:lnSpc>
                <a:spcPct val="100000"/>
              </a:lnSpc>
              <a:spcBef>
                <a:spcPts val="0"/>
              </a:spcBef>
              <a:spcAft>
                <a:spcPts val="0"/>
              </a:spcAft>
              <a:buClr>
                <a:schemeClr val="accent1"/>
              </a:buClr>
              <a:buSzPts val="1100"/>
              <a:buFont typeface="Calibri"/>
              <a:buNone/>
              <a:defRPr sz="1100" b="1">
                <a:solidFill>
                  <a:schemeClr val="accent1"/>
                </a:solidFill>
              </a:defRPr>
            </a:lvl8pPr>
            <a:lvl9pPr marL="0" lvl="8" indent="0" algn="r">
              <a:lnSpc>
                <a:spcPct val="100000"/>
              </a:lnSpc>
              <a:spcBef>
                <a:spcPts val="0"/>
              </a:spcBef>
              <a:spcAft>
                <a:spcPts val="0"/>
              </a:spcAft>
              <a:buClr>
                <a:schemeClr val="accent1"/>
              </a:buClr>
              <a:buSzPts val="1100"/>
              <a:buFont typeface="Calibri"/>
              <a:buNone/>
              <a:defRPr sz="1100" b="1">
                <a:solidFill>
                  <a:schemeClr val="accen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Practice: Think">
  <p:cSld name="Practice: Think">
    <p:spTree>
      <p:nvGrpSpPr>
        <p:cNvPr id="1" name="Shape 42"/>
        <p:cNvGrpSpPr/>
        <p:nvPr/>
      </p:nvGrpSpPr>
      <p:grpSpPr>
        <a:xfrm>
          <a:off x="0" y="0"/>
          <a:ext cx="0" cy="0"/>
          <a:chOff x="0" y="0"/>
          <a:chExt cx="0" cy="0"/>
        </a:xfrm>
      </p:grpSpPr>
      <p:sp>
        <p:nvSpPr>
          <p:cNvPr id="43" name="Google Shape;43;p32"/>
          <p:cNvSpPr/>
          <p:nvPr/>
        </p:nvSpPr>
        <p:spPr>
          <a:xfrm>
            <a:off x="-29765" y="-6263"/>
            <a:ext cx="12221765" cy="230293"/>
          </a:xfrm>
          <a:prstGeom prst="rect">
            <a:avLst/>
          </a:prstGeom>
          <a:solidFill>
            <a:schemeClr val="accent1"/>
          </a:solidFill>
          <a:ln w="12700" cap="flat" cmpd="sng">
            <a:solidFill>
              <a:schemeClr val="accent1"/>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44" name="Google Shape;44;p32" descr="Picture 6"/>
          <p:cNvPicPr preferRelativeResize="0"/>
          <p:nvPr/>
        </p:nvPicPr>
        <p:blipFill rotWithShape="1">
          <a:blip r:embed="rId2">
            <a:alphaModFix/>
          </a:blip>
          <a:srcRect/>
          <a:stretch/>
        </p:blipFill>
        <p:spPr>
          <a:xfrm>
            <a:off x="29762" y="29971"/>
            <a:ext cx="2150723" cy="169039"/>
          </a:xfrm>
          <a:prstGeom prst="rect">
            <a:avLst/>
          </a:prstGeom>
          <a:noFill/>
          <a:ln>
            <a:noFill/>
          </a:ln>
        </p:spPr>
      </p:pic>
      <p:sp>
        <p:nvSpPr>
          <p:cNvPr id="45" name="Google Shape;45;p32"/>
          <p:cNvSpPr txBox="1"/>
          <p:nvPr/>
        </p:nvSpPr>
        <p:spPr>
          <a:xfrm>
            <a:off x="10615294" y="-1"/>
            <a:ext cx="1530987" cy="231141"/>
          </a:xfrm>
          <a:prstGeom prst="rect">
            <a:avLst/>
          </a:prstGeom>
          <a:noFill/>
          <a:ln>
            <a:noFill/>
          </a:ln>
        </p:spPr>
        <p:txBody>
          <a:bodyPr spcFirstLastPara="1" wrap="square" lIns="45700" tIns="45700" rIns="45700" bIns="45700" anchor="t" anchorCtr="0">
            <a:spAutoFit/>
          </a:bodyPr>
          <a:lstStyle/>
          <a:p>
            <a:pPr marL="0" marR="0" lvl="0" indent="0" algn="r" rtl="0">
              <a:lnSpc>
                <a:spcPct val="100000"/>
              </a:lnSpc>
              <a:spcBef>
                <a:spcPts val="0"/>
              </a:spcBef>
              <a:spcAft>
                <a:spcPts val="0"/>
              </a:spcAft>
              <a:buClr>
                <a:srgbClr val="FFFFFF"/>
              </a:buClr>
              <a:buSzPts val="900"/>
              <a:buFont typeface="Montserrat SemiBold"/>
              <a:buNone/>
            </a:pPr>
            <a:r>
              <a:rPr lang="en-US" sz="900" b="1" i="0" u="none" strike="noStrike" cap="none" dirty="0">
                <a:solidFill>
                  <a:srgbClr val="FFFFFF"/>
                </a:solidFill>
                <a:latin typeface="Montserrat SemiBold"/>
                <a:ea typeface="Montserrat SemiBold"/>
                <a:cs typeface="Montserrat SemiBold"/>
                <a:sym typeface="Montserrat SemiBold"/>
              </a:rPr>
              <a:t>CSE 122 Spring 2024</a:t>
            </a:r>
            <a:endParaRPr dirty="0"/>
          </a:p>
        </p:txBody>
      </p:sp>
      <p:sp>
        <p:nvSpPr>
          <p:cNvPr id="46" name="Google Shape;46;p32"/>
          <p:cNvSpPr txBox="1"/>
          <p:nvPr/>
        </p:nvSpPr>
        <p:spPr>
          <a:xfrm>
            <a:off x="3046095" y="-2820"/>
            <a:ext cx="6099810" cy="231141"/>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FFFFFF"/>
              </a:buClr>
              <a:buSzPts val="900"/>
              <a:buFont typeface="Montserrat SemiBold"/>
              <a:buNone/>
            </a:pPr>
            <a:r>
              <a:rPr lang="en-US" sz="900" b="1" i="0" u="none" strike="noStrike" cap="none">
                <a:solidFill>
                  <a:srgbClr val="FFFFFF"/>
                </a:solidFill>
                <a:latin typeface="Montserrat SemiBold"/>
                <a:ea typeface="Montserrat SemiBold"/>
                <a:cs typeface="Montserrat SemiBold"/>
                <a:sym typeface="Montserrat SemiBold"/>
              </a:rPr>
              <a:t>LEC 00: Welcome</a:t>
            </a:r>
            <a:endParaRPr/>
          </a:p>
        </p:txBody>
      </p:sp>
      <p:sp>
        <p:nvSpPr>
          <p:cNvPr id="47" name="Google Shape;47;p32"/>
          <p:cNvSpPr txBox="1">
            <a:spLocks noGrp="1"/>
          </p:cNvSpPr>
          <p:nvPr>
            <p:ph type="title"/>
          </p:nvPr>
        </p:nvSpPr>
        <p:spPr>
          <a:xfrm>
            <a:off x="838199" y="1388065"/>
            <a:ext cx="10515601" cy="762636"/>
          </a:xfrm>
          <a:prstGeom prst="rect">
            <a:avLst/>
          </a:prstGeom>
          <a:noFill/>
          <a:ln>
            <a:noFill/>
          </a:ln>
        </p:spPr>
        <p:txBody>
          <a:bodyPr spcFirstLastPara="1" wrap="square" lIns="45700" tIns="45700" rIns="45700" bIns="45700" anchor="ctr" anchorCtr="0">
            <a:normAutofit/>
          </a:bodyPr>
          <a:lstStyle>
            <a:lvl1pPr lvl="0" algn="l">
              <a:lnSpc>
                <a:spcPct val="90000"/>
              </a:lnSpc>
              <a:spcBef>
                <a:spcPts val="0"/>
              </a:spcBef>
              <a:spcAft>
                <a:spcPts val="0"/>
              </a:spcAft>
              <a:buClr>
                <a:srgbClr val="000000"/>
              </a:buClr>
              <a:buSzPts val="1800"/>
              <a:buNone/>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48" name="Google Shape;48;p32"/>
          <p:cNvSpPr/>
          <p:nvPr/>
        </p:nvSpPr>
        <p:spPr>
          <a:xfrm>
            <a:off x="-29764" y="231049"/>
            <a:ext cx="12221765" cy="984404"/>
          </a:xfrm>
          <a:prstGeom prst="rect">
            <a:avLst/>
          </a:prstGeom>
          <a:solidFill>
            <a:schemeClr val="accent1"/>
          </a:solidFill>
          <a:ln w="12700" cap="flat" cmpd="sng">
            <a:solidFill>
              <a:schemeClr val="accent1"/>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grpSp>
        <p:nvGrpSpPr>
          <p:cNvPr id="49" name="Google Shape;49;p32"/>
          <p:cNvGrpSpPr/>
          <p:nvPr/>
        </p:nvGrpSpPr>
        <p:grpSpPr>
          <a:xfrm>
            <a:off x="8414950" y="403661"/>
            <a:ext cx="3380433" cy="556056"/>
            <a:chOff x="0" y="0"/>
            <a:chExt cx="3380431" cy="556054"/>
          </a:xfrm>
        </p:grpSpPr>
        <p:sp>
          <p:nvSpPr>
            <p:cNvPr id="50" name="Google Shape;50;p32"/>
            <p:cNvSpPr/>
            <p:nvPr/>
          </p:nvSpPr>
          <p:spPr>
            <a:xfrm>
              <a:off x="0" y="0"/>
              <a:ext cx="3380431" cy="556054"/>
            </a:xfrm>
            <a:prstGeom prst="roundRect">
              <a:avLst>
                <a:gd name="adj" fmla="val 16667"/>
              </a:avLst>
            </a:prstGeom>
            <a:solidFill>
              <a:srgbClr val="4E408B"/>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1" name="Google Shape;51;p32"/>
            <p:cNvSpPr txBox="1"/>
            <p:nvPr/>
          </p:nvSpPr>
          <p:spPr>
            <a:xfrm>
              <a:off x="72864" y="60856"/>
              <a:ext cx="3234702" cy="434341"/>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FFFFFF"/>
                </a:buClr>
                <a:buSzPts val="2200"/>
                <a:buFont typeface="Calibri"/>
                <a:buNone/>
              </a:pPr>
              <a:r>
                <a:rPr lang="en-US" sz="2200" b="1" i="0" u="none" strike="noStrike" cap="none">
                  <a:solidFill>
                    <a:srgbClr val="FFFFFF"/>
                  </a:solidFill>
                  <a:latin typeface="Calibri"/>
                  <a:ea typeface="Calibri"/>
                  <a:cs typeface="Calibri"/>
                  <a:sym typeface="Calibri"/>
                </a:rPr>
                <a:t>sli.do      #cse122</a:t>
              </a:r>
              <a:endParaRPr/>
            </a:p>
          </p:txBody>
        </p:sp>
      </p:grpSp>
      <p:sp>
        <p:nvSpPr>
          <p:cNvPr id="52" name="Google Shape;52;p32"/>
          <p:cNvSpPr txBox="1"/>
          <p:nvPr/>
        </p:nvSpPr>
        <p:spPr>
          <a:xfrm>
            <a:off x="1152635" y="300370"/>
            <a:ext cx="3506055" cy="77724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FFFFFF"/>
              </a:buClr>
              <a:buSzPts val="4400"/>
              <a:buFont typeface="Calibri"/>
              <a:buNone/>
            </a:pPr>
            <a:r>
              <a:rPr lang="en-US" sz="4400" b="1" i="0" u="none" strike="noStrike" cap="none">
                <a:solidFill>
                  <a:srgbClr val="FFFFFF"/>
                </a:solidFill>
                <a:latin typeface="Calibri"/>
                <a:ea typeface="Calibri"/>
                <a:cs typeface="Calibri"/>
                <a:sym typeface="Calibri"/>
              </a:rPr>
              <a:t>Practice: Think</a:t>
            </a:r>
            <a:endParaRPr/>
          </a:p>
        </p:txBody>
      </p:sp>
      <p:pic>
        <p:nvPicPr>
          <p:cNvPr id="53" name="Google Shape;53;p32" descr="Graphic 12"/>
          <p:cNvPicPr preferRelativeResize="0"/>
          <p:nvPr/>
        </p:nvPicPr>
        <p:blipFill rotWithShape="1">
          <a:blip r:embed="rId3">
            <a:alphaModFix/>
          </a:blip>
          <a:srcRect/>
          <a:stretch/>
        </p:blipFill>
        <p:spPr>
          <a:xfrm flipH="1">
            <a:off x="154038" y="300371"/>
            <a:ext cx="684161" cy="781897"/>
          </a:xfrm>
          <a:prstGeom prst="rect">
            <a:avLst/>
          </a:prstGeom>
          <a:noFill/>
          <a:ln>
            <a:noFill/>
          </a:ln>
        </p:spPr>
      </p:pic>
      <p:sp>
        <p:nvSpPr>
          <p:cNvPr id="54" name="Google Shape;54;p32"/>
          <p:cNvSpPr/>
          <p:nvPr/>
        </p:nvSpPr>
        <p:spPr>
          <a:xfrm>
            <a:off x="7058213" y="109691"/>
            <a:ext cx="960121" cy="960121"/>
          </a:xfrm>
          <a:prstGeom prst="roundRect">
            <a:avLst>
              <a:gd name="adj" fmla="val 16667"/>
            </a:avLst>
          </a:prstGeom>
          <a:solidFill>
            <a:srgbClr val="4E408B"/>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2200"/>
              <a:buFont typeface="Calibri"/>
              <a:buNone/>
            </a:pPr>
            <a:endParaRPr sz="2200" b="1" i="0" u="none" strike="noStrike" cap="none">
              <a:solidFill>
                <a:srgbClr val="FFFFFF"/>
              </a:solidFill>
              <a:latin typeface="Calibri"/>
              <a:ea typeface="Calibri"/>
              <a:cs typeface="Calibri"/>
              <a:sym typeface="Calibri"/>
            </a:endParaRPr>
          </a:p>
        </p:txBody>
      </p:sp>
      <p:sp>
        <p:nvSpPr>
          <p:cNvPr id="55" name="Google Shape;55;p32"/>
          <p:cNvSpPr/>
          <p:nvPr/>
        </p:nvSpPr>
        <p:spPr>
          <a:xfrm>
            <a:off x="7163368" y="214847"/>
            <a:ext cx="749809" cy="749810"/>
          </a:xfrm>
          <a:prstGeom prst="rect">
            <a:avLst/>
          </a:prstGeom>
          <a:solidFill>
            <a:srgbClr val="FFFFFF"/>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7" name="Google Shape;57;p32"/>
          <p:cNvSpPr txBox="1">
            <a:spLocks noGrp="1"/>
          </p:cNvSpPr>
          <p:nvPr>
            <p:ph type="sldNum" idx="12"/>
          </p:nvPr>
        </p:nvSpPr>
        <p:spPr>
          <a:xfrm>
            <a:off x="11793850" y="6383655"/>
            <a:ext cx="245751" cy="25654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chemeClr val="accent1"/>
              </a:buClr>
              <a:buSzPts val="1100"/>
              <a:buFont typeface="Calibri"/>
              <a:buNone/>
              <a:defRPr sz="1100" b="1">
                <a:solidFill>
                  <a:schemeClr val="accent1"/>
                </a:solidFill>
              </a:defRPr>
            </a:lvl1pPr>
            <a:lvl2pPr marL="0" lvl="1" indent="0" algn="r">
              <a:lnSpc>
                <a:spcPct val="100000"/>
              </a:lnSpc>
              <a:spcBef>
                <a:spcPts val="0"/>
              </a:spcBef>
              <a:spcAft>
                <a:spcPts val="0"/>
              </a:spcAft>
              <a:buClr>
                <a:schemeClr val="accent1"/>
              </a:buClr>
              <a:buSzPts val="1100"/>
              <a:buFont typeface="Calibri"/>
              <a:buNone/>
              <a:defRPr sz="1100" b="1">
                <a:solidFill>
                  <a:schemeClr val="accent1"/>
                </a:solidFill>
              </a:defRPr>
            </a:lvl2pPr>
            <a:lvl3pPr marL="0" lvl="2" indent="0" algn="r">
              <a:lnSpc>
                <a:spcPct val="100000"/>
              </a:lnSpc>
              <a:spcBef>
                <a:spcPts val="0"/>
              </a:spcBef>
              <a:spcAft>
                <a:spcPts val="0"/>
              </a:spcAft>
              <a:buClr>
                <a:schemeClr val="accent1"/>
              </a:buClr>
              <a:buSzPts val="1100"/>
              <a:buFont typeface="Calibri"/>
              <a:buNone/>
              <a:defRPr sz="1100" b="1">
                <a:solidFill>
                  <a:schemeClr val="accent1"/>
                </a:solidFill>
              </a:defRPr>
            </a:lvl3pPr>
            <a:lvl4pPr marL="0" lvl="3" indent="0" algn="r">
              <a:lnSpc>
                <a:spcPct val="100000"/>
              </a:lnSpc>
              <a:spcBef>
                <a:spcPts val="0"/>
              </a:spcBef>
              <a:spcAft>
                <a:spcPts val="0"/>
              </a:spcAft>
              <a:buClr>
                <a:schemeClr val="accent1"/>
              </a:buClr>
              <a:buSzPts val="1100"/>
              <a:buFont typeface="Calibri"/>
              <a:buNone/>
              <a:defRPr sz="1100" b="1">
                <a:solidFill>
                  <a:schemeClr val="accent1"/>
                </a:solidFill>
              </a:defRPr>
            </a:lvl4pPr>
            <a:lvl5pPr marL="0" lvl="4" indent="0" algn="r">
              <a:lnSpc>
                <a:spcPct val="100000"/>
              </a:lnSpc>
              <a:spcBef>
                <a:spcPts val="0"/>
              </a:spcBef>
              <a:spcAft>
                <a:spcPts val="0"/>
              </a:spcAft>
              <a:buClr>
                <a:schemeClr val="accent1"/>
              </a:buClr>
              <a:buSzPts val="1100"/>
              <a:buFont typeface="Calibri"/>
              <a:buNone/>
              <a:defRPr sz="1100" b="1">
                <a:solidFill>
                  <a:schemeClr val="accent1"/>
                </a:solidFill>
              </a:defRPr>
            </a:lvl5pPr>
            <a:lvl6pPr marL="0" lvl="5" indent="0" algn="r">
              <a:lnSpc>
                <a:spcPct val="100000"/>
              </a:lnSpc>
              <a:spcBef>
                <a:spcPts val="0"/>
              </a:spcBef>
              <a:spcAft>
                <a:spcPts val="0"/>
              </a:spcAft>
              <a:buClr>
                <a:schemeClr val="accent1"/>
              </a:buClr>
              <a:buSzPts val="1100"/>
              <a:buFont typeface="Calibri"/>
              <a:buNone/>
              <a:defRPr sz="1100" b="1">
                <a:solidFill>
                  <a:schemeClr val="accent1"/>
                </a:solidFill>
              </a:defRPr>
            </a:lvl6pPr>
            <a:lvl7pPr marL="0" lvl="6" indent="0" algn="r">
              <a:lnSpc>
                <a:spcPct val="100000"/>
              </a:lnSpc>
              <a:spcBef>
                <a:spcPts val="0"/>
              </a:spcBef>
              <a:spcAft>
                <a:spcPts val="0"/>
              </a:spcAft>
              <a:buClr>
                <a:schemeClr val="accent1"/>
              </a:buClr>
              <a:buSzPts val="1100"/>
              <a:buFont typeface="Calibri"/>
              <a:buNone/>
              <a:defRPr sz="1100" b="1">
                <a:solidFill>
                  <a:schemeClr val="accent1"/>
                </a:solidFill>
              </a:defRPr>
            </a:lvl7pPr>
            <a:lvl8pPr marL="0" lvl="7" indent="0" algn="r">
              <a:lnSpc>
                <a:spcPct val="100000"/>
              </a:lnSpc>
              <a:spcBef>
                <a:spcPts val="0"/>
              </a:spcBef>
              <a:spcAft>
                <a:spcPts val="0"/>
              </a:spcAft>
              <a:buClr>
                <a:schemeClr val="accent1"/>
              </a:buClr>
              <a:buSzPts val="1100"/>
              <a:buFont typeface="Calibri"/>
              <a:buNone/>
              <a:defRPr sz="1100" b="1">
                <a:solidFill>
                  <a:schemeClr val="accent1"/>
                </a:solidFill>
              </a:defRPr>
            </a:lvl8pPr>
            <a:lvl9pPr marL="0" lvl="8" indent="0" algn="r">
              <a:lnSpc>
                <a:spcPct val="100000"/>
              </a:lnSpc>
              <a:spcBef>
                <a:spcPts val="0"/>
              </a:spcBef>
              <a:spcAft>
                <a:spcPts val="0"/>
              </a:spcAft>
              <a:buClr>
                <a:schemeClr val="accent1"/>
              </a:buClr>
              <a:buSzPts val="1100"/>
              <a:buFont typeface="Calibri"/>
              <a:buNone/>
              <a:defRPr sz="1100" b="1">
                <a:solidFill>
                  <a:schemeClr val="accent1"/>
                </a:solidFill>
              </a:defRPr>
            </a:lvl9pPr>
          </a:lstStyle>
          <a:p>
            <a:pPr marL="0" lvl="0" indent="0" algn="r" rtl="0">
              <a:spcBef>
                <a:spcPts val="0"/>
              </a:spcBef>
              <a:spcAft>
                <a:spcPts val="0"/>
              </a:spcAft>
              <a:buNone/>
            </a:pPr>
            <a:fld id="{00000000-1234-1234-1234-123412341234}" type="slidenum">
              <a:rPr lang="en-US"/>
              <a:t>‹#›</a:t>
            </a:fld>
            <a:endParaRPr/>
          </a:p>
        </p:txBody>
      </p:sp>
      <p:pic>
        <p:nvPicPr>
          <p:cNvPr id="3" name="Picture 2">
            <a:extLst>
              <a:ext uri="{FF2B5EF4-FFF2-40B4-BE49-F238E27FC236}">
                <a16:creationId xmlns:a16="http://schemas.microsoft.com/office/drawing/2014/main" id="{5C29AA19-04B9-4FF3-A9C0-45312B290F50}"/>
              </a:ext>
            </a:extLst>
          </p:cNvPr>
          <p:cNvPicPr>
            <a:picLocks noChangeAspect="1"/>
          </p:cNvPicPr>
          <p:nvPr userDrawn="1"/>
        </p:nvPicPr>
        <p:blipFill>
          <a:blip r:embed="rId4"/>
          <a:stretch>
            <a:fillRect/>
          </a:stretch>
        </p:blipFill>
        <p:spPr>
          <a:xfrm>
            <a:off x="7151891" y="224030"/>
            <a:ext cx="774285" cy="77724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Pracitce: Pair">
  <p:cSld name="Pracitce: Pair">
    <p:spTree>
      <p:nvGrpSpPr>
        <p:cNvPr id="1" name="Shape 58"/>
        <p:cNvGrpSpPr/>
        <p:nvPr/>
      </p:nvGrpSpPr>
      <p:grpSpPr>
        <a:xfrm>
          <a:off x="0" y="0"/>
          <a:ext cx="0" cy="0"/>
          <a:chOff x="0" y="0"/>
          <a:chExt cx="0" cy="0"/>
        </a:xfrm>
      </p:grpSpPr>
      <p:sp>
        <p:nvSpPr>
          <p:cNvPr id="59" name="Google Shape;59;p33"/>
          <p:cNvSpPr/>
          <p:nvPr/>
        </p:nvSpPr>
        <p:spPr>
          <a:xfrm>
            <a:off x="-29765" y="-6263"/>
            <a:ext cx="12221765" cy="230293"/>
          </a:xfrm>
          <a:prstGeom prst="rect">
            <a:avLst/>
          </a:prstGeom>
          <a:solidFill>
            <a:schemeClr val="accent1"/>
          </a:solidFill>
          <a:ln w="12700" cap="flat" cmpd="sng">
            <a:solidFill>
              <a:schemeClr val="accent1"/>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60" name="Google Shape;60;p33" descr="Picture 6"/>
          <p:cNvPicPr preferRelativeResize="0"/>
          <p:nvPr/>
        </p:nvPicPr>
        <p:blipFill rotWithShape="1">
          <a:blip r:embed="rId2">
            <a:alphaModFix/>
          </a:blip>
          <a:srcRect/>
          <a:stretch/>
        </p:blipFill>
        <p:spPr>
          <a:xfrm>
            <a:off x="29762" y="29971"/>
            <a:ext cx="2150723" cy="169039"/>
          </a:xfrm>
          <a:prstGeom prst="rect">
            <a:avLst/>
          </a:prstGeom>
          <a:noFill/>
          <a:ln>
            <a:noFill/>
          </a:ln>
        </p:spPr>
      </p:pic>
      <p:sp>
        <p:nvSpPr>
          <p:cNvPr id="61" name="Google Shape;61;p33"/>
          <p:cNvSpPr txBox="1"/>
          <p:nvPr/>
        </p:nvSpPr>
        <p:spPr>
          <a:xfrm>
            <a:off x="10615294" y="-1"/>
            <a:ext cx="1530987" cy="231141"/>
          </a:xfrm>
          <a:prstGeom prst="rect">
            <a:avLst/>
          </a:prstGeom>
          <a:noFill/>
          <a:ln>
            <a:noFill/>
          </a:ln>
        </p:spPr>
        <p:txBody>
          <a:bodyPr spcFirstLastPara="1" wrap="square" lIns="45700" tIns="45700" rIns="45700" bIns="45700" anchor="t" anchorCtr="0">
            <a:spAutoFit/>
          </a:bodyPr>
          <a:lstStyle/>
          <a:p>
            <a:pPr marL="0" marR="0" lvl="0" indent="0" algn="r" rtl="0">
              <a:lnSpc>
                <a:spcPct val="100000"/>
              </a:lnSpc>
              <a:spcBef>
                <a:spcPts val="0"/>
              </a:spcBef>
              <a:spcAft>
                <a:spcPts val="0"/>
              </a:spcAft>
              <a:buClr>
                <a:srgbClr val="FFFFFF"/>
              </a:buClr>
              <a:buSzPts val="900"/>
              <a:buFont typeface="Montserrat SemiBold"/>
              <a:buNone/>
            </a:pPr>
            <a:r>
              <a:rPr lang="en-US" sz="900" b="1" i="0" u="none" strike="noStrike" cap="none" dirty="0">
                <a:solidFill>
                  <a:srgbClr val="FFFFFF"/>
                </a:solidFill>
                <a:latin typeface="Montserrat SemiBold"/>
                <a:ea typeface="Montserrat SemiBold"/>
                <a:cs typeface="Montserrat SemiBold"/>
                <a:sym typeface="Montserrat SemiBold"/>
              </a:rPr>
              <a:t>CSE 122 Spring 2024</a:t>
            </a:r>
            <a:endParaRPr dirty="0"/>
          </a:p>
        </p:txBody>
      </p:sp>
      <p:sp>
        <p:nvSpPr>
          <p:cNvPr id="62" name="Google Shape;62;p33"/>
          <p:cNvSpPr txBox="1"/>
          <p:nvPr/>
        </p:nvSpPr>
        <p:spPr>
          <a:xfrm>
            <a:off x="3046095" y="-2820"/>
            <a:ext cx="6099810" cy="231141"/>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FFFFFF"/>
              </a:buClr>
              <a:buSzPts val="900"/>
              <a:buFont typeface="Montserrat SemiBold"/>
              <a:buNone/>
            </a:pPr>
            <a:r>
              <a:rPr lang="en-US" sz="900" b="1" i="0" u="none" strike="noStrike" cap="none">
                <a:solidFill>
                  <a:srgbClr val="FFFFFF"/>
                </a:solidFill>
                <a:latin typeface="Montserrat SemiBold"/>
                <a:ea typeface="Montserrat SemiBold"/>
                <a:cs typeface="Montserrat SemiBold"/>
                <a:sym typeface="Montserrat SemiBold"/>
              </a:rPr>
              <a:t>LEC 00: Welcome</a:t>
            </a:r>
            <a:endParaRPr/>
          </a:p>
        </p:txBody>
      </p:sp>
      <p:sp>
        <p:nvSpPr>
          <p:cNvPr id="63" name="Google Shape;63;p33"/>
          <p:cNvSpPr txBox="1">
            <a:spLocks noGrp="1"/>
          </p:cNvSpPr>
          <p:nvPr>
            <p:ph type="title"/>
          </p:nvPr>
        </p:nvSpPr>
        <p:spPr>
          <a:xfrm>
            <a:off x="838199" y="1388065"/>
            <a:ext cx="10515601" cy="762636"/>
          </a:xfrm>
          <a:prstGeom prst="rect">
            <a:avLst/>
          </a:prstGeom>
          <a:noFill/>
          <a:ln>
            <a:noFill/>
          </a:ln>
        </p:spPr>
        <p:txBody>
          <a:bodyPr spcFirstLastPara="1" wrap="square" lIns="45700" tIns="45700" rIns="45700" bIns="45700" anchor="ctr" anchorCtr="0">
            <a:normAutofit/>
          </a:bodyPr>
          <a:lstStyle>
            <a:lvl1pPr lvl="0" algn="l">
              <a:lnSpc>
                <a:spcPct val="90000"/>
              </a:lnSpc>
              <a:spcBef>
                <a:spcPts val="0"/>
              </a:spcBef>
              <a:spcAft>
                <a:spcPts val="0"/>
              </a:spcAft>
              <a:buClr>
                <a:srgbClr val="000000"/>
              </a:buClr>
              <a:buSzPts val="1800"/>
              <a:buNone/>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64" name="Google Shape;64;p33"/>
          <p:cNvSpPr/>
          <p:nvPr/>
        </p:nvSpPr>
        <p:spPr>
          <a:xfrm>
            <a:off x="-29764" y="231049"/>
            <a:ext cx="12221765" cy="984404"/>
          </a:xfrm>
          <a:prstGeom prst="rect">
            <a:avLst/>
          </a:prstGeom>
          <a:solidFill>
            <a:schemeClr val="accent1"/>
          </a:solidFill>
          <a:ln w="12700" cap="flat" cmpd="sng">
            <a:solidFill>
              <a:schemeClr val="accent1"/>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grpSp>
        <p:nvGrpSpPr>
          <p:cNvPr id="65" name="Google Shape;65;p33"/>
          <p:cNvGrpSpPr/>
          <p:nvPr/>
        </p:nvGrpSpPr>
        <p:grpSpPr>
          <a:xfrm>
            <a:off x="8414950" y="403661"/>
            <a:ext cx="3380433" cy="556056"/>
            <a:chOff x="0" y="0"/>
            <a:chExt cx="3380431" cy="556054"/>
          </a:xfrm>
        </p:grpSpPr>
        <p:sp>
          <p:nvSpPr>
            <p:cNvPr id="66" name="Google Shape;66;p33"/>
            <p:cNvSpPr/>
            <p:nvPr/>
          </p:nvSpPr>
          <p:spPr>
            <a:xfrm>
              <a:off x="0" y="0"/>
              <a:ext cx="3380431" cy="556054"/>
            </a:xfrm>
            <a:prstGeom prst="roundRect">
              <a:avLst>
                <a:gd name="adj" fmla="val 16667"/>
              </a:avLst>
            </a:prstGeom>
            <a:solidFill>
              <a:srgbClr val="4E408B"/>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7" name="Google Shape;67;p33"/>
            <p:cNvSpPr txBox="1"/>
            <p:nvPr/>
          </p:nvSpPr>
          <p:spPr>
            <a:xfrm>
              <a:off x="72864" y="60856"/>
              <a:ext cx="3234702" cy="434341"/>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FFFFFF"/>
                </a:buClr>
                <a:buSzPts val="2200"/>
                <a:buFont typeface="Calibri"/>
                <a:buNone/>
              </a:pPr>
              <a:r>
                <a:rPr lang="en-US" sz="2200" b="1" i="0" u="none" strike="noStrike" cap="none">
                  <a:solidFill>
                    <a:srgbClr val="FFFFFF"/>
                  </a:solidFill>
                  <a:latin typeface="Calibri"/>
                  <a:ea typeface="Calibri"/>
                  <a:cs typeface="Calibri"/>
                  <a:sym typeface="Calibri"/>
                </a:rPr>
                <a:t>sli.do      #cse122</a:t>
              </a:r>
              <a:endParaRPr/>
            </a:p>
          </p:txBody>
        </p:sp>
      </p:grpSp>
      <p:sp>
        <p:nvSpPr>
          <p:cNvPr id="68" name="Google Shape;68;p33"/>
          <p:cNvSpPr txBox="1"/>
          <p:nvPr/>
        </p:nvSpPr>
        <p:spPr>
          <a:xfrm>
            <a:off x="1152635" y="300370"/>
            <a:ext cx="3122425" cy="77724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FFFFFF"/>
              </a:buClr>
              <a:buSzPts val="4400"/>
              <a:buFont typeface="Calibri"/>
              <a:buNone/>
            </a:pPr>
            <a:r>
              <a:rPr lang="en-US" sz="4400" b="1" i="0" u="none" strike="noStrike" cap="none">
                <a:solidFill>
                  <a:srgbClr val="FFFFFF"/>
                </a:solidFill>
                <a:latin typeface="Calibri"/>
                <a:ea typeface="Calibri"/>
                <a:cs typeface="Calibri"/>
                <a:sym typeface="Calibri"/>
              </a:rPr>
              <a:t>Practice: Pair</a:t>
            </a:r>
            <a:endParaRPr/>
          </a:p>
        </p:txBody>
      </p:sp>
      <p:pic>
        <p:nvPicPr>
          <p:cNvPr id="69" name="Google Shape;69;p33" descr="Graphic 7"/>
          <p:cNvPicPr preferRelativeResize="0"/>
          <p:nvPr/>
        </p:nvPicPr>
        <p:blipFill rotWithShape="1">
          <a:blip r:embed="rId3">
            <a:alphaModFix/>
          </a:blip>
          <a:srcRect/>
          <a:stretch/>
        </p:blipFill>
        <p:spPr>
          <a:xfrm>
            <a:off x="154038" y="300371"/>
            <a:ext cx="961803" cy="769442"/>
          </a:xfrm>
          <a:prstGeom prst="rect">
            <a:avLst/>
          </a:prstGeom>
          <a:noFill/>
          <a:ln>
            <a:noFill/>
          </a:ln>
        </p:spPr>
      </p:pic>
      <p:sp>
        <p:nvSpPr>
          <p:cNvPr id="70" name="Google Shape;70;p33"/>
          <p:cNvSpPr/>
          <p:nvPr/>
        </p:nvSpPr>
        <p:spPr>
          <a:xfrm>
            <a:off x="7058213" y="123442"/>
            <a:ext cx="960121" cy="960121"/>
          </a:xfrm>
          <a:prstGeom prst="roundRect">
            <a:avLst>
              <a:gd name="adj" fmla="val 16667"/>
            </a:avLst>
          </a:prstGeom>
          <a:solidFill>
            <a:srgbClr val="4E408B"/>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2200"/>
              <a:buFont typeface="Calibri"/>
              <a:buNone/>
            </a:pPr>
            <a:endParaRPr sz="2200" b="1" i="0" u="none" strike="noStrike" cap="none">
              <a:solidFill>
                <a:srgbClr val="FFFFFF"/>
              </a:solidFill>
              <a:latin typeface="Calibri"/>
              <a:ea typeface="Calibri"/>
              <a:cs typeface="Calibri"/>
              <a:sym typeface="Calibri"/>
            </a:endParaRPr>
          </a:p>
        </p:txBody>
      </p:sp>
      <p:sp>
        <p:nvSpPr>
          <p:cNvPr id="71" name="Google Shape;71;p33"/>
          <p:cNvSpPr/>
          <p:nvPr/>
        </p:nvSpPr>
        <p:spPr>
          <a:xfrm>
            <a:off x="7163368" y="214847"/>
            <a:ext cx="749809" cy="749810"/>
          </a:xfrm>
          <a:prstGeom prst="rect">
            <a:avLst/>
          </a:prstGeom>
          <a:solidFill>
            <a:srgbClr val="FFFFFF"/>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3" name="Google Shape;73;p33"/>
          <p:cNvSpPr txBox="1">
            <a:spLocks noGrp="1"/>
          </p:cNvSpPr>
          <p:nvPr>
            <p:ph type="sldNum" idx="12"/>
          </p:nvPr>
        </p:nvSpPr>
        <p:spPr>
          <a:xfrm>
            <a:off x="11793850" y="6383655"/>
            <a:ext cx="245751" cy="25654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chemeClr val="accent1"/>
              </a:buClr>
              <a:buSzPts val="1100"/>
              <a:buFont typeface="Calibri"/>
              <a:buNone/>
              <a:defRPr sz="1100" b="1">
                <a:solidFill>
                  <a:schemeClr val="accent1"/>
                </a:solidFill>
              </a:defRPr>
            </a:lvl1pPr>
            <a:lvl2pPr marL="0" lvl="1" indent="0" algn="r">
              <a:lnSpc>
                <a:spcPct val="100000"/>
              </a:lnSpc>
              <a:spcBef>
                <a:spcPts val="0"/>
              </a:spcBef>
              <a:spcAft>
                <a:spcPts val="0"/>
              </a:spcAft>
              <a:buClr>
                <a:schemeClr val="accent1"/>
              </a:buClr>
              <a:buSzPts val="1100"/>
              <a:buFont typeface="Calibri"/>
              <a:buNone/>
              <a:defRPr sz="1100" b="1">
                <a:solidFill>
                  <a:schemeClr val="accent1"/>
                </a:solidFill>
              </a:defRPr>
            </a:lvl2pPr>
            <a:lvl3pPr marL="0" lvl="2" indent="0" algn="r">
              <a:lnSpc>
                <a:spcPct val="100000"/>
              </a:lnSpc>
              <a:spcBef>
                <a:spcPts val="0"/>
              </a:spcBef>
              <a:spcAft>
                <a:spcPts val="0"/>
              </a:spcAft>
              <a:buClr>
                <a:schemeClr val="accent1"/>
              </a:buClr>
              <a:buSzPts val="1100"/>
              <a:buFont typeface="Calibri"/>
              <a:buNone/>
              <a:defRPr sz="1100" b="1">
                <a:solidFill>
                  <a:schemeClr val="accent1"/>
                </a:solidFill>
              </a:defRPr>
            </a:lvl3pPr>
            <a:lvl4pPr marL="0" lvl="3" indent="0" algn="r">
              <a:lnSpc>
                <a:spcPct val="100000"/>
              </a:lnSpc>
              <a:spcBef>
                <a:spcPts val="0"/>
              </a:spcBef>
              <a:spcAft>
                <a:spcPts val="0"/>
              </a:spcAft>
              <a:buClr>
                <a:schemeClr val="accent1"/>
              </a:buClr>
              <a:buSzPts val="1100"/>
              <a:buFont typeface="Calibri"/>
              <a:buNone/>
              <a:defRPr sz="1100" b="1">
                <a:solidFill>
                  <a:schemeClr val="accent1"/>
                </a:solidFill>
              </a:defRPr>
            </a:lvl4pPr>
            <a:lvl5pPr marL="0" lvl="4" indent="0" algn="r">
              <a:lnSpc>
                <a:spcPct val="100000"/>
              </a:lnSpc>
              <a:spcBef>
                <a:spcPts val="0"/>
              </a:spcBef>
              <a:spcAft>
                <a:spcPts val="0"/>
              </a:spcAft>
              <a:buClr>
                <a:schemeClr val="accent1"/>
              </a:buClr>
              <a:buSzPts val="1100"/>
              <a:buFont typeface="Calibri"/>
              <a:buNone/>
              <a:defRPr sz="1100" b="1">
                <a:solidFill>
                  <a:schemeClr val="accent1"/>
                </a:solidFill>
              </a:defRPr>
            </a:lvl5pPr>
            <a:lvl6pPr marL="0" lvl="5" indent="0" algn="r">
              <a:lnSpc>
                <a:spcPct val="100000"/>
              </a:lnSpc>
              <a:spcBef>
                <a:spcPts val="0"/>
              </a:spcBef>
              <a:spcAft>
                <a:spcPts val="0"/>
              </a:spcAft>
              <a:buClr>
                <a:schemeClr val="accent1"/>
              </a:buClr>
              <a:buSzPts val="1100"/>
              <a:buFont typeface="Calibri"/>
              <a:buNone/>
              <a:defRPr sz="1100" b="1">
                <a:solidFill>
                  <a:schemeClr val="accent1"/>
                </a:solidFill>
              </a:defRPr>
            </a:lvl6pPr>
            <a:lvl7pPr marL="0" lvl="6" indent="0" algn="r">
              <a:lnSpc>
                <a:spcPct val="100000"/>
              </a:lnSpc>
              <a:spcBef>
                <a:spcPts val="0"/>
              </a:spcBef>
              <a:spcAft>
                <a:spcPts val="0"/>
              </a:spcAft>
              <a:buClr>
                <a:schemeClr val="accent1"/>
              </a:buClr>
              <a:buSzPts val="1100"/>
              <a:buFont typeface="Calibri"/>
              <a:buNone/>
              <a:defRPr sz="1100" b="1">
                <a:solidFill>
                  <a:schemeClr val="accent1"/>
                </a:solidFill>
              </a:defRPr>
            </a:lvl7pPr>
            <a:lvl8pPr marL="0" lvl="7" indent="0" algn="r">
              <a:lnSpc>
                <a:spcPct val="100000"/>
              </a:lnSpc>
              <a:spcBef>
                <a:spcPts val="0"/>
              </a:spcBef>
              <a:spcAft>
                <a:spcPts val="0"/>
              </a:spcAft>
              <a:buClr>
                <a:schemeClr val="accent1"/>
              </a:buClr>
              <a:buSzPts val="1100"/>
              <a:buFont typeface="Calibri"/>
              <a:buNone/>
              <a:defRPr sz="1100" b="1">
                <a:solidFill>
                  <a:schemeClr val="accent1"/>
                </a:solidFill>
              </a:defRPr>
            </a:lvl8pPr>
            <a:lvl9pPr marL="0" lvl="8" indent="0" algn="r">
              <a:lnSpc>
                <a:spcPct val="100000"/>
              </a:lnSpc>
              <a:spcBef>
                <a:spcPts val="0"/>
              </a:spcBef>
              <a:spcAft>
                <a:spcPts val="0"/>
              </a:spcAft>
              <a:buClr>
                <a:schemeClr val="accent1"/>
              </a:buClr>
              <a:buSzPts val="1100"/>
              <a:buFont typeface="Calibri"/>
              <a:buNone/>
              <a:defRPr sz="1100" b="1">
                <a:solidFill>
                  <a:schemeClr val="accent1"/>
                </a:solidFill>
              </a:defRPr>
            </a:lvl9pPr>
          </a:lstStyle>
          <a:p>
            <a:pPr marL="0" lvl="0" indent="0" algn="r" rtl="0">
              <a:spcBef>
                <a:spcPts val="0"/>
              </a:spcBef>
              <a:spcAft>
                <a:spcPts val="0"/>
              </a:spcAft>
              <a:buNone/>
            </a:pPr>
            <a:fld id="{00000000-1234-1234-1234-123412341234}" type="slidenum">
              <a:rPr lang="en-US"/>
              <a:t>‹#›</a:t>
            </a:fld>
            <a:endParaRPr/>
          </a:p>
        </p:txBody>
      </p:sp>
      <p:pic>
        <p:nvPicPr>
          <p:cNvPr id="17" name="Picture 16">
            <a:extLst>
              <a:ext uri="{FF2B5EF4-FFF2-40B4-BE49-F238E27FC236}">
                <a16:creationId xmlns:a16="http://schemas.microsoft.com/office/drawing/2014/main" id="{0359494C-5F7D-4753-93FA-3DA5E771E3C7}"/>
              </a:ext>
            </a:extLst>
          </p:cNvPr>
          <p:cNvPicPr>
            <a:picLocks noChangeAspect="1"/>
          </p:cNvPicPr>
          <p:nvPr userDrawn="1"/>
        </p:nvPicPr>
        <p:blipFill>
          <a:blip r:embed="rId4"/>
          <a:stretch>
            <a:fillRect/>
          </a:stretch>
        </p:blipFill>
        <p:spPr>
          <a:xfrm>
            <a:off x="7151891" y="224030"/>
            <a:ext cx="774285" cy="77724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itle Only">
  <p:cSld name="Title Only">
    <p:spTree>
      <p:nvGrpSpPr>
        <p:cNvPr id="1" name="Shape 74"/>
        <p:cNvGrpSpPr/>
        <p:nvPr/>
      </p:nvGrpSpPr>
      <p:grpSpPr>
        <a:xfrm>
          <a:off x="0" y="0"/>
          <a:ext cx="0" cy="0"/>
          <a:chOff x="0" y="0"/>
          <a:chExt cx="0" cy="0"/>
        </a:xfrm>
      </p:grpSpPr>
      <p:sp>
        <p:nvSpPr>
          <p:cNvPr id="75" name="Google Shape;75;p34"/>
          <p:cNvSpPr/>
          <p:nvPr/>
        </p:nvSpPr>
        <p:spPr>
          <a:xfrm>
            <a:off x="-29765" y="-6263"/>
            <a:ext cx="12221765" cy="230293"/>
          </a:xfrm>
          <a:prstGeom prst="rect">
            <a:avLst/>
          </a:prstGeom>
          <a:solidFill>
            <a:schemeClr val="accent1"/>
          </a:solidFill>
          <a:ln w="12700" cap="flat" cmpd="sng">
            <a:solidFill>
              <a:schemeClr val="accent1"/>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76" name="Google Shape;76;p34" descr="Picture 6"/>
          <p:cNvPicPr preferRelativeResize="0"/>
          <p:nvPr/>
        </p:nvPicPr>
        <p:blipFill rotWithShape="1">
          <a:blip r:embed="rId2">
            <a:alphaModFix/>
          </a:blip>
          <a:srcRect/>
          <a:stretch/>
        </p:blipFill>
        <p:spPr>
          <a:xfrm>
            <a:off x="29762" y="29971"/>
            <a:ext cx="2150723" cy="169039"/>
          </a:xfrm>
          <a:prstGeom prst="rect">
            <a:avLst/>
          </a:prstGeom>
          <a:noFill/>
          <a:ln>
            <a:noFill/>
          </a:ln>
        </p:spPr>
      </p:pic>
      <p:sp>
        <p:nvSpPr>
          <p:cNvPr id="77" name="Google Shape;77;p34"/>
          <p:cNvSpPr txBox="1"/>
          <p:nvPr/>
        </p:nvSpPr>
        <p:spPr>
          <a:xfrm>
            <a:off x="10615294" y="-1"/>
            <a:ext cx="1530987" cy="231141"/>
          </a:xfrm>
          <a:prstGeom prst="rect">
            <a:avLst/>
          </a:prstGeom>
          <a:noFill/>
          <a:ln>
            <a:noFill/>
          </a:ln>
        </p:spPr>
        <p:txBody>
          <a:bodyPr spcFirstLastPara="1" wrap="square" lIns="45700" tIns="45700" rIns="45700" bIns="45700" anchor="t" anchorCtr="0">
            <a:spAutoFit/>
          </a:bodyPr>
          <a:lstStyle/>
          <a:p>
            <a:pPr marL="0" marR="0" lvl="0" indent="0" algn="r" rtl="0">
              <a:lnSpc>
                <a:spcPct val="100000"/>
              </a:lnSpc>
              <a:spcBef>
                <a:spcPts val="0"/>
              </a:spcBef>
              <a:spcAft>
                <a:spcPts val="0"/>
              </a:spcAft>
              <a:buClr>
                <a:srgbClr val="FFFFFF"/>
              </a:buClr>
              <a:buSzPts val="900"/>
              <a:buFont typeface="Montserrat SemiBold"/>
              <a:buNone/>
            </a:pPr>
            <a:r>
              <a:rPr lang="en-US" sz="900" b="1" i="0" u="none" strike="noStrike" cap="none" dirty="0">
                <a:solidFill>
                  <a:srgbClr val="FFFFFF"/>
                </a:solidFill>
                <a:latin typeface="Montserrat SemiBold"/>
                <a:ea typeface="Montserrat SemiBold"/>
                <a:cs typeface="Montserrat SemiBold"/>
                <a:sym typeface="Montserrat SemiBold"/>
              </a:rPr>
              <a:t>CSE 122 Spring 2024</a:t>
            </a:r>
            <a:endParaRPr dirty="0"/>
          </a:p>
        </p:txBody>
      </p:sp>
      <p:sp>
        <p:nvSpPr>
          <p:cNvPr id="78" name="Google Shape;78;p34"/>
          <p:cNvSpPr txBox="1"/>
          <p:nvPr/>
        </p:nvSpPr>
        <p:spPr>
          <a:xfrm>
            <a:off x="3046095" y="-2820"/>
            <a:ext cx="6099810" cy="231141"/>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FFFFFF"/>
              </a:buClr>
              <a:buSzPts val="900"/>
              <a:buFont typeface="Montserrat SemiBold"/>
              <a:buNone/>
            </a:pPr>
            <a:r>
              <a:rPr lang="en-US" sz="900" b="1" i="0" u="none" strike="noStrike" cap="none">
                <a:solidFill>
                  <a:srgbClr val="FFFFFF"/>
                </a:solidFill>
                <a:latin typeface="Montserrat SemiBold"/>
                <a:ea typeface="Montserrat SemiBold"/>
                <a:cs typeface="Montserrat SemiBold"/>
                <a:sym typeface="Montserrat SemiBold"/>
              </a:rPr>
              <a:t>LEC 00: Welcome</a:t>
            </a:r>
            <a:endParaRPr/>
          </a:p>
        </p:txBody>
      </p:sp>
      <p:sp>
        <p:nvSpPr>
          <p:cNvPr id="79" name="Google Shape;79;p34"/>
          <p:cNvSpPr txBox="1">
            <a:spLocks noGrp="1"/>
          </p:cNvSpPr>
          <p:nvPr>
            <p:ph type="title"/>
          </p:nvPr>
        </p:nvSpPr>
        <p:spPr>
          <a:xfrm>
            <a:off x="838200" y="456565"/>
            <a:ext cx="10515600" cy="762635"/>
          </a:xfrm>
          <a:prstGeom prst="rect">
            <a:avLst/>
          </a:prstGeom>
          <a:noFill/>
          <a:ln>
            <a:noFill/>
          </a:ln>
        </p:spPr>
        <p:txBody>
          <a:bodyPr spcFirstLastPara="1" wrap="square" lIns="45700" tIns="45700" rIns="45700" bIns="45700" anchor="ctr" anchorCtr="0">
            <a:normAutofit/>
          </a:bodyPr>
          <a:lstStyle>
            <a:lvl1pPr lvl="0" algn="l">
              <a:lnSpc>
                <a:spcPct val="90000"/>
              </a:lnSpc>
              <a:spcBef>
                <a:spcPts val="0"/>
              </a:spcBef>
              <a:spcAft>
                <a:spcPts val="0"/>
              </a:spcAft>
              <a:buClr>
                <a:srgbClr val="000000"/>
              </a:buClr>
              <a:buSzPts val="1800"/>
              <a:buNone/>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80" name="Google Shape;80;p34"/>
          <p:cNvSpPr txBox="1">
            <a:spLocks noGrp="1"/>
          </p:cNvSpPr>
          <p:nvPr>
            <p:ph type="sldNum" idx="12"/>
          </p:nvPr>
        </p:nvSpPr>
        <p:spPr>
          <a:xfrm>
            <a:off x="11793850" y="6383655"/>
            <a:ext cx="245751" cy="25654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chemeClr val="accent1"/>
              </a:buClr>
              <a:buSzPts val="1100"/>
              <a:buFont typeface="Calibri"/>
              <a:buNone/>
              <a:defRPr sz="1100" b="1">
                <a:solidFill>
                  <a:schemeClr val="accent1"/>
                </a:solidFill>
              </a:defRPr>
            </a:lvl1pPr>
            <a:lvl2pPr marL="0" lvl="1" indent="0" algn="r">
              <a:lnSpc>
                <a:spcPct val="100000"/>
              </a:lnSpc>
              <a:spcBef>
                <a:spcPts val="0"/>
              </a:spcBef>
              <a:spcAft>
                <a:spcPts val="0"/>
              </a:spcAft>
              <a:buClr>
                <a:schemeClr val="accent1"/>
              </a:buClr>
              <a:buSzPts val="1100"/>
              <a:buFont typeface="Calibri"/>
              <a:buNone/>
              <a:defRPr sz="1100" b="1">
                <a:solidFill>
                  <a:schemeClr val="accent1"/>
                </a:solidFill>
              </a:defRPr>
            </a:lvl2pPr>
            <a:lvl3pPr marL="0" lvl="2" indent="0" algn="r">
              <a:lnSpc>
                <a:spcPct val="100000"/>
              </a:lnSpc>
              <a:spcBef>
                <a:spcPts val="0"/>
              </a:spcBef>
              <a:spcAft>
                <a:spcPts val="0"/>
              </a:spcAft>
              <a:buClr>
                <a:schemeClr val="accent1"/>
              </a:buClr>
              <a:buSzPts val="1100"/>
              <a:buFont typeface="Calibri"/>
              <a:buNone/>
              <a:defRPr sz="1100" b="1">
                <a:solidFill>
                  <a:schemeClr val="accent1"/>
                </a:solidFill>
              </a:defRPr>
            </a:lvl3pPr>
            <a:lvl4pPr marL="0" lvl="3" indent="0" algn="r">
              <a:lnSpc>
                <a:spcPct val="100000"/>
              </a:lnSpc>
              <a:spcBef>
                <a:spcPts val="0"/>
              </a:spcBef>
              <a:spcAft>
                <a:spcPts val="0"/>
              </a:spcAft>
              <a:buClr>
                <a:schemeClr val="accent1"/>
              </a:buClr>
              <a:buSzPts val="1100"/>
              <a:buFont typeface="Calibri"/>
              <a:buNone/>
              <a:defRPr sz="1100" b="1">
                <a:solidFill>
                  <a:schemeClr val="accent1"/>
                </a:solidFill>
              </a:defRPr>
            </a:lvl4pPr>
            <a:lvl5pPr marL="0" lvl="4" indent="0" algn="r">
              <a:lnSpc>
                <a:spcPct val="100000"/>
              </a:lnSpc>
              <a:spcBef>
                <a:spcPts val="0"/>
              </a:spcBef>
              <a:spcAft>
                <a:spcPts val="0"/>
              </a:spcAft>
              <a:buClr>
                <a:schemeClr val="accent1"/>
              </a:buClr>
              <a:buSzPts val="1100"/>
              <a:buFont typeface="Calibri"/>
              <a:buNone/>
              <a:defRPr sz="1100" b="1">
                <a:solidFill>
                  <a:schemeClr val="accent1"/>
                </a:solidFill>
              </a:defRPr>
            </a:lvl5pPr>
            <a:lvl6pPr marL="0" lvl="5" indent="0" algn="r">
              <a:lnSpc>
                <a:spcPct val="100000"/>
              </a:lnSpc>
              <a:spcBef>
                <a:spcPts val="0"/>
              </a:spcBef>
              <a:spcAft>
                <a:spcPts val="0"/>
              </a:spcAft>
              <a:buClr>
                <a:schemeClr val="accent1"/>
              </a:buClr>
              <a:buSzPts val="1100"/>
              <a:buFont typeface="Calibri"/>
              <a:buNone/>
              <a:defRPr sz="1100" b="1">
                <a:solidFill>
                  <a:schemeClr val="accent1"/>
                </a:solidFill>
              </a:defRPr>
            </a:lvl6pPr>
            <a:lvl7pPr marL="0" lvl="6" indent="0" algn="r">
              <a:lnSpc>
                <a:spcPct val="100000"/>
              </a:lnSpc>
              <a:spcBef>
                <a:spcPts val="0"/>
              </a:spcBef>
              <a:spcAft>
                <a:spcPts val="0"/>
              </a:spcAft>
              <a:buClr>
                <a:schemeClr val="accent1"/>
              </a:buClr>
              <a:buSzPts val="1100"/>
              <a:buFont typeface="Calibri"/>
              <a:buNone/>
              <a:defRPr sz="1100" b="1">
                <a:solidFill>
                  <a:schemeClr val="accent1"/>
                </a:solidFill>
              </a:defRPr>
            </a:lvl7pPr>
            <a:lvl8pPr marL="0" lvl="7" indent="0" algn="r">
              <a:lnSpc>
                <a:spcPct val="100000"/>
              </a:lnSpc>
              <a:spcBef>
                <a:spcPts val="0"/>
              </a:spcBef>
              <a:spcAft>
                <a:spcPts val="0"/>
              </a:spcAft>
              <a:buClr>
                <a:schemeClr val="accent1"/>
              </a:buClr>
              <a:buSzPts val="1100"/>
              <a:buFont typeface="Calibri"/>
              <a:buNone/>
              <a:defRPr sz="1100" b="1">
                <a:solidFill>
                  <a:schemeClr val="accent1"/>
                </a:solidFill>
              </a:defRPr>
            </a:lvl8pPr>
            <a:lvl9pPr marL="0" lvl="8" indent="0" algn="r">
              <a:lnSpc>
                <a:spcPct val="100000"/>
              </a:lnSpc>
              <a:spcBef>
                <a:spcPts val="0"/>
              </a:spcBef>
              <a:spcAft>
                <a:spcPts val="0"/>
              </a:spcAft>
              <a:buClr>
                <a:schemeClr val="accent1"/>
              </a:buClr>
              <a:buSzPts val="1100"/>
              <a:buFont typeface="Calibri"/>
              <a:buNone/>
              <a:defRPr sz="1100" b="1">
                <a:solidFill>
                  <a:schemeClr val="accen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Blank">
  <p:cSld name="Blank">
    <p:spTree>
      <p:nvGrpSpPr>
        <p:cNvPr id="1" name="Shape 81"/>
        <p:cNvGrpSpPr/>
        <p:nvPr/>
      </p:nvGrpSpPr>
      <p:grpSpPr>
        <a:xfrm>
          <a:off x="0" y="0"/>
          <a:ext cx="0" cy="0"/>
          <a:chOff x="0" y="0"/>
          <a:chExt cx="0" cy="0"/>
        </a:xfrm>
      </p:grpSpPr>
      <p:sp>
        <p:nvSpPr>
          <p:cNvPr id="82" name="Google Shape;82;p35"/>
          <p:cNvSpPr/>
          <p:nvPr/>
        </p:nvSpPr>
        <p:spPr>
          <a:xfrm>
            <a:off x="-29765" y="-6263"/>
            <a:ext cx="12221765" cy="230293"/>
          </a:xfrm>
          <a:prstGeom prst="rect">
            <a:avLst/>
          </a:prstGeom>
          <a:solidFill>
            <a:schemeClr val="accent1"/>
          </a:solidFill>
          <a:ln w="12700" cap="flat" cmpd="sng">
            <a:solidFill>
              <a:schemeClr val="accent1"/>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83" name="Google Shape;83;p35" descr="Picture 6"/>
          <p:cNvPicPr preferRelativeResize="0"/>
          <p:nvPr/>
        </p:nvPicPr>
        <p:blipFill rotWithShape="1">
          <a:blip r:embed="rId2">
            <a:alphaModFix/>
          </a:blip>
          <a:srcRect/>
          <a:stretch/>
        </p:blipFill>
        <p:spPr>
          <a:xfrm>
            <a:off x="29762" y="29971"/>
            <a:ext cx="2150723" cy="169039"/>
          </a:xfrm>
          <a:prstGeom prst="rect">
            <a:avLst/>
          </a:prstGeom>
          <a:noFill/>
          <a:ln>
            <a:noFill/>
          </a:ln>
        </p:spPr>
      </p:pic>
      <p:sp>
        <p:nvSpPr>
          <p:cNvPr id="84" name="Google Shape;84;p35"/>
          <p:cNvSpPr txBox="1"/>
          <p:nvPr/>
        </p:nvSpPr>
        <p:spPr>
          <a:xfrm>
            <a:off x="10615294" y="-1"/>
            <a:ext cx="1530987" cy="231141"/>
          </a:xfrm>
          <a:prstGeom prst="rect">
            <a:avLst/>
          </a:prstGeom>
          <a:noFill/>
          <a:ln>
            <a:noFill/>
          </a:ln>
        </p:spPr>
        <p:txBody>
          <a:bodyPr spcFirstLastPara="1" wrap="square" lIns="45700" tIns="45700" rIns="45700" bIns="45700" anchor="t" anchorCtr="0">
            <a:spAutoFit/>
          </a:bodyPr>
          <a:lstStyle/>
          <a:p>
            <a:pPr marL="0" marR="0" lvl="0" indent="0" algn="r" rtl="0">
              <a:lnSpc>
                <a:spcPct val="100000"/>
              </a:lnSpc>
              <a:spcBef>
                <a:spcPts val="0"/>
              </a:spcBef>
              <a:spcAft>
                <a:spcPts val="0"/>
              </a:spcAft>
              <a:buClr>
                <a:srgbClr val="FFFFFF"/>
              </a:buClr>
              <a:buSzPts val="900"/>
              <a:buFont typeface="Montserrat SemiBold"/>
              <a:buNone/>
            </a:pPr>
            <a:r>
              <a:rPr lang="en-US" sz="900" b="1" i="0" u="none" strike="noStrike" cap="none" dirty="0">
                <a:solidFill>
                  <a:srgbClr val="FFFFFF"/>
                </a:solidFill>
                <a:latin typeface="Montserrat SemiBold"/>
                <a:ea typeface="Montserrat SemiBold"/>
                <a:cs typeface="Montserrat SemiBold"/>
                <a:sym typeface="Montserrat SemiBold"/>
              </a:rPr>
              <a:t>CSE 122 Spring 2024</a:t>
            </a:r>
            <a:endParaRPr dirty="0"/>
          </a:p>
        </p:txBody>
      </p:sp>
      <p:sp>
        <p:nvSpPr>
          <p:cNvPr id="85" name="Google Shape;85;p35"/>
          <p:cNvSpPr txBox="1"/>
          <p:nvPr/>
        </p:nvSpPr>
        <p:spPr>
          <a:xfrm>
            <a:off x="3046095" y="-2820"/>
            <a:ext cx="6099810" cy="231141"/>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FFFFFF"/>
              </a:buClr>
              <a:buSzPts val="900"/>
              <a:buFont typeface="Montserrat SemiBold"/>
              <a:buNone/>
            </a:pPr>
            <a:r>
              <a:rPr lang="en-US" sz="900" b="1" i="0" u="none" strike="noStrike" cap="none">
                <a:solidFill>
                  <a:srgbClr val="FFFFFF"/>
                </a:solidFill>
                <a:latin typeface="Montserrat SemiBold"/>
                <a:ea typeface="Montserrat SemiBold"/>
                <a:cs typeface="Montserrat SemiBold"/>
                <a:sym typeface="Montserrat SemiBold"/>
              </a:rPr>
              <a:t>LEC 00: Welcome</a:t>
            </a:r>
            <a:endParaRPr/>
          </a:p>
        </p:txBody>
      </p:sp>
      <p:sp>
        <p:nvSpPr>
          <p:cNvPr id="86" name="Google Shape;86;p35"/>
          <p:cNvSpPr txBox="1">
            <a:spLocks noGrp="1"/>
          </p:cNvSpPr>
          <p:nvPr>
            <p:ph type="sldNum" idx="12"/>
          </p:nvPr>
        </p:nvSpPr>
        <p:spPr>
          <a:xfrm>
            <a:off x="11793850" y="6383655"/>
            <a:ext cx="245751" cy="25654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chemeClr val="accent1"/>
              </a:buClr>
              <a:buSzPts val="1100"/>
              <a:buFont typeface="Calibri"/>
              <a:buNone/>
              <a:defRPr sz="1100" b="1">
                <a:solidFill>
                  <a:schemeClr val="accent1"/>
                </a:solidFill>
              </a:defRPr>
            </a:lvl1pPr>
            <a:lvl2pPr marL="0" lvl="1" indent="0" algn="r">
              <a:lnSpc>
                <a:spcPct val="100000"/>
              </a:lnSpc>
              <a:spcBef>
                <a:spcPts val="0"/>
              </a:spcBef>
              <a:spcAft>
                <a:spcPts val="0"/>
              </a:spcAft>
              <a:buClr>
                <a:schemeClr val="accent1"/>
              </a:buClr>
              <a:buSzPts val="1100"/>
              <a:buFont typeface="Calibri"/>
              <a:buNone/>
              <a:defRPr sz="1100" b="1">
                <a:solidFill>
                  <a:schemeClr val="accent1"/>
                </a:solidFill>
              </a:defRPr>
            </a:lvl2pPr>
            <a:lvl3pPr marL="0" lvl="2" indent="0" algn="r">
              <a:lnSpc>
                <a:spcPct val="100000"/>
              </a:lnSpc>
              <a:spcBef>
                <a:spcPts val="0"/>
              </a:spcBef>
              <a:spcAft>
                <a:spcPts val="0"/>
              </a:spcAft>
              <a:buClr>
                <a:schemeClr val="accent1"/>
              </a:buClr>
              <a:buSzPts val="1100"/>
              <a:buFont typeface="Calibri"/>
              <a:buNone/>
              <a:defRPr sz="1100" b="1">
                <a:solidFill>
                  <a:schemeClr val="accent1"/>
                </a:solidFill>
              </a:defRPr>
            </a:lvl3pPr>
            <a:lvl4pPr marL="0" lvl="3" indent="0" algn="r">
              <a:lnSpc>
                <a:spcPct val="100000"/>
              </a:lnSpc>
              <a:spcBef>
                <a:spcPts val="0"/>
              </a:spcBef>
              <a:spcAft>
                <a:spcPts val="0"/>
              </a:spcAft>
              <a:buClr>
                <a:schemeClr val="accent1"/>
              </a:buClr>
              <a:buSzPts val="1100"/>
              <a:buFont typeface="Calibri"/>
              <a:buNone/>
              <a:defRPr sz="1100" b="1">
                <a:solidFill>
                  <a:schemeClr val="accent1"/>
                </a:solidFill>
              </a:defRPr>
            </a:lvl4pPr>
            <a:lvl5pPr marL="0" lvl="4" indent="0" algn="r">
              <a:lnSpc>
                <a:spcPct val="100000"/>
              </a:lnSpc>
              <a:spcBef>
                <a:spcPts val="0"/>
              </a:spcBef>
              <a:spcAft>
                <a:spcPts val="0"/>
              </a:spcAft>
              <a:buClr>
                <a:schemeClr val="accent1"/>
              </a:buClr>
              <a:buSzPts val="1100"/>
              <a:buFont typeface="Calibri"/>
              <a:buNone/>
              <a:defRPr sz="1100" b="1">
                <a:solidFill>
                  <a:schemeClr val="accent1"/>
                </a:solidFill>
              </a:defRPr>
            </a:lvl5pPr>
            <a:lvl6pPr marL="0" lvl="5" indent="0" algn="r">
              <a:lnSpc>
                <a:spcPct val="100000"/>
              </a:lnSpc>
              <a:spcBef>
                <a:spcPts val="0"/>
              </a:spcBef>
              <a:spcAft>
                <a:spcPts val="0"/>
              </a:spcAft>
              <a:buClr>
                <a:schemeClr val="accent1"/>
              </a:buClr>
              <a:buSzPts val="1100"/>
              <a:buFont typeface="Calibri"/>
              <a:buNone/>
              <a:defRPr sz="1100" b="1">
                <a:solidFill>
                  <a:schemeClr val="accent1"/>
                </a:solidFill>
              </a:defRPr>
            </a:lvl6pPr>
            <a:lvl7pPr marL="0" lvl="6" indent="0" algn="r">
              <a:lnSpc>
                <a:spcPct val="100000"/>
              </a:lnSpc>
              <a:spcBef>
                <a:spcPts val="0"/>
              </a:spcBef>
              <a:spcAft>
                <a:spcPts val="0"/>
              </a:spcAft>
              <a:buClr>
                <a:schemeClr val="accent1"/>
              </a:buClr>
              <a:buSzPts val="1100"/>
              <a:buFont typeface="Calibri"/>
              <a:buNone/>
              <a:defRPr sz="1100" b="1">
                <a:solidFill>
                  <a:schemeClr val="accent1"/>
                </a:solidFill>
              </a:defRPr>
            </a:lvl7pPr>
            <a:lvl8pPr marL="0" lvl="7" indent="0" algn="r">
              <a:lnSpc>
                <a:spcPct val="100000"/>
              </a:lnSpc>
              <a:spcBef>
                <a:spcPts val="0"/>
              </a:spcBef>
              <a:spcAft>
                <a:spcPts val="0"/>
              </a:spcAft>
              <a:buClr>
                <a:schemeClr val="accent1"/>
              </a:buClr>
              <a:buSzPts val="1100"/>
              <a:buFont typeface="Calibri"/>
              <a:buNone/>
              <a:defRPr sz="1100" b="1">
                <a:solidFill>
                  <a:schemeClr val="accent1"/>
                </a:solidFill>
              </a:defRPr>
            </a:lvl8pPr>
            <a:lvl9pPr marL="0" lvl="8" indent="0" algn="r">
              <a:lnSpc>
                <a:spcPct val="100000"/>
              </a:lnSpc>
              <a:spcBef>
                <a:spcPts val="0"/>
              </a:spcBef>
              <a:spcAft>
                <a:spcPts val="0"/>
              </a:spcAft>
              <a:buClr>
                <a:schemeClr val="accent1"/>
              </a:buClr>
              <a:buSzPts val="1100"/>
              <a:buFont typeface="Calibri"/>
              <a:buNone/>
              <a:defRPr sz="1100" b="1">
                <a:solidFill>
                  <a:schemeClr val="accen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28"/>
          <p:cNvSpPr/>
          <p:nvPr/>
        </p:nvSpPr>
        <p:spPr>
          <a:xfrm>
            <a:off x="-29765" y="-6263"/>
            <a:ext cx="12221765" cy="230293"/>
          </a:xfrm>
          <a:prstGeom prst="rect">
            <a:avLst/>
          </a:prstGeom>
          <a:solidFill>
            <a:schemeClr val="accent1"/>
          </a:solidFill>
          <a:ln w="12700" cap="flat" cmpd="sng">
            <a:solidFill>
              <a:schemeClr val="accent1"/>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7" name="Google Shape;7;p28" descr="Picture 6"/>
          <p:cNvPicPr preferRelativeResize="0"/>
          <p:nvPr/>
        </p:nvPicPr>
        <p:blipFill rotWithShape="1">
          <a:blip r:embed="rId9">
            <a:alphaModFix/>
          </a:blip>
          <a:srcRect/>
          <a:stretch/>
        </p:blipFill>
        <p:spPr>
          <a:xfrm>
            <a:off x="29762" y="29971"/>
            <a:ext cx="2150723" cy="169039"/>
          </a:xfrm>
          <a:prstGeom prst="rect">
            <a:avLst/>
          </a:prstGeom>
          <a:noFill/>
          <a:ln>
            <a:noFill/>
          </a:ln>
        </p:spPr>
      </p:pic>
      <p:sp>
        <p:nvSpPr>
          <p:cNvPr id="8" name="Google Shape;8;p28"/>
          <p:cNvSpPr txBox="1"/>
          <p:nvPr/>
        </p:nvSpPr>
        <p:spPr>
          <a:xfrm>
            <a:off x="10615294" y="-1"/>
            <a:ext cx="1530987" cy="231141"/>
          </a:xfrm>
          <a:prstGeom prst="rect">
            <a:avLst/>
          </a:prstGeom>
          <a:noFill/>
          <a:ln>
            <a:noFill/>
          </a:ln>
        </p:spPr>
        <p:txBody>
          <a:bodyPr spcFirstLastPara="1" wrap="square" lIns="45700" tIns="45700" rIns="45700" bIns="45700" anchor="t" anchorCtr="0">
            <a:spAutoFit/>
          </a:bodyPr>
          <a:lstStyle/>
          <a:p>
            <a:pPr marL="0" marR="0" lvl="0" indent="0" algn="r" rtl="0">
              <a:lnSpc>
                <a:spcPct val="100000"/>
              </a:lnSpc>
              <a:spcBef>
                <a:spcPts val="0"/>
              </a:spcBef>
              <a:spcAft>
                <a:spcPts val="0"/>
              </a:spcAft>
              <a:buClr>
                <a:srgbClr val="FFFFFF"/>
              </a:buClr>
              <a:buSzPts val="900"/>
              <a:buFont typeface="Montserrat SemiBold"/>
              <a:buNone/>
            </a:pPr>
            <a:r>
              <a:rPr lang="en-US" sz="900" b="1" i="0" u="none" strike="noStrike" cap="none" dirty="0">
                <a:solidFill>
                  <a:srgbClr val="FFFFFF"/>
                </a:solidFill>
                <a:latin typeface="Montserrat SemiBold"/>
                <a:ea typeface="Montserrat SemiBold"/>
                <a:cs typeface="Montserrat SemiBold"/>
                <a:sym typeface="Montserrat SemiBold"/>
              </a:rPr>
              <a:t>CSE 122 Spring 2024</a:t>
            </a:r>
            <a:endParaRPr dirty="0"/>
          </a:p>
        </p:txBody>
      </p:sp>
      <p:sp>
        <p:nvSpPr>
          <p:cNvPr id="9" name="Google Shape;9;p28"/>
          <p:cNvSpPr txBox="1"/>
          <p:nvPr/>
        </p:nvSpPr>
        <p:spPr>
          <a:xfrm>
            <a:off x="3046095" y="-8015"/>
            <a:ext cx="6099810" cy="231141"/>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FFFFFF"/>
              </a:buClr>
              <a:buSzPts val="900"/>
              <a:buFont typeface="Montserrat SemiBold"/>
              <a:buNone/>
            </a:pPr>
            <a:r>
              <a:rPr lang="en-US" sz="900" b="1" i="0" u="none" strike="noStrike" cap="none">
                <a:solidFill>
                  <a:srgbClr val="FFFFFF"/>
                </a:solidFill>
                <a:latin typeface="Montserrat SemiBold"/>
                <a:ea typeface="Montserrat SemiBold"/>
                <a:cs typeface="Montserrat SemiBold"/>
                <a:sym typeface="Montserrat SemiBold"/>
              </a:rPr>
              <a:t>LEC 00: Welcome</a:t>
            </a:r>
            <a:endParaRPr/>
          </a:p>
        </p:txBody>
      </p:sp>
      <p:sp>
        <p:nvSpPr>
          <p:cNvPr id="10" name="Google Shape;10;p28"/>
          <p:cNvSpPr txBox="1"/>
          <p:nvPr/>
        </p:nvSpPr>
        <p:spPr>
          <a:xfrm>
            <a:off x="614129" y="469556"/>
            <a:ext cx="1922714" cy="77724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4400"/>
              <a:buFont typeface="Calibri"/>
              <a:buNone/>
            </a:pPr>
            <a:r>
              <a:rPr lang="en-US" sz="4400" b="1" i="0" u="none" strike="noStrike" cap="none">
                <a:solidFill>
                  <a:srgbClr val="000000"/>
                </a:solidFill>
                <a:latin typeface="Calibri"/>
                <a:ea typeface="Calibri"/>
                <a:cs typeface="Calibri"/>
                <a:sym typeface="Calibri"/>
              </a:rPr>
              <a:t>Agenda</a:t>
            </a:r>
            <a:endParaRPr/>
          </a:p>
        </p:txBody>
      </p:sp>
      <p:sp>
        <p:nvSpPr>
          <p:cNvPr id="11" name="Google Shape;11;p28"/>
          <p:cNvSpPr txBox="1">
            <a:spLocks noGrp="1"/>
          </p:cNvSpPr>
          <p:nvPr>
            <p:ph type="title"/>
          </p:nvPr>
        </p:nvSpPr>
        <p:spPr>
          <a:xfrm>
            <a:off x="609600" y="92074"/>
            <a:ext cx="10972800" cy="1508127"/>
          </a:xfrm>
          <a:prstGeom prst="rect">
            <a:avLst/>
          </a:prstGeom>
          <a:noFill/>
          <a:ln>
            <a:noFill/>
          </a:ln>
        </p:spPr>
        <p:txBody>
          <a:bodyPr spcFirstLastPara="1" wrap="square" lIns="45700" tIns="45700" rIns="45700" bIns="45700" anchor="ctr" anchorCtr="0">
            <a:normAutofit/>
          </a:bodyPr>
          <a:lstStyle>
            <a:lvl1pPr marR="0" lvl="0" algn="l" rtl="0">
              <a:lnSpc>
                <a:spcPct val="90000"/>
              </a:lnSpc>
              <a:spcBef>
                <a:spcPts val="0"/>
              </a:spcBef>
              <a:spcAft>
                <a:spcPts val="0"/>
              </a:spcAft>
              <a:buClr>
                <a:srgbClr val="000000"/>
              </a:buClr>
              <a:buSzPts val="4400"/>
              <a:buFont typeface="Calibri"/>
              <a:buNone/>
              <a:defRPr sz="4400" b="1" i="0" u="none" strike="noStrike" cap="none">
                <a:solidFill>
                  <a:srgbClr val="000000"/>
                </a:solidFill>
                <a:latin typeface="Calibri"/>
                <a:ea typeface="Calibri"/>
                <a:cs typeface="Calibri"/>
                <a:sym typeface="Calibri"/>
              </a:defRPr>
            </a:lvl1pPr>
            <a:lvl2pPr marR="0" lvl="1" algn="l" rtl="0">
              <a:lnSpc>
                <a:spcPct val="90000"/>
              </a:lnSpc>
              <a:spcBef>
                <a:spcPts val="0"/>
              </a:spcBef>
              <a:spcAft>
                <a:spcPts val="0"/>
              </a:spcAft>
              <a:buClr>
                <a:srgbClr val="000000"/>
              </a:buClr>
              <a:buSzPts val="4400"/>
              <a:buFont typeface="Calibri"/>
              <a:buNone/>
              <a:defRPr sz="4400" b="1" i="0" u="none" strike="noStrike" cap="none">
                <a:solidFill>
                  <a:srgbClr val="000000"/>
                </a:solidFill>
                <a:latin typeface="Calibri"/>
                <a:ea typeface="Calibri"/>
                <a:cs typeface="Calibri"/>
                <a:sym typeface="Calibri"/>
              </a:defRPr>
            </a:lvl2pPr>
            <a:lvl3pPr marR="0" lvl="2" algn="l" rtl="0">
              <a:lnSpc>
                <a:spcPct val="90000"/>
              </a:lnSpc>
              <a:spcBef>
                <a:spcPts val="0"/>
              </a:spcBef>
              <a:spcAft>
                <a:spcPts val="0"/>
              </a:spcAft>
              <a:buClr>
                <a:srgbClr val="000000"/>
              </a:buClr>
              <a:buSzPts val="4400"/>
              <a:buFont typeface="Calibri"/>
              <a:buNone/>
              <a:defRPr sz="4400" b="1" i="0" u="none" strike="noStrike" cap="none">
                <a:solidFill>
                  <a:srgbClr val="000000"/>
                </a:solidFill>
                <a:latin typeface="Calibri"/>
                <a:ea typeface="Calibri"/>
                <a:cs typeface="Calibri"/>
                <a:sym typeface="Calibri"/>
              </a:defRPr>
            </a:lvl3pPr>
            <a:lvl4pPr marR="0" lvl="3" algn="l" rtl="0">
              <a:lnSpc>
                <a:spcPct val="90000"/>
              </a:lnSpc>
              <a:spcBef>
                <a:spcPts val="0"/>
              </a:spcBef>
              <a:spcAft>
                <a:spcPts val="0"/>
              </a:spcAft>
              <a:buClr>
                <a:srgbClr val="000000"/>
              </a:buClr>
              <a:buSzPts val="4400"/>
              <a:buFont typeface="Calibri"/>
              <a:buNone/>
              <a:defRPr sz="4400" b="1" i="0" u="none" strike="noStrike" cap="none">
                <a:solidFill>
                  <a:srgbClr val="000000"/>
                </a:solidFill>
                <a:latin typeface="Calibri"/>
                <a:ea typeface="Calibri"/>
                <a:cs typeface="Calibri"/>
                <a:sym typeface="Calibri"/>
              </a:defRPr>
            </a:lvl4pPr>
            <a:lvl5pPr marR="0" lvl="4" algn="l" rtl="0">
              <a:lnSpc>
                <a:spcPct val="90000"/>
              </a:lnSpc>
              <a:spcBef>
                <a:spcPts val="0"/>
              </a:spcBef>
              <a:spcAft>
                <a:spcPts val="0"/>
              </a:spcAft>
              <a:buClr>
                <a:srgbClr val="000000"/>
              </a:buClr>
              <a:buSzPts val="4400"/>
              <a:buFont typeface="Calibri"/>
              <a:buNone/>
              <a:defRPr sz="4400" b="1" i="0" u="none" strike="noStrike" cap="none">
                <a:solidFill>
                  <a:srgbClr val="000000"/>
                </a:solidFill>
                <a:latin typeface="Calibri"/>
                <a:ea typeface="Calibri"/>
                <a:cs typeface="Calibri"/>
                <a:sym typeface="Calibri"/>
              </a:defRPr>
            </a:lvl5pPr>
            <a:lvl6pPr marR="0" lvl="5" algn="l" rtl="0">
              <a:lnSpc>
                <a:spcPct val="90000"/>
              </a:lnSpc>
              <a:spcBef>
                <a:spcPts val="0"/>
              </a:spcBef>
              <a:spcAft>
                <a:spcPts val="0"/>
              </a:spcAft>
              <a:buClr>
                <a:srgbClr val="000000"/>
              </a:buClr>
              <a:buSzPts val="4400"/>
              <a:buFont typeface="Calibri"/>
              <a:buNone/>
              <a:defRPr sz="4400" b="1" i="0" u="none" strike="noStrike" cap="none">
                <a:solidFill>
                  <a:srgbClr val="000000"/>
                </a:solidFill>
                <a:latin typeface="Calibri"/>
                <a:ea typeface="Calibri"/>
                <a:cs typeface="Calibri"/>
                <a:sym typeface="Calibri"/>
              </a:defRPr>
            </a:lvl6pPr>
            <a:lvl7pPr marR="0" lvl="6" algn="l" rtl="0">
              <a:lnSpc>
                <a:spcPct val="90000"/>
              </a:lnSpc>
              <a:spcBef>
                <a:spcPts val="0"/>
              </a:spcBef>
              <a:spcAft>
                <a:spcPts val="0"/>
              </a:spcAft>
              <a:buClr>
                <a:srgbClr val="000000"/>
              </a:buClr>
              <a:buSzPts val="4400"/>
              <a:buFont typeface="Calibri"/>
              <a:buNone/>
              <a:defRPr sz="4400" b="1" i="0" u="none" strike="noStrike" cap="none">
                <a:solidFill>
                  <a:srgbClr val="000000"/>
                </a:solidFill>
                <a:latin typeface="Calibri"/>
                <a:ea typeface="Calibri"/>
                <a:cs typeface="Calibri"/>
                <a:sym typeface="Calibri"/>
              </a:defRPr>
            </a:lvl7pPr>
            <a:lvl8pPr marR="0" lvl="7" algn="l" rtl="0">
              <a:lnSpc>
                <a:spcPct val="90000"/>
              </a:lnSpc>
              <a:spcBef>
                <a:spcPts val="0"/>
              </a:spcBef>
              <a:spcAft>
                <a:spcPts val="0"/>
              </a:spcAft>
              <a:buClr>
                <a:srgbClr val="000000"/>
              </a:buClr>
              <a:buSzPts val="4400"/>
              <a:buFont typeface="Calibri"/>
              <a:buNone/>
              <a:defRPr sz="4400" b="1" i="0" u="none" strike="noStrike" cap="none">
                <a:solidFill>
                  <a:srgbClr val="000000"/>
                </a:solidFill>
                <a:latin typeface="Calibri"/>
                <a:ea typeface="Calibri"/>
                <a:cs typeface="Calibri"/>
                <a:sym typeface="Calibri"/>
              </a:defRPr>
            </a:lvl8pPr>
            <a:lvl9pPr marR="0" lvl="8" algn="l" rtl="0">
              <a:lnSpc>
                <a:spcPct val="90000"/>
              </a:lnSpc>
              <a:spcBef>
                <a:spcPts val="0"/>
              </a:spcBef>
              <a:spcAft>
                <a:spcPts val="0"/>
              </a:spcAft>
              <a:buClr>
                <a:srgbClr val="000000"/>
              </a:buClr>
              <a:buSzPts val="4400"/>
              <a:buFont typeface="Calibri"/>
              <a:buNone/>
              <a:defRPr sz="4400" b="1" i="0" u="none" strike="noStrike" cap="none">
                <a:solidFill>
                  <a:srgbClr val="000000"/>
                </a:solidFill>
                <a:latin typeface="Calibri"/>
                <a:ea typeface="Calibri"/>
                <a:cs typeface="Calibri"/>
                <a:sym typeface="Calibri"/>
              </a:defRPr>
            </a:lvl9pPr>
          </a:lstStyle>
          <a:p>
            <a:endParaRPr dirty="0"/>
          </a:p>
        </p:txBody>
      </p:sp>
      <p:sp>
        <p:nvSpPr>
          <p:cNvPr id="12" name="Google Shape;12;p28"/>
          <p:cNvSpPr txBox="1">
            <a:spLocks noGrp="1"/>
          </p:cNvSpPr>
          <p:nvPr>
            <p:ph type="body" idx="1"/>
          </p:nvPr>
        </p:nvSpPr>
        <p:spPr>
          <a:xfrm>
            <a:off x="609600" y="1600200"/>
            <a:ext cx="10972800" cy="5257800"/>
          </a:xfrm>
          <a:prstGeom prst="rect">
            <a:avLst/>
          </a:prstGeom>
          <a:noFill/>
          <a:ln>
            <a:noFill/>
          </a:ln>
        </p:spPr>
        <p:txBody>
          <a:bodyPr spcFirstLastPara="1" wrap="square" lIns="45700" tIns="45700" rIns="45700" bIns="45700" anchor="t" anchorCtr="0">
            <a:normAutofit/>
          </a:bodyPr>
          <a:lstStyle>
            <a:lvl1pPr marL="457200" marR="0" lvl="0"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1pPr>
            <a:lvl2pPr marL="914400" marR="0" lvl="1"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2pPr>
            <a:lvl3pPr marL="1371600" marR="0" lvl="2"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3pPr>
            <a:lvl4pPr marL="1828800" marR="0" lvl="3"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4pPr>
            <a:lvl5pPr marL="2286000" marR="0" lvl="4"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5pPr>
            <a:lvl6pPr marL="2743200" marR="0" lvl="5"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6pPr>
            <a:lvl7pPr marL="3200400" marR="0" lvl="6"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7pPr>
            <a:lvl8pPr marL="3657600" marR="0" lvl="7"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8pPr>
            <a:lvl9pPr marL="4114800" marR="0" lvl="8"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9pPr>
          </a:lstStyle>
          <a:p>
            <a:endParaRPr/>
          </a:p>
        </p:txBody>
      </p:sp>
      <p:sp>
        <p:nvSpPr>
          <p:cNvPr id="13" name="Google Shape;13;p28"/>
          <p:cNvSpPr txBox="1">
            <a:spLocks noGrp="1"/>
          </p:cNvSpPr>
          <p:nvPr>
            <p:ph type="sldNum" idx="12"/>
          </p:nvPr>
        </p:nvSpPr>
        <p:spPr>
          <a:xfrm>
            <a:off x="11793850" y="6383655"/>
            <a:ext cx="245751" cy="256541"/>
          </a:xfrm>
          <a:prstGeom prst="rect">
            <a:avLst/>
          </a:prstGeom>
          <a:noFill/>
          <a:ln>
            <a:noFill/>
          </a:ln>
        </p:spPr>
        <p:txBody>
          <a:bodyPr spcFirstLastPara="1" wrap="square" lIns="45700" tIns="45700" rIns="45700" bIns="45700" anchor="ctr" anchorCtr="0">
            <a:spAutoFit/>
          </a:bodyPr>
          <a:lstStyle>
            <a:lvl1pPr marL="0" marR="0" lvl="0" indent="0" algn="r" rtl="0">
              <a:lnSpc>
                <a:spcPct val="100000"/>
              </a:lnSpc>
              <a:spcBef>
                <a:spcPts val="0"/>
              </a:spcBef>
              <a:spcAft>
                <a:spcPts val="0"/>
              </a:spcAft>
              <a:buClr>
                <a:schemeClr val="accent1"/>
              </a:buClr>
              <a:buSzPts val="1100"/>
              <a:buFont typeface="Calibri"/>
              <a:buNone/>
              <a:defRPr sz="1100" b="1" i="0" u="none" strike="noStrike" cap="none">
                <a:solidFill>
                  <a:schemeClr val="accent1"/>
                </a:solidFill>
                <a:latin typeface="Calibri"/>
                <a:ea typeface="Calibri"/>
                <a:cs typeface="Calibri"/>
                <a:sym typeface="Calibri"/>
              </a:defRPr>
            </a:lvl1pPr>
            <a:lvl2pPr marL="0" marR="0" lvl="1" indent="0" algn="r" rtl="0">
              <a:lnSpc>
                <a:spcPct val="100000"/>
              </a:lnSpc>
              <a:spcBef>
                <a:spcPts val="0"/>
              </a:spcBef>
              <a:spcAft>
                <a:spcPts val="0"/>
              </a:spcAft>
              <a:buClr>
                <a:schemeClr val="accent1"/>
              </a:buClr>
              <a:buSzPts val="1100"/>
              <a:buFont typeface="Calibri"/>
              <a:buNone/>
              <a:defRPr sz="1100" b="1" i="0" u="none" strike="noStrike" cap="none">
                <a:solidFill>
                  <a:schemeClr val="accent1"/>
                </a:solidFill>
                <a:latin typeface="Calibri"/>
                <a:ea typeface="Calibri"/>
                <a:cs typeface="Calibri"/>
                <a:sym typeface="Calibri"/>
              </a:defRPr>
            </a:lvl2pPr>
            <a:lvl3pPr marL="0" marR="0" lvl="2" indent="0" algn="r" rtl="0">
              <a:lnSpc>
                <a:spcPct val="100000"/>
              </a:lnSpc>
              <a:spcBef>
                <a:spcPts val="0"/>
              </a:spcBef>
              <a:spcAft>
                <a:spcPts val="0"/>
              </a:spcAft>
              <a:buClr>
                <a:schemeClr val="accent1"/>
              </a:buClr>
              <a:buSzPts val="1100"/>
              <a:buFont typeface="Calibri"/>
              <a:buNone/>
              <a:defRPr sz="1100" b="1" i="0" u="none" strike="noStrike" cap="none">
                <a:solidFill>
                  <a:schemeClr val="accent1"/>
                </a:solidFill>
                <a:latin typeface="Calibri"/>
                <a:ea typeface="Calibri"/>
                <a:cs typeface="Calibri"/>
                <a:sym typeface="Calibri"/>
              </a:defRPr>
            </a:lvl3pPr>
            <a:lvl4pPr marL="0" marR="0" lvl="3" indent="0" algn="r" rtl="0">
              <a:lnSpc>
                <a:spcPct val="100000"/>
              </a:lnSpc>
              <a:spcBef>
                <a:spcPts val="0"/>
              </a:spcBef>
              <a:spcAft>
                <a:spcPts val="0"/>
              </a:spcAft>
              <a:buClr>
                <a:schemeClr val="accent1"/>
              </a:buClr>
              <a:buSzPts val="1100"/>
              <a:buFont typeface="Calibri"/>
              <a:buNone/>
              <a:defRPr sz="1100" b="1" i="0" u="none" strike="noStrike" cap="none">
                <a:solidFill>
                  <a:schemeClr val="accent1"/>
                </a:solidFill>
                <a:latin typeface="Calibri"/>
                <a:ea typeface="Calibri"/>
                <a:cs typeface="Calibri"/>
                <a:sym typeface="Calibri"/>
              </a:defRPr>
            </a:lvl4pPr>
            <a:lvl5pPr marL="0" marR="0" lvl="4" indent="0" algn="r" rtl="0">
              <a:lnSpc>
                <a:spcPct val="100000"/>
              </a:lnSpc>
              <a:spcBef>
                <a:spcPts val="0"/>
              </a:spcBef>
              <a:spcAft>
                <a:spcPts val="0"/>
              </a:spcAft>
              <a:buClr>
                <a:schemeClr val="accent1"/>
              </a:buClr>
              <a:buSzPts val="1100"/>
              <a:buFont typeface="Calibri"/>
              <a:buNone/>
              <a:defRPr sz="1100" b="1" i="0" u="none" strike="noStrike" cap="none">
                <a:solidFill>
                  <a:schemeClr val="accent1"/>
                </a:solidFill>
                <a:latin typeface="Calibri"/>
                <a:ea typeface="Calibri"/>
                <a:cs typeface="Calibri"/>
                <a:sym typeface="Calibri"/>
              </a:defRPr>
            </a:lvl5pPr>
            <a:lvl6pPr marL="0" marR="0" lvl="5" indent="0" algn="r" rtl="0">
              <a:lnSpc>
                <a:spcPct val="100000"/>
              </a:lnSpc>
              <a:spcBef>
                <a:spcPts val="0"/>
              </a:spcBef>
              <a:spcAft>
                <a:spcPts val="0"/>
              </a:spcAft>
              <a:buClr>
                <a:schemeClr val="accent1"/>
              </a:buClr>
              <a:buSzPts val="1100"/>
              <a:buFont typeface="Calibri"/>
              <a:buNone/>
              <a:defRPr sz="1100" b="1" i="0" u="none" strike="noStrike" cap="none">
                <a:solidFill>
                  <a:schemeClr val="accent1"/>
                </a:solidFill>
                <a:latin typeface="Calibri"/>
                <a:ea typeface="Calibri"/>
                <a:cs typeface="Calibri"/>
                <a:sym typeface="Calibri"/>
              </a:defRPr>
            </a:lvl6pPr>
            <a:lvl7pPr marL="0" marR="0" lvl="6" indent="0" algn="r" rtl="0">
              <a:lnSpc>
                <a:spcPct val="100000"/>
              </a:lnSpc>
              <a:spcBef>
                <a:spcPts val="0"/>
              </a:spcBef>
              <a:spcAft>
                <a:spcPts val="0"/>
              </a:spcAft>
              <a:buClr>
                <a:schemeClr val="accent1"/>
              </a:buClr>
              <a:buSzPts val="1100"/>
              <a:buFont typeface="Calibri"/>
              <a:buNone/>
              <a:defRPr sz="1100" b="1" i="0" u="none" strike="noStrike" cap="none">
                <a:solidFill>
                  <a:schemeClr val="accent1"/>
                </a:solidFill>
                <a:latin typeface="Calibri"/>
                <a:ea typeface="Calibri"/>
                <a:cs typeface="Calibri"/>
                <a:sym typeface="Calibri"/>
              </a:defRPr>
            </a:lvl7pPr>
            <a:lvl8pPr marL="0" marR="0" lvl="7" indent="0" algn="r" rtl="0">
              <a:lnSpc>
                <a:spcPct val="100000"/>
              </a:lnSpc>
              <a:spcBef>
                <a:spcPts val="0"/>
              </a:spcBef>
              <a:spcAft>
                <a:spcPts val="0"/>
              </a:spcAft>
              <a:buClr>
                <a:schemeClr val="accent1"/>
              </a:buClr>
              <a:buSzPts val="1100"/>
              <a:buFont typeface="Calibri"/>
              <a:buNone/>
              <a:defRPr sz="1100" b="1" i="0" u="none" strike="noStrike" cap="none">
                <a:solidFill>
                  <a:schemeClr val="accent1"/>
                </a:solidFill>
                <a:latin typeface="Calibri"/>
                <a:ea typeface="Calibri"/>
                <a:cs typeface="Calibri"/>
                <a:sym typeface="Calibri"/>
              </a:defRPr>
            </a:lvl8pPr>
            <a:lvl9pPr marL="0" marR="0" lvl="8" indent="0" algn="r" rtl="0">
              <a:lnSpc>
                <a:spcPct val="100000"/>
              </a:lnSpc>
              <a:spcBef>
                <a:spcPts val="0"/>
              </a:spcBef>
              <a:spcAft>
                <a:spcPts val="0"/>
              </a:spcAft>
              <a:buClr>
                <a:schemeClr val="accent1"/>
              </a:buClr>
              <a:buSzPts val="1100"/>
              <a:buFont typeface="Calibri"/>
              <a:buNone/>
              <a:defRPr sz="1100" b="1" i="0" u="none" strike="noStrike" cap="none">
                <a:solidFill>
                  <a:schemeClr val="accen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sz="1400" b="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cs.uw.edu/122"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hyperlink" Target="https://cs.uw.edu/122"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s://courses.cs.washington.edu/courses/cse122/24wi/rubrics/"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courses.cs.washington.edu/courses/cse122/24wi/resubs/"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courses.cs.washington.edu/courses/cse122/24wi/syllabus/#ah-withdrawal"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www.buildingjavaprograms.com/"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edstem.org/us/courses/56775/lessons/98469"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cse12x.github.io/java-tutorial/index.html"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cs.uw.edu/122/staff"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hyperlink" Target="https://forms.gle/iFkLkg9qsM5oieSX8"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hyperlink" Target="https://cs.uw.edu/122/syllabus/"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cse12x.github.io/java-tutorial/index.html"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placement.cs.washington.edu/"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
          <p:cNvSpPr txBox="1">
            <a:spLocks noGrp="1"/>
          </p:cNvSpPr>
          <p:nvPr>
            <p:ph type="title"/>
          </p:nvPr>
        </p:nvSpPr>
        <p:spPr>
          <a:xfrm>
            <a:off x="305332" y="4125093"/>
            <a:ext cx="6212927" cy="1954786"/>
          </a:xfrm>
          <a:prstGeom prst="rect">
            <a:avLst/>
          </a:prstGeom>
          <a:noFill/>
          <a:ln>
            <a:noFill/>
          </a:ln>
        </p:spPr>
        <p:txBody>
          <a:bodyPr spcFirstLastPara="1" wrap="square" lIns="45700" tIns="45700" rIns="45700" bIns="45700" anchor="t" anchorCtr="0">
            <a:normAutofit/>
          </a:bodyPr>
          <a:lstStyle/>
          <a:p>
            <a:pPr marL="0" lvl="0" indent="0" algn="l" rtl="0">
              <a:lnSpc>
                <a:spcPct val="90000"/>
              </a:lnSpc>
              <a:spcBef>
                <a:spcPts val="0"/>
              </a:spcBef>
              <a:spcAft>
                <a:spcPts val="0"/>
              </a:spcAft>
              <a:buClr>
                <a:srgbClr val="F0F0F0"/>
              </a:buClr>
              <a:buSzPts val="6000"/>
              <a:buFont typeface="Montserrat SemiBold"/>
              <a:buNone/>
            </a:pPr>
            <a:r>
              <a:rPr lang="en-US" sz="6000" b="0">
                <a:solidFill>
                  <a:srgbClr val="F0F0F0"/>
                </a:solidFill>
                <a:latin typeface="Montserrat SemiBold"/>
                <a:ea typeface="Montserrat SemiBold"/>
                <a:cs typeface="Montserrat SemiBold"/>
                <a:sym typeface="Montserrat SemiBold"/>
              </a:rPr>
              <a:t>Welcome!</a:t>
            </a:r>
            <a:endParaRPr/>
          </a:p>
        </p:txBody>
      </p:sp>
      <p:sp>
        <p:nvSpPr>
          <p:cNvPr id="92" name="Google Shape;92;p1"/>
          <p:cNvSpPr txBox="1"/>
          <p:nvPr/>
        </p:nvSpPr>
        <p:spPr>
          <a:xfrm>
            <a:off x="7148324" y="1757979"/>
            <a:ext cx="4385400" cy="1785600"/>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404040"/>
              </a:buClr>
              <a:buSzPts val="2200"/>
              <a:buFont typeface="Calibri"/>
              <a:buNone/>
            </a:pPr>
            <a:r>
              <a:rPr lang="en-US" sz="2200" b="1" i="1" u="none" strike="noStrike" cap="none" dirty="0">
                <a:solidFill>
                  <a:srgbClr val="404040"/>
                </a:solidFill>
                <a:latin typeface="Calibri"/>
                <a:ea typeface="Calibri"/>
                <a:cs typeface="Calibri"/>
                <a:sym typeface="Calibri"/>
              </a:rPr>
              <a:t>Talk to your neighbors:</a:t>
            </a:r>
            <a:endParaRPr dirty="0"/>
          </a:p>
          <a:p>
            <a:pPr marL="0" marR="0" lvl="0" indent="0" algn="ctr" rtl="0">
              <a:lnSpc>
                <a:spcPct val="100000"/>
              </a:lnSpc>
              <a:spcBef>
                <a:spcPts val="0"/>
              </a:spcBef>
              <a:spcAft>
                <a:spcPts val="0"/>
              </a:spcAft>
              <a:buClr>
                <a:srgbClr val="404040"/>
              </a:buClr>
              <a:buSzPts val="2200"/>
              <a:buFont typeface="Calibri"/>
              <a:buNone/>
            </a:pPr>
            <a:r>
              <a:rPr lang="en-US" sz="2200" b="0" i="1" u="none" strike="noStrike" cap="none" dirty="0">
                <a:solidFill>
                  <a:srgbClr val="404040"/>
                </a:solidFill>
                <a:latin typeface="Calibri"/>
                <a:ea typeface="Calibri"/>
                <a:cs typeface="Calibri"/>
                <a:sym typeface="Calibri"/>
              </a:rPr>
              <a:t>Introduce yourself to your neighbor!</a:t>
            </a:r>
            <a:br>
              <a:rPr lang="en-US" sz="2200" b="0" i="1" u="none" strike="noStrike" cap="none" dirty="0">
                <a:solidFill>
                  <a:srgbClr val="404040"/>
                </a:solidFill>
                <a:latin typeface="Calibri"/>
                <a:ea typeface="Calibri"/>
                <a:cs typeface="Calibri"/>
                <a:sym typeface="Calibri"/>
              </a:rPr>
            </a:br>
            <a:br>
              <a:rPr lang="en-US" sz="2200" b="0" i="1" u="none" strike="noStrike" cap="none" dirty="0">
                <a:solidFill>
                  <a:srgbClr val="404040"/>
                </a:solidFill>
                <a:latin typeface="Calibri"/>
                <a:ea typeface="Calibri"/>
                <a:cs typeface="Calibri"/>
                <a:sym typeface="Calibri"/>
              </a:rPr>
            </a:br>
            <a:r>
              <a:rPr lang="en-US" sz="2200" b="0" i="1" u="none" strike="noStrike" cap="none" dirty="0">
                <a:solidFill>
                  <a:srgbClr val="404040"/>
                </a:solidFill>
                <a:latin typeface="Calibri"/>
                <a:ea typeface="Calibri"/>
                <a:cs typeface="Calibri"/>
                <a:sym typeface="Calibri"/>
              </a:rPr>
              <a:t>What is your name? Major? What did you do over spring break?</a:t>
            </a:r>
            <a:endParaRPr dirty="0"/>
          </a:p>
        </p:txBody>
      </p:sp>
      <p:pic>
        <p:nvPicPr>
          <p:cNvPr id="93" name="Google Shape;93;p1" descr="Picture 4"/>
          <p:cNvPicPr preferRelativeResize="0"/>
          <p:nvPr/>
        </p:nvPicPr>
        <p:blipFill rotWithShape="1">
          <a:blip r:embed="rId3">
            <a:alphaModFix/>
          </a:blip>
          <a:srcRect/>
          <a:stretch/>
        </p:blipFill>
        <p:spPr>
          <a:xfrm>
            <a:off x="4664869" y="3857228"/>
            <a:ext cx="1305170" cy="1305170"/>
          </a:xfrm>
          <a:prstGeom prst="rect">
            <a:avLst/>
          </a:prstGeom>
          <a:noFill/>
          <a:ln>
            <a:noFill/>
          </a:ln>
        </p:spPr>
      </p:pic>
      <p:sp>
        <p:nvSpPr>
          <p:cNvPr id="94" name="Google Shape;94;p1"/>
          <p:cNvSpPr txBox="1"/>
          <p:nvPr/>
        </p:nvSpPr>
        <p:spPr>
          <a:xfrm>
            <a:off x="7071026" y="1419273"/>
            <a:ext cx="4539900" cy="338700"/>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A6A6A6"/>
              </a:buClr>
              <a:buSzPts val="1600"/>
              <a:buFont typeface="Montserrat SemiBold"/>
              <a:buNone/>
            </a:pPr>
            <a:r>
              <a:rPr lang="en-US" sz="1600" b="1" i="0" u="none" strike="noStrike" cap="none">
                <a:solidFill>
                  <a:srgbClr val="A6A6A6"/>
                </a:solidFill>
                <a:latin typeface="Montserrat SemiBold"/>
                <a:ea typeface="Montserrat SemiBold"/>
                <a:cs typeface="Montserrat SemiBold"/>
                <a:sym typeface="Montserrat SemiBold"/>
              </a:rPr>
              <a:t>BEFORE WE START</a:t>
            </a:r>
            <a:endParaRPr/>
          </a:p>
        </p:txBody>
      </p:sp>
      <p:sp>
        <p:nvSpPr>
          <p:cNvPr id="95" name="Google Shape;95;p1"/>
          <p:cNvSpPr txBox="1"/>
          <p:nvPr/>
        </p:nvSpPr>
        <p:spPr>
          <a:xfrm>
            <a:off x="7281076" y="4040043"/>
            <a:ext cx="4119900" cy="430800"/>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404040"/>
              </a:buClr>
              <a:buSzPts val="2200"/>
              <a:buFont typeface="Calibri"/>
              <a:buNone/>
            </a:pPr>
            <a:r>
              <a:rPr lang="en-US" sz="2200" b="0" i="0" u="none" strike="noStrike" cap="none" dirty="0">
                <a:solidFill>
                  <a:srgbClr val="404040"/>
                </a:solidFill>
                <a:latin typeface="Calibri"/>
                <a:ea typeface="Calibri"/>
                <a:cs typeface="Calibri"/>
                <a:sym typeface="Calibri"/>
              </a:rPr>
              <a:t>Music:</a:t>
            </a:r>
            <a:r>
              <a:rPr lang="en-US" sz="2200" dirty="0">
                <a:solidFill>
                  <a:srgbClr val="404040"/>
                </a:solidFill>
                <a:latin typeface="Calibri"/>
                <a:ea typeface="Calibri"/>
                <a:cs typeface="Calibri"/>
                <a:sym typeface="Calibri"/>
              </a:rPr>
              <a:t> </a:t>
            </a:r>
            <a:r>
              <a:rPr lang="fr-FR" sz="2200" u="sng" dirty="0">
                <a:solidFill>
                  <a:srgbClr val="0563C1"/>
                </a:solidFill>
                <a:latin typeface="Calibri"/>
                <a:ea typeface="Calibri"/>
                <a:cs typeface="Calibri"/>
                <a:sym typeface="Calibri"/>
              </a:rPr>
              <a:t>122 24sp Lecture Tunes 🌼</a:t>
            </a:r>
            <a:endParaRPr dirty="0">
              <a:solidFill>
                <a:srgbClr val="0563C1"/>
              </a:solidFill>
            </a:endParaRPr>
          </a:p>
        </p:txBody>
      </p:sp>
      <p:sp>
        <p:nvSpPr>
          <p:cNvPr id="96" name="Google Shape;96;p1"/>
          <p:cNvSpPr txBox="1"/>
          <p:nvPr/>
        </p:nvSpPr>
        <p:spPr>
          <a:xfrm>
            <a:off x="6996450" y="4577120"/>
            <a:ext cx="11529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200">
                <a:solidFill>
                  <a:schemeClr val="lt2"/>
                </a:solidFill>
                <a:latin typeface="Montserrat ExtraBold"/>
                <a:ea typeface="Montserrat ExtraBold"/>
                <a:cs typeface="Montserrat ExtraBold"/>
                <a:sym typeface="Montserrat ExtraBold"/>
              </a:rPr>
              <a:t>Instructors:</a:t>
            </a:r>
            <a:endParaRPr sz="1200">
              <a:solidFill>
                <a:schemeClr val="lt2"/>
              </a:solidFill>
              <a:latin typeface="Montserrat ExtraBold"/>
              <a:ea typeface="Montserrat ExtraBold"/>
              <a:cs typeface="Montserrat ExtraBold"/>
              <a:sym typeface="Montserrat ExtraBold"/>
            </a:endParaRPr>
          </a:p>
        </p:txBody>
      </p:sp>
      <p:sp>
        <p:nvSpPr>
          <p:cNvPr id="97" name="Google Shape;97;p1"/>
          <p:cNvSpPr txBox="1"/>
          <p:nvPr/>
        </p:nvSpPr>
        <p:spPr>
          <a:xfrm>
            <a:off x="6996450" y="4837732"/>
            <a:ext cx="11529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200">
                <a:solidFill>
                  <a:schemeClr val="lt2"/>
                </a:solidFill>
                <a:latin typeface="Montserrat ExtraBold"/>
                <a:ea typeface="Montserrat ExtraBold"/>
                <a:cs typeface="Montserrat ExtraBold"/>
                <a:sym typeface="Montserrat ExtraBold"/>
              </a:rPr>
              <a:t>TAs:</a:t>
            </a:r>
            <a:endParaRPr sz="1200">
              <a:solidFill>
                <a:schemeClr val="lt2"/>
              </a:solidFill>
              <a:latin typeface="Montserrat ExtraBold"/>
              <a:ea typeface="Montserrat ExtraBold"/>
              <a:cs typeface="Montserrat ExtraBold"/>
              <a:sym typeface="Montserrat ExtraBold"/>
            </a:endParaRPr>
          </a:p>
        </p:txBody>
      </p:sp>
      <p:sp>
        <p:nvSpPr>
          <p:cNvPr id="98" name="Google Shape;98;p1"/>
          <p:cNvSpPr txBox="1"/>
          <p:nvPr/>
        </p:nvSpPr>
        <p:spPr>
          <a:xfrm>
            <a:off x="8149349" y="4577120"/>
            <a:ext cx="3556009" cy="36930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dirty="0">
                <a:solidFill>
                  <a:schemeClr val="lt2"/>
                </a:solidFill>
                <a:latin typeface="Montserrat SemiBold"/>
                <a:ea typeface="Montserrat SemiBold"/>
                <a:cs typeface="Montserrat SemiBold"/>
                <a:sym typeface="Montserrat SemiBold"/>
              </a:rPr>
              <a:t>Miya </a:t>
            </a:r>
            <a:r>
              <a:rPr lang="en-US" sz="1200" dirty="0" err="1">
                <a:solidFill>
                  <a:schemeClr val="lt2"/>
                </a:solidFill>
                <a:latin typeface="Montserrat SemiBold"/>
                <a:ea typeface="Montserrat SemiBold"/>
                <a:cs typeface="Montserrat SemiBold"/>
                <a:sym typeface="Montserrat SemiBold"/>
              </a:rPr>
              <a:t>Natsuhara</a:t>
            </a:r>
            <a:r>
              <a:rPr lang="en-US" sz="1200" dirty="0">
                <a:solidFill>
                  <a:schemeClr val="lt2"/>
                </a:solidFill>
                <a:latin typeface="Montserrat SemiBold"/>
                <a:ea typeface="Montserrat SemiBold"/>
                <a:cs typeface="Montserrat SemiBold"/>
                <a:sym typeface="Montserrat SemiBold"/>
              </a:rPr>
              <a:t> and Kasey Champion</a:t>
            </a:r>
            <a:endParaRPr sz="1200" dirty="0">
              <a:solidFill>
                <a:schemeClr val="lt2"/>
              </a:solidFill>
              <a:latin typeface="Montserrat SemiBold"/>
              <a:ea typeface="Montserrat SemiBold"/>
              <a:cs typeface="Montserrat SemiBold"/>
              <a:sym typeface="Montserrat SemiBold"/>
            </a:endParaRPr>
          </a:p>
        </p:txBody>
      </p:sp>
      <p:sp>
        <p:nvSpPr>
          <p:cNvPr id="99" name="Google Shape;99;p1"/>
          <p:cNvSpPr txBox="1"/>
          <p:nvPr/>
        </p:nvSpPr>
        <p:spPr>
          <a:xfrm>
            <a:off x="8149349" y="4837746"/>
            <a:ext cx="3737319" cy="1423436"/>
          </a:xfrm>
          <a:prstGeom prst="rect">
            <a:avLst/>
          </a:prstGeom>
          <a:noFill/>
          <a:ln>
            <a:noFill/>
          </a:ln>
        </p:spPr>
        <p:txBody>
          <a:bodyPr spcFirstLastPara="1" wrap="square" lIns="91425" tIns="91425" rIns="91425" bIns="91425" numCol="4" anchor="t" anchorCtr="0">
            <a:spAutoFit/>
          </a:bodyPr>
          <a:lstStyle/>
          <a:p>
            <a:pPr marL="0" lvl="0" indent="0" algn="l" rtl="0">
              <a:lnSpc>
                <a:spcPct val="115000"/>
              </a:lnSpc>
              <a:spcBef>
                <a:spcPts val="0"/>
              </a:spcBef>
              <a:spcAft>
                <a:spcPts val="0"/>
              </a:spcAft>
              <a:buNone/>
            </a:pPr>
            <a:r>
              <a:rPr lang="en-US" sz="1000" dirty="0" err="1">
                <a:solidFill>
                  <a:schemeClr val="lt2"/>
                </a:solidFill>
                <a:latin typeface="Montserrat SemiBold"/>
                <a:ea typeface="Montserrat SemiBold"/>
                <a:cs typeface="Montserrat SemiBold"/>
                <a:sym typeface="Montserrat SemiBold"/>
              </a:rPr>
              <a:t>Ayush</a:t>
            </a:r>
            <a:endParaRPr sz="1000" dirty="0">
              <a:solidFill>
                <a:schemeClr val="lt2"/>
              </a:solidFill>
              <a:latin typeface="Montserrat SemiBold"/>
              <a:ea typeface="Montserrat SemiBold"/>
              <a:cs typeface="Montserrat SemiBold"/>
              <a:sym typeface="Montserrat SemiBold"/>
            </a:endParaRPr>
          </a:p>
          <a:p>
            <a:pPr marL="0" lvl="0" indent="0" algn="l" rtl="0">
              <a:lnSpc>
                <a:spcPct val="115000"/>
              </a:lnSpc>
              <a:spcBef>
                <a:spcPts val="0"/>
              </a:spcBef>
              <a:spcAft>
                <a:spcPts val="0"/>
              </a:spcAft>
              <a:buNone/>
            </a:pPr>
            <a:r>
              <a:rPr lang="en-US" sz="1000" dirty="0" err="1">
                <a:solidFill>
                  <a:schemeClr val="lt2"/>
                </a:solidFill>
                <a:latin typeface="Montserrat SemiBold"/>
                <a:ea typeface="Montserrat SemiBold"/>
                <a:cs typeface="Montserrat SemiBold"/>
                <a:sym typeface="Montserrat SemiBold"/>
              </a:rPr>
              <a:t>Poojitha</a:t>
            </a:r>
            <a:endParaRPr sz="1000" dirty="0">
              <a:solidFill>
                <a:schemeClr val="lt2"/>
              </a:solidFill>
              <a:latin typeface="Montserrat SemiBold"/>
              <a:ea typeface="Montserrat SemiBold"/>
              <a:cs typeface="Montserrat SemiBold"/>
              <a:sym typeface="Montserrat SemiBold"/>
            </a:endParaRPr>
          </a:p>
          <a:p>
            <a:pPr marL="0" lvl="0" indent="0" algn="l" rtl="0">
              <a:lnSpc>
                <a:spcPct val="115000"/>
              </a:lnSpc>
              <a:spcBef>
                <a:spcPts val="0"/>
              </a:spcBef>
              <a:spcAft>
                <a:spcPts val="0"/>
              </a:spcAft>
              <a:buNone/>
            </a:pPr>
            <a:r>
              <a:rPr lang="en-US" sz="1000" dirty="0">
                <a:solidFill>
                  <a:schemeClr val="lt2"/>
                </a:solidFill>
                <a:latin typeface="Montserrat SemiBold"/>
                <a:ea typeface="Montserrat SemiBold"/>
                <a:cs typeface="Montserrat SemiBold"/>
                <a:sym typeface="Montserrat SemiBold"/>
              </a:rPr>
              <a:t>Chloe</a:t>
            </a:r>
            <a:endParaRPr sz="1000" dirty="0">
              <a:solidFill>
                <a:schemeClr val="lt2"/>
              </a:solidFill>
              <a:latin typeface="Montserrat SemiBold"/>
              <a:ea typeface="Montserrat SemiBold"/>
              <a:cs typeface="Montserrat SemiBold"/>
              <a:sym typeface="Montserrat SemiBold"/>
            </a:endParaRPr>
          </a:p>
          <a:p>
            <a:pPr marL="0" lvl="0" indent="0" algn="l" rtl="0">
              <a:lnSpc>
                <a:spcPct val="115000"/>
              </a:lnSpc>
              <a:spcBef>
                <a:spcPts val="0"/>
              </a:spcBef>
              <a:spcAft>
                <a:spcPts val="0"/>
              </a:spcAft>
              <a:buNone/>
            </a:pPr>
            <a:r>
              <a:rPr lang="en-US" sz="1000" dirty="0">
                <a:solidFill>
                  <a:schemeClr val="lt2"/>
                </a:solidFill>
                <a:latin typeface="Montserrat SemiBold"/>
                <a:ea typeface="Montserrat SemiBold"/>
                <a:cs typeface="Montserrat SemiBold"/>
                <a:sym typeface="Montserrat SemiBold"/>
              </a:rPr>
              <a:t>Ailsa</a:t>
            </a:r>
            <a:endParaRPr sz="1000" dirty="0">
              <a:solidFill>
                <a:schemeClr val="lt2"/>
              </a:solidFill>
              <a:latin typeface="Montserrat SemiBold"/>
              <a:ea typeface="Montserrat SemiBold"/>
              <a:cs typeface="Montserrat SemiBold"/>
              <a:sym typeface="Montserrat SemiBold"/>
            </a:endParaRPr>
          </a:p>
          <a:p>
            <a:pPr marL="0" lvl="0" indent="0" algn="l" rtl="0">
              <a:lnSpc>
                <a:spcPct val="115000"/>
              </a:lnSpc>
              <a:spcBef>
                <a:spcPts val="0"/>
              </a:spcBef>
              <a:spcAft>
                <a:spcPts val="0"/>
              </a:spcAft>
              <a:buNone/>
            </a:pPr>
            <a:r>
              <a:rPr lang="en-US" sz="1000" dirty="0">
                <a:solidFill>
                  <a:schemeClr val="lt2"/>
                </a:solidFill>
                <a:latin typeface="Montserrat SemiBold"/>
                <a:ea typeface="Montserrat SemiBold"/>
                <a:cs typeface="Montserrat SemiBold"/>
                <a:sym typeface="Montserrat SemiBold"/>
              </a:rPr>
              <a:t>Jasmine</a:t>
            </a:r>
            <a:endParaRPr sz="1000" dirty="0">
              <a:solidFill>
                <a:schemeClr val="lt2"/>
              </a:solidFill>
              <a:latin typeface="Montserrat SemiBold"/>
              <a:ea typeface="Montserrat SemiBold"/>
              <a:cs typeface="Montserrat SemiBold"/>
              <a:sym typeface="Montserrat SemiBold"/>
            </a:endParaRPr>
          </a:p>
          <a:p>
            <a:pPr marL="0" lvl="0" indent="0" algn="l" rtl="0">
              <a:lnSpc>
                <a:spcPct val="115000"/>
              </a:lnSpc>
              <a:spcBef>
                <a:spcPts val="0"/>
              </a:spcBef>
              <a:spcAft>
                <a:spcPts val="0"/>
              </a:spcAft>
              <a:buNone/>
            </a:pPr>
            <a:r>
              <a:rPr lang="en-US" sz="1000" dirty="0">
                <a:solidFill>
                  <a:schemeClr val="lt2"/>
                </a:solidFill>
                <a:latin typeface="Montserrat SemiBold"/>
                <a:ea typeface="Montserrat SemiBold"/>
                <a:cs typeface="Montserrat SemiBold"/>
                <a:sym typeface="Montserrat SemiBold"/>
              </a:rPr>
              <a:t>Lucas</a:t>
            </a:r>
            <a:endParaRPr sz="1000" dirty="0">
              <a:solidFill>
                <a:schemeClr val="lt2"/>
              </a:solidFill>
              <a:latin typeface="Montserrat SemiBold"/>
              <a:ea typeface="Montserrat SemiBold"/>
              <a:cs typeface="Montserrat SemiBold"/>
              <a:sym typeface="Montserrat SemiBold"/>
            </a:endParaRPr>
          </a:p>
          <a:p>
            <a:pPr marL="0" lvl="0" indent="0" algn="l" rtl="0">
              <a:lnSpc>
                <a:spcPct val="115000"/>
              </a:lnSpc>
              <a:spcBef>
                <a:spcPts val="0"/>
              </a:spcBef>
              <a:spcAft>
                <a:spcPts val="0"/>
              </a:spcAft>
              <a:buNone/>
            </a:pPr>
            <a:r>
              <a:rPr lang="en-US" sz="1000" dirty="0">
                <a:solidFill>
                  <a:schemeClr val="lt2"/>
                </a:solidFill>
                <a:latin typeface="Montserrat SemiBold"/>
                <a:ea typeface="Montserrat SemiBold"/>
                <a:cs typeface="Montserrat SemiBold"/>
                <a:sym typeface="Montserrat SemiBold"/>
              </a:rPr>
              <a:t>Logan</a:t>
            </a:r>
            <a:endParaRPr sz="1000" dirty="0">
              <a:solidFill>
                <a:schemeClr val="lt2"/>
              </a:solidFill>
              <a:latin typeface="Montserrat SemiBold"/>
              <a:ea typeface="Montserrat SemiBold"/>
              <a:cs typeface="Montserrat SemiBold"/>
              <a:sym typeface="Montserrat SemiBold"/>
            </a:endParaRPr>
          </a:p>
          <a:p>
            <a:pPr marL="0" lvl="0" indent="0" algn="l" rtl="0">
              <a:lnSpc>
                <a:spcPct val="115000"/>
              </a:lnSpc>
              <a:spcBef>
                <a:spcPts val="0"/>
              </a:spcBef>
              <a:spcAft>
                <a:spcPts val="0"/>
              </a:spcAft>
              <a:buClr>
                <a:schemeClr val="dk1"/>
              </a:buClr>
              <a:buSzPts val="1100"/>
              <a:buFont typeface="Arial"/>
              <a:buNone/>
            </a:pPr>
            <a:r>
              <a:rPr lang="en-US" sz="1000" dirty="0">
                <a:solidFill>
                  <a:schemeClr val="lt2"/>
                </a:solidFill>
                <a:latin typeface="Montserrat SemiBold"/>
                <a:ea typeface="Montserrat SemiBold"/>
                <a:cs typeface="Montserrat SemiBold"/>
                <a:sym typeface="Montserrat SemiBold"/>
              </a:rPr>
              <a:t>Kyle</a:t>
            </a:r>
          </a:p>
          <a:p>
            <a:pPr marL="0" lvl="0" indent="0" algn="l" rtl="0">
              <a:lnSpc>
                <a:spcPct val="115000"/>
              </a:lnSpc>
              <a:spcBef>
                <a:spcPts val="0"/>
              </a:spcBef>
              <a:spcAft>
                <a:spcPts val="0"/>
              </a:spcAft>
              <a:buClr>
                <a:schemeClr val="dk1"/>
              </a:buClr>
              <a:buSzPts val="1100"/>
              <a:buFont typeface="Arial"/>
              <a:buNone/>
            </a:pPr>
            <a:r>
              <a:rPr lang="en-US" sz="1000" dirty="0">
                <a:solidFill>
                  <a:schemeClr val="lt2"/>
                </a:solidFill>
                <a:latin typeface="Montserrat SemiBold"/>
                <a:ea typeface="Montserrat SemiBold"/>
                <a:cs typeface="Montserrat SemiBold"/>
                <a:sym typeface="Montserrat SemiBold"/>
              </a:rPr>
              <a:t>Jacob</a:t>
            </a:r>
          </a:p>
          <a:p>
            <a:pPr marL="0" lvl="0" indent="0" algn="l" rtl="0">
              <a:lnSpc>
                <a:spcPct val="115000"/>
              </a:lnSpc>
              <a:spcBef>
                <a:spcPts val="0"/>
              </a:spcBef>
              <a:spcAft>
                <a:spcPts val="0"/>
              </a:spcAft>
              <a:buClr>
                <a:schemeClr val="dk1"/>
              </a:buClr>
              <a:buSzPts val="1100"/>
              <a:buFont typeface="Arial"/>
              <a:buNone/>
            </a:pPr>
            <a:r>
              <a:rPr lang="en-US" sz="1000" dirty="0">
                <a:solidFill>
                  <a:schemeClr val="lt2"/>
                </a:solidFill>
                <a:latin typeface="Montserrat SemiBold"/>
                <a:ea typeface="Montserrat SemiBold"/>
                <a:cs typeface="Montserrat SemiBold"/>
                <a:sym typeface="Montserrat SemiBold"/>
              </a:rPr>
              <a:t>Atharva</a:t>
            </a:r>
          </a:p>
          <a:p>
            <a:pPr marL="0" lvl="0" indent="0" algn="l" rtl="0">
              <a:lnSpc>
                <a:spcPct val="115000"/>
              </a:lnSpc>
              <a:spcBef>
                <a:spcPts val="0"/>
              </a:spcBef>
              <a:spcAft>
                <a:spcPts val="0"/>
              </a:spcAft>
              <a:buClr>
                <a:schemeClr val="dk1"/>
              </a:buClr>
              <a:buSzPts val="1100"/>
              <a:buFont typeface="Arial"/>
              <a:buNone/>
            </a:pPr>
            <a:r>
              <a:rPr lang="en-US" sz="1000" dirty="0">
                <a:solidFill>
                  <a:schemeClr val="lt2"/>
                </a:solidFill>
                <a:latin typeface="Montserrat SemiBold"/>
                <a:ea typeface="Montserrat SemiBold"/>
                <a:cs typeface="Montserrat SemiBold"/>
                <a:sym typeface="Montserrat SemiBold"/>
              </a:rPr>
              <a:t>Rucha</a:t>
            </a:r>
          </a:p>
          <a:p>
            <a:pPr marL="0" lvl="0" indent="0" algn="l" rtl="0">
              <a:lnSpc>
                <a:spcPct val="115000"/>
              </a:lnSpc>
              <a:spcBef>
                <a:spcPts val="0"/>
              </a:spcBef>
              <a:spcAft>
                <a:spcPts val="0"/>
              </a:spcAft>
              <a:buClr>
                <a:schemeClr val="dk1"/>
              </a:buClr>
              <a:buSzPts val="1100"/>
              <a:buFont typeface="Arial"/>
              <a:buNone/>
            </a:pPr>
            <a:r>
              <a:rPr lang="en-US" sz="1000" dirty="0" err="1">
                <a:solidFill>
                  <a:schemeClr val="lt2"/>
                </a:solidFill>
                <a:latin typeface="Montserrat SemiBold"/>
                <a:ea typeface="Montserrat SemiBold"/>
                <a:cs typeface="Montserrat SemiBold"/>
                <a:sym typeface="Montserrat SemiBold"/>
              </a:rPr>
              <a:t>Megana</a:t>
            </a:r>
            <a:endParaRPr lang="en-US" sz="1000" dirty="0">
              <a:solidFill>
                <a:schemeClr val="lt2"/>
              </a:solidFill>
              <a:latin typeface="Montserrat SemiBold"/>
              <a:ea typeface="Montserrat SemiBold"/>
              <a:cs typeface="Montserrat SemiBold"/>
              <a:sym typeface="Montserrat SemiBold"/>
            </a:endParaRPr>
          </a:p>
          <a:p>
            <a:pPr marL="0" lvl="0" indent="0" algn="l" rtl="0">
              <a:lnSpc>
                <a:spcPct val="115000"/>
              </a:lnSpc>
              <a:spcBef>
                <a:spcPts val="0"/>
              </a:spcBef>
              <a:spcAft>
                <a:spcPts val="0"/>
              </a:spcAft>
              <a:buClr>
                <a:schemeClr val="dk1"/>
              </a:buClr>
              <a:buSzPts val="1100"/>
              <a:buFont typeface="Arial"/>
              <a:buNone/>
            </a:pPr>
            <a:r>
              <a:rPr lang="en-US" sz="1000" dirty="0" err="1">
                <a:solidFill>
                  <a:schemeClr val="lt2"/>
                </a:solidFill>
                <a:latin typeface="Montserrat SemiBold"/>
                <a:ea typeface="Montserrat SemiBold"/>
                <a:cs typeface="Montserrat SemiBold"/>
                <a:sym typeface="Montserrat SemiBold"/>
              </a:rPr>
              <a:t>Eesha</a:t>
            </a:r>
            <a:endParaRPr lang="en-US" sz="1000" dirty="0">
              <a:solidFill>
                <a:schemeClr val="lt2"/>
              </a:solidFill>
              <a:latin typeface="Montserrat SemiBold"/>
              <a:ea typeface="Montserrat SemiBold"/>
              <a:cs typeface="Montserrat SemiBold"/>
              <a:sym typeface="Montserrat SemiBold"/>
            </a:endParaRPr>
          </a:p>
          <a:p>
            <a:pPr marL="0" lvl="0" indent="0" algn="l" rtl="0">
              <a:lnSpc>
                <a:spcPct val="115000"/>
              </a:lnSpc>
              <a:spcBef>
                <a:spcPts val="0"/>
              </a:spcBef>
              <a:spcAft>
                <a:spcPts val="0"/>
              </a:spcAft>
              <a:buClr>
                <a:schemeClr val="dk1"/>
              </a:buClr>
              <a:buSzPts val="1100"/>
              <a:buFont typeface="Arial"/>
              <a:buNone/>
            </a:pPr>
            <a:r>
              <a:rPr lang="en-US" sz="1000" dirty="0">
                <a:solidFill>
                  <a:schemeClr val="lt2"/>
                </a:solidFill>
                <a:latin typeface="Montserrat SemiBold"/>
                <a:ea typeface="Montserrat SemiBold"/>
                <a:cs typeface="Montserrat SemiBold"/>
                <a:sym typeface="Montserrat SemiBold"/>
              </a:rPr>
              <a:t>Zane</a:t>
            </a:r>
          </a:p>
          <a:p>
            <a:pPr marL="0" lvl="0" indent="0" algn="l" rtl="0">
              <a:lnSpc>
                <a:spcPct val="115000"/>
              </a:lnSpc>
              <a:spcBef>
                <a:spcPts val="0"/>
              </a:spcBef>
              <a:spcAft>
                <a:spcPts val="0"/>
              </a:spcAft>
              <a:buClr>
                <a:schemeClr val="dk1"/>
              </a:buClr>
              <a:buSzPts val="1100"/>
              <a:buFont typeface="Arial"/>
              <a:buNone/>
            </a:pPr>
            <a:r>
              <a:rPr lang="en-US" sz="1000" dirty="0">
                <a:solidFill>
                  <a:schemeClr val="lt2"/>
                </a:solidFill>
                <a:latin typeface="Montserrat SemiBold"/>
                <a:ea typeface="Montserrat SemiBold"/>
                <a:cs typeface="Montserrat SemiBold"/>
                <a:sym typeface="Montserrat SemiBold"/>
              </a:rPr>
              <a:t>Colin</a:t>
            </a:r>
          </a:p>
          <a:p>
            <a:pPr marL="0" lvl="0" indent="0" algn="l" rtl="0">
              <a:lnSpc>
                <a:spcPct val="115000"/>
              </a:lnSpc>
              <a:spcBef>
                <a:spcPts val="0"/>
              </a:spcBef>
              <a:spcAft>
                <a:spcPts val="0"/>
              </a:spcAft>
              <a:buClr>
                <a:schemeClr val="dk1"/>
              </a:buClr>
              <a:buSzPts val="1100"/>
              <a:buFont typeface="Arial"/>
              <a:buNone/>
            </a:pPr>
            <a:r>
              <a:rPr lang="en-US" sz="1000" dirty="0">
                <a:solidFill>
                  <a:schemeClr val="lt2"/>
                </a:solidFill>
                <a:latin typeface="Montserrat SemiBold"/>
                <a:ea typeface="Montserrat SemiBold"/>
                <a:cs typeface="Montserrat SemiBold"/>
                <a:sym typeface="Montserrat SemiBold"/>
              </a:rPr>
              <a:t>Ronald</a:t>
            </a:r>
          </a:p>
          <a:p>
            <a:pPr marL="0" lvl="0" indent="0" algn="l" rtl="0">
              <a:lnSpc>
                <a:spcPct val="115000"/>
              </a:lnSpc>
              <a:spcBef>
                <a:spcPts val="0"/>
              </a:spcBef>
              <a:spcAft>
                <a:spcPts val="0"/>
              </a:spcAft>
              <a:buClr>
                <a:schemeClr val="dk1"/>
              </a:buClr>
              <a:buSzPts val="1100"/>
              <a:buFont typeface="Arial"/>
              <a:buNone/>
            </a:pPr>
            <a:r>
              <a:rPr lang="en-US" sz="1000" dirty="0" err="1">
                <a:solidFill>
                  <a:schemeClr val="lt2"/>
                </a:solidFill>
                <a:latin typeface="Montserrat SemiBold"/>
                <a:ea typeface="Montserrat SemiBold"/>
                <a:cs typeface="Montserrat SemiBold"/>
                <a:sym typeface="Montserrat SemiBold"/>
              </a:rPr>
              <a:t>Saivi</a:t>
            </a:r>
            <a:endParaRPr lang="en-US" sz="1000" dirty="0">
              <a:solidFill>
                <a:schemeClr val="lt2"/>
              </a:solidFill>
              <a:latin typeface="Montserrat SemiBold"/>
              <a:ea typeface="Montserrat SemiBold"/>
              <a:cs typeface="Montserrat SemiBold"/>
              <a:sym typeface="Montserrat SemiBold"/>
            </a:endParaRPr>
          </a:p>
          <a:p>
            <a:pPr marL="0" lvl="0" indent="0" algn="l" rtl="0">
              <a:lnSpc>
                <a:spcPct val="115000"/>
              </a:lnSpc>
              <a:spcBef>
                <a:spcPts val="0"/>
              </a:spcBef>
              <a:spcAft>
                <a:spcPts val="0"/>
              </a:spcAft>
              <a:buClr>
                <a:schemeClr val="dk1"/>
              </a:buClr>
              <a:buSzPts val="1100"/>
              <a:buFont typeface="Arial"/>
              <a:buNone/>
            </a:pPr>
            <a:r>
              <a:rPr lang="en-US" sz="1000" dirty="0">
                <a:solidFill>
                  <a:schemeClr val="lt2"/>
                </a:solidFill>
                <a:latin typeface="Montserrat SemiBold"/>
                <a:ea typeface="Montserrat SemiBold"/>
                <a:cs typeface="Montserrat SemiBold"/>
                <a:sym typeface="Montserrat SemiBold"/>
              </a:rPr>
              <a:t>Shivani</a:t>
            </a:r>
          </a:p>
          <a:p>
            <a:pPr marL="0" lvl="0" indent="0" algn="l" rtl="0">
              <a:lnSpc>
                <a:spcPct val="115000"/>
              </a:lnSpc>
              <a:spcBef>
                <a:spcPts val="0"/>
              </a:spcBef>
              <a:spcAft>
                <a:spcPts val="0"/>
              </a:spcAft>
              <a:buClr>
                <a:schemeClr val="dk1"/>
              </a:buClr>
              <a:buSzPts val="1100"/>
              <a:buFont typeface="Arial"/>
              <a:buNone/>
            </a:pPr>
            <a:r>
              <a:rPr lang="en-US" sz="1000" dirty="0">
                <a:solidFill>
                  <a:schemeClr val="lt2"/>
                </a:solidFill>
                <a:latin typeface="Montserrat SemiBold"/>
                <a:ea typeface="Montserrat SemiBold"/>
                <a:cs typeface="Montserrat SemiBold"/>
                <a:sym typeface="Montserrat SemiBold"/>
              </a:rPr>
              <a:t>Kavya</a:t>
            </a:r>
          </a:p>
          <a:p>
            <a:pPr marL="0" lvl="0" indent="0" algn="l" rtl="0">
              <a:lnSpc>
                <a:spcPct val="115000"/>
              </a:lnSpc>
              <a:spcBef>
                <a:spcPts val="0"/>
              </a:spcBef>
              <a:spcAft>
                <a:spcPts val="0"/>
              </a:spcAft>
              <a:buClr>
                <a:schemeClr val="dk1"/>
              </a:buClr>
              <a:buSzPts val="1100"/>
              <a:buFont typeface="Arial"/>
              <a:buNone/>
            </a:pPr>
            <a:r>
              <a:rPr lang="en-US" sz="1000" dirty="0">
                <a:solidFill>
                  <a:schemeClr val="lt2"/>
                </a:solidFill>
                <a:latin typeface="Montserrat SemiBold"/>
                <a:ea typeface="Montserrat SemiBold"/>
                <a:cs typeface="Montserrat SemiBold"/>
                <a:sym typeface="Montserrat SemiBold"/>
              </a:rPr>
              <a:t>Steven</a:t>
            </a:r>
          </a:p>
          <a:p>
            <a:pPr marL="0" lvl="0" indent="0" algn="l" rtl="0">
              <a:lnSpc>
                <a:spcPct val="115000"/>
              </a:lnSpc>
              <a:spcBef>
                <a:spcPts val="0"/>
              </a:spcBef>
              <a:spcAft>
                <a:spcPts val="0"/>
              </a:spcAft>
              <a:buClr>
                <a:schemeClr val="dk1"/>
              </a:buClr>
              <a:buSzPts val="1100"/>
              <a:buFont typeface="Arial"/>
              <a:buNone/>
            </a:pPr>
            <a:r>
              <a:rPr lang="en-US" sz="1000" dirty="0">
                <a:solidFill>
                  <a:schemeClr val="lt2"/>
                </a:solidFill>
                <a:latin typeface="Montserrat SemiBold"/>
                <a:ea typeface="Montserrat SemiBold"/>
                <a:cs typeface="Montserrat SemiBold"/>
                <a:sym typeface="Montserrat SemiBold"/>
              </a:rPr>
              <a:t>Ken</a:t>
            </a:r>
          </a:p>
          <a:p>
            <a:pPr marL="0" lvl="0" indent="0" algn="l" rtl="0">
              <a:lnSpc>
                <a:spcPct val="115000"/>
              </a:lnSpc>
              <a:spcBef>
                <a:spcPts val="0"/>
              </a:spcBef>
              <a:spcAft>
                <a:spcPts val="0"/>
              </a:spcAft>
              <a:buClr>
                <a:schemeClr val="dk1"/>
              </a:buClr>
              <a:buSzPts val="1100"/>
              <a:buFont typeface="Arial"/>
              <a:buNone/>
            </a:pPr>
            <a:r>
              <a:rPr lang="en-US" sz="1000" dirty="0" err="1">
                <a:solidFill>
                  <a:schemeClr val="lt2"/>
                </a:solidFill>
                <a:latin typeface="Montserrat SemiBold"/>
                <a:ea typeface="Montserrat SemiBold"/>
                <a:cs typeface="Montserrat SemiBold"/>
                <a:sym typeface="Montserrat SemiBold"/>
              </a:rPr>
              <a:t>Chaafen</a:t>
            </a:r>
            <a:endParaRPr lang="en-US" sz="1000" dirty="0">
              <a:solidFill>
                <a:schemeClr val="lt2"/>
              </a:solidFill>
              <a:latin typeface="Montserrat SemiBold"/>
              <a:ea typeface="Montserrat SemiBold"/>
              <a:cs typeface="Montserrat SemiBold"/>
              <a:sym typeface="Montserrat SemiBold"/>
            </a:endParaRPr>
          </a:p>
          <a:p>
            <a:pPr marL="0" lvl="0" indent="0" algn="l" rtl="0">
              <a:lnSpc>
                <a:spcPct val="115000"/>
              </a:lnSpc>
              <a:spcBef>
                <a:spcPts val="0"/>
              </a:spcBef>
              <a:spcAft>
                <a:spcPts val="0"/>
              </a:spcAft>
              <a:buClr>
                <a:schemeClr val="dk1"/>
              </a:buClr>
              <a:buSzPts val="1100"/>
              <a:buFont typeface="Arial"/>
              <a:buNone/>
            </a:pPr>
            <a:r>
              <a:rPr lang="en-US" sz="1000" dirty="0">
                <a:solidFill>
                  <a:schemeClr val="lt2"/>
                </a:solidFill>
                <a:latin typeface="Montserrat SemiBold"/>
                <a:ea typeface="Montserrat SemiBold"/>
                <a:cs typeface="Montserrat SemiBold"/>
                <a:sym typeface="Montserrat SemiBold"/>
              </a:rPr>
              <a:t>Smriti</a:t>
            </a:r>
          </a:p>
          <a:p>
            <a:pPr marL="0" lvl="0" indent="0" algn="l" rtl="0">
              <a:lnSpc>
                <a:spcPct val="115000"/>
              </a:lnSpc>
              <a:spcBef>
                <a:spcPts val="0"/>
              </a:spcBef>
              <a:spcAft>
                <a:spcPts val="0"/>
              </a:spcAft>
              <a:buClr>
                <a:schemeClr val="dk1"/>
              </a:buClr>
              <a:buSzPts val="1100"/>
              <a:buFont typeface="Arial"/>
              <a:buNone/>
            </a:pPr>
            <a:r>
              <a:rPr lang="en-US" sz="1000" dirty="0">
                <a:solidFill>
                  <a:schemeClr val="lt2"/>
                </a:solidFill>
                <a:latin typeface="Montserrat SemiBold"/>
                <a:ea typeface="Montserrat SemiBold"/>
                <a:cs typeface="Montserrat SemiBold"/>
                <a:sym typeface="Montserrat SemiBold"/>
              </a:rPr>
              <a:t>Ambika</a:t>
            </a:r>
          </a:p>
          <a:p>
            <a:pPr marL="0" lvl="0" indent="0" algn="l" rtl="0">
              <a:lnSpc>
                <a:spcPct val="115000"/>
              </a:lnSpc>
              <a:spcBef>
                <a:spcPts val="0"/>
              </a:spcBef>
              <a:spcAft>
                <a:spcPts val="0"/>
              </a:spcAft>
              <a:buClr>
                <a:schemeClr val="dk1"/>
              </a:buClr>
              <a:buSzPts val="1100"/>
              <a:buFont typeface="Arial"/>
              <a:buNone/>
            </a:pPr>
            <a:r>
              <a:rPr lang="en-US" sz="1000" dirty="0">
                <a:solidFill>
                  <a:schemeClr val="lt2"/>
                </a:solidFill>
                <a:latin typeface="Montserrat SemiBold"/>
                <a:ea typeface="Montserrat SemiBold"/>
                <a:cs typeface="Montserrat SemiBold"/>
                <a:sym typeface="Montserrat SemiBold"/>
              </a:rPr>
              <a:t>Elizabeth</a:t>
            </a:r>
          </a:p>
          <a:p>
            <a:pPr marL="0" lvl="0" indent="0" algn="l" rtl="0">
              <a:lnSpc>
                <a:spcPct val="115000"/>
              </a:lnSpc>
              <a:spcBef>
                <a:spcPts val="0"/>
              </a:spcBef>
              <a:spcAft>
                <a:spcPts val="0"/>
              </a:spcAft>
              <a:buClr>
                <a:schemeClr val="dk1"/>
              </a:buClr>
              <a:buSzPts val="1100"/>
              <a:buFont typeface="Arial"/>
              <a:buNone/>
            </a:pPr>
            <a:r>
              <a:rPr lang="en-US" sz="1000" dirty="0">
                <a:solidFill>
                  <a:schemeClr val="lt2"/>
                </a:solidFill>
                <a:latin typeface="Montserrat SemiBold"/>
                <a:ea typeface="Montserrat SemiBold"/>
                <a:cs typeface="Montserrat SemiBold"/>
                <a:sym typeface="Montserrat SemiBold"/>
              </a:rPr>
              <a:t>Aishah</a:t>
            </a:r>
          </a:p>
          <a:p>
            <a:pPr marL="0" lvl="0" indent="0" algn="l" rtl="0">
              <a:lnSpc>
                <a:spcPct val="115000"/>
              </a:lnSpc>
              <a:spcBef>
                <a:spcPts val="0"/>
              </a:spcBef>
              <a:spcAft>
                <a:spcPts val="0"/>
              </a:spcAft>
              <a:buClr>
                <a:schemeClr val="dk1"/>
              </a:buClr>
              <a:buSzPts val="1100"/>
              <a:buFont typeface="Arial"/>
              <a:buNone/>
            </a:pPr>
            <a:r>
              <a:rPr lang="en-US" sz="1000" dirty="0">
                <a:solidFill>
                  <a:schemeClr val="lt2"/>
                </a:solidFill>
                <a:latin typeface="Montserrat SemiBold"/>
                <a:ea typeface="Montserrat SemiBold"/>
                <a:cs typeface="Montserrat SemiBold"/>
                <a:sym typeface="Montserrat SemiBold"/>
              </a:rPr>
              <a:t>Minh</a:t>
            </a:r>
          </a:p>
          <a:p>
            <a:pPr marL="0" lvl="0" indent="0" algn="l" rtl="0">
              <a:lnSpc>
                <a:spcPct val="115000"/>
              </a:lnSpc>
              <a:spcBef>
                <a:spcPts val="0"/>
              </a:spcBef>
              <a:spcAft>
                <a:spcPts val="0"/>
              </a:spcAft>
              <a:buClr>
                <a:schemeClr val="dk1"/>
              </a:buClr>
              <a:buSzPts val="1100"/>
              <a:buFont typeface="Arial"/>
              <a:buNone/>
            </a:pPr>
            <a:r>
              <a:rPr lang="en-US" sz="1000" dirty="0">
                <a:solidFill>
                  <a:schemeClr val="lt2"/>
                </a:solidFill>
                <a:latin typeface="Montserrat SemiBold"/>
                <a:ea typeface="Montserrat SemiBold"/>
                <a:cs typeface="Montserrat SemiBold"/>
                <a:sym typeface="Montserrat SemiBold"/>
              </a:rPr>
              <a:t>Katharine</a:t>
            </a:r>
            <a:endParaRPr sz="1000" dirty="0">
              <a:solidFill>
                <a:schemeClr val="lt2"/>
              </a:solidFill>
              <a:latin typeface="Montserrat SemiBold"/>
              <a:ea typeface="Montserrat SemiBold"/>
              <a:cs typeface="Montserrat SemiBold"/>
              <a:sym typeface="Montserrat SemiBo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10"/>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a:t>Course Components</a:t>
            </a:r>
            <a:endParaRPr/>
          </a:p>
        </p:txBody>
      </p:sp>
      <p:grpSp>
        <p:nvGrpSpPr>
          <p:cNvPr id="177" name="Google Shape;177;p10"/>
          <p:cNvGrpSpPr/>
          <p:nvPr/>
        </p:nvGrpSpPr>
        <p:grpSpPr>
          <a:xfrm>
            <a:off x="1681440" y="1941148"/>
            <a:ext cx="1745674" cy="427513"/>
            <a:chOff x="0" y="0"/>
            <a:chExt cx="1745673" cy="427512"/>
          </a:xfrm>
        </p:grpSpPr>
        <p:sp>
          <p:nvSpPr>
            <p:cNvPr id="178" name="Google Shape;178;p10"/>
            <p:cNvSpPr/>
            <p:nvPr/>
          </p:nvSpPr>
          <p:spPr>
            <a:xfrm>
              <a:off x="0" y="0"/>
              <a:ext cx="1745673" cy="427512"/>
            </a:xfrm>
            <a:prstGeom prst="roundRect">
              <a:avLst>
                <a:gd name="adj" fmla="val 16667"/>
              </a:avLst>
            </a:prstGeom>
            <a:solidFill>
              <a:srgbClr val="FA8231"/>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79" name="Google Shape;179;p10"/>
            <p:cNvSpPr txBox="1"/>
            <p:nvPr/>
          </p:nvSpPr>
          <p:spPr>
            <a:xfrm>
              <a:off x="66589" y="28335"/>
              <a:ext cx="1612494" cy="370841"/>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FFFFFF"/>
                </a:buClr>
                <a:buSzPts val="1800"/>
                <a:buFont typeface="Montserrat"/>
                <a:buNone/>
              </a:pPr>
              <a:r>
                <a:rPr lang="en-US" sz="1800" b="0" i="0" u="none" strike="noStrike" cap="none">
                  <a:solidFill>
                    <a:srgbClr val="FFFFFF"/>
                  </a:solidFill>
                  <a:latin typeface="Montserrat"/>
                  <a:ea typeface="Montserrat"/>
                  <a:cs typeface="Montserrat"/>
                  <a:sym typeface="Montserrat"/>
                </a:rPr>
                <a:t>LECTURES</a:t>
              </a:r>
              <a:endParaRPr/>
            </a:p>
          </p:txBody>
        </p:sp>
      </p:grpSp>
      <p:sp>
        <p:nvSpPr>
          <p:cNvPr id="180" name="Google Shape;180;p10"/>
          <p:cNvSpPr txBox="1"/>
          <p:nvPr/>
        </p:nvSpPr>
        <p:spPr>
          <a:xfrm>
            <a:off x="3634428" y="1970236"/>
            <a:ext cx="573600" cy="3693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en-US" sz="1800" b="0" i="0" u="none" strike="noStrike" cap="none">
                <a:solidFill>
                  <a:srgbClr val="000000"/>
                </a:solidFill>
                <a:latin typeface="Calibri"/>
                <a:ea typeface="Calibri"/>
                <a:cs typeface="Calibri"/>
                <a:sym typeface="Calibri"/>
              </a:rPr>
              <a:t>(x</a:t>
            </a:r>
            <a:r>
              <a:rPr lang="en-US" sz="1800">
                <a:latin typeface="Calibri"/>
                <a:ea typeface="Calibri"/>
                <a:cs typeface="Calibri"/>
                <a:sym typeface="Calibri"/>
              </a:rPr>
              <a:t>20</a:t>
            </a:r>
            <a:r>
              <a:rPr lang="en-US" sz="1800" b="0" i="0" u="none" strike="noStrike" cap="none">
                <a:solidFill>
                  <a:srgbClr val="000000"/>
                </a:solidFill>
                <a:latin typeface="Calibri"/>
                <a:ea typeface="Calibri"/>
                <a:cs typeface="Calibri"/>
                <a:sym typeface="Calibri"/>
              </a:rPr>
              <a:t>)</a:t>
            </a:r>
            <a:endParaRPr/>
          </a:p>
        </p:txBody>
      </p:sp>
      <p:grpSp>
        <p:nvGrpSpPr>
          <p:cNvPr id="181" name="Google Shape;181;p10"/>
          <p:cNvGrpSpPr/>
          <p:nvPr/>
        </p:nvGrpSpPr>
        <p:grpSpPr>
          <a:xfrm>
            <a:off x="6551462" y="1941147"/>
            <a:ext cx="1745675" cy="427514"/>
            <a:chOff x="0" y="0"/>
            <a:chExt cx="1745673" cy="427512"/>
          </a:xfrm>
        </p:grpSpPr>
        <p:sp>
          <p:nvSpPr>
            <p:cNvPr id="182" name="Google Shape;182;p10"/>
            <p:cNvSpPr/>
            <p:nvPr/>
          </p:nvSpPr>
          <p:spPr>
            <a:xfrm>
              <a:off x="0" y="0"/>
              <a:ext cx="1745673" cy="427512"/>
            </a:xfrm>
            <a:prstGeom prst="roundRect">
              <a:avLst>
                <a:gd name="adj" fmla="val 16667"/>
              </a:avLst>
            </a:prstGeom>
            <a:solidFill>
              <a:srgbClr val="F7B731"/>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3" name="Google Shape;183;p10"/>
            <p:cNvSpPr txBox="1"/>
            <p:nvPr/>
          </p:nvSpPr>
          <p:spPr>
            <a:xfrm>
              <a:off x="66589" y="28335"/>
              <a:ext cx="1612494" cy="370841"/>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FFFFFF"/>
                </a:buClr>
                <a:buSzPts val="1800"/>
                <a:buFont typeface="Montserrat"/>
                <a:buNone/>
              </a:pPr>
              <a:r>
                <a:rPr lang="en-US" sz="1800" b="0" i="0" u="none" strike="noStrike" cap="none">
                  <a:solidFill>
                    <a:srgbClr val="FFFFFF"/>
                  </a:solidFill>
                  <a:latin typeface="Montserrat"/>
                  <a:ea typeface="Montserrat"/>
                  <a:cs typeface="Montserrat"/>
                  <a:sym typeface="Montserrat"/>
                </a:rPr>
                <a:t>SECTIONS</a:t>
              </a:r>
              <a:endParaRPr/>
            </a:p>
          </p:txBody>
        </p:sp>
      </p:grpSp>
      <p:sp>
        <p:nvSpPr>
          <p:cNvPr id="184" name="Google Shape;184;p10"/>
          <p:cNvSpPr txBox="1"/>
          <p:nvPr/>
        </p:nvSpPr>
        <p:spPr>
          <a:xfrm>
            <a:off x="8484332" y="1998765"/>
            <a:ext cx="573600" cy="3693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en-US" sz="1800" b="0" i="0" u="none" strike="noStrike" cap="none">
                <a:solidFill>
                  <a:srgbClr val="000000"/>
                </a:solidFill>
                <a:latin typeface="Calibri"/>
                <a:ea typeface="Calibri"/>
                <a:cs typeface="Calibri"/>
                <a:sym typeface="Calibri"/>
              </a:rPr>
              <a:t>(x1</a:t>
            </a:r>
            <a:r>
              <a:rPr lang="en-US" sz="1800">
                <a:latin typeface="Calibri"/>
                <a:ea typeface="Calibri"/>
                <a:cs typeface="Calibri"/>
                <a:sym typeface="Calibri"/>
              </a:rPr>
              <a:t>9</a:t>
            </a:r>
            <a:r>
              <a:rPr lang="en-US" sz="1800" b="0" i="0" u="none" strike="noStrike" cap="none">
                <a:solidFill>
                  <a:srgbClr val="000000"/>
                </a:solidFill>
                <a:latin typeface="Calibri"/>
                <a:ea typeface="Calibri"/>
                <a:cs typeface="Calibri"/>
                <a:sym typeface="Calibri"/>
              </a:rPr>
              <a:t>)</a:t>
            </a:r>
            <a:endParaRPr/>
          </a:p>
        </p:txBody>
      </p:sp>
      <p:grpSp>
        <p:nvGrpSpPr>
          <p:cNvPr id="185" name="Google Shape;185;p10"/>
          <p:cNvGrpSpPr/>
          <p:nvPr/>
        </p:nvGrpSpPr>
        <p:grpSpPr>
          <a:xfrm>
            <a:off x="339275" y="4753981"/>
            <a:ext cx="1745674" cy="523241"/>
            <a:chOff x="0" y="0"/>
            <a:chExt cx="1745673" cy="523240"/>
          </a:xfrm>
        </p:grpSpPr>
        <p:sp>
          <p:nvSpPr>
            <p:cNvPr id="186" name="Google Shape;186;p10"/>
            <p:cNvSpPr/>
            <p:nvPr/>
          </p:nvSpPr>
          <p:spPr>
            <a:xfrm>
              <a:off x="0" y="47864"/>
              <a:ext cx="1745673" cy="427512"/>
            </a:xfrm>
            <a:prstGeom prst="roundRect">
              <a:avLst>
                <a:gd name="adj" fmla="val 16667"/>
              </a:avLst>
            </a:prstGeom>
            <a:solidFill>
              <a:srgbClr val="54A0FF"/>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7" name="Google Shape;187;p10"/>
            <p:cNvSpPr txBox="1"/>
            <p:nvPr/>
          </p:nvSpPr>
          <p:spPr>
            <a:xfrm>
              <a:off x="66589" y="0"/>
              <a:ext cx="1612494" cy="523240"/>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FFFFFF"/>
                </a:buClr>
                <a:buSzPts val="1400"/>
                <a:buFont typeface="Montserrat"/>
                <a:buNone/>
              </a:pPr>
              <a:r>
                <a:rPr lang="en-US" sz="1400" b="0" i="0" u="none" strike="noStrike" cap="none">
                  <a:solidFill>
                    <a:srgbClr val="FFFFFF"/>
                  </a:solidFill>
                  <a:latin typeface="Montserrat"/>
                  <a:ea typeface="Montserrat"/>
                  <a:cs typeface="Montserrat"/>
                  <a:sym typeface="Montserrat"/>
                </a:rPr>
                <a:t>PROGRAMMING ASSIGNMENTS</a:t>
              </a:r>
              <a:endParaRPr/>
            </a:p>
          </p:txBody>
        </p:sp>
      </p:grpSp>
      <p:grpSp>
        <p:nvGrpSpPr>
          <p:cNvPr id="188" name="Google Shape;188;p10"/>
          <p:cNvGrpSpPr/>
          <p:nvPr/>
        </p:nvGrpSpPr>
        <p:grpSpPr>
          <a:xfrm>
            <a:off x="3672468" y="4742782"/>
            <a:ext cx="1745675" cy="523241"/>
            <a:chOff x="0" y="0"/>
            <a:chExt cx="1745673" cy="523240"/>
          </a:xfrm>
        </p:grpSpPr>
        <p:sp>
          <p:nvSpPr>
            <p:cNvPr id="189" name="Google Shape;189;p10"/>
            <p:cNvSpPr/>
            <p:nvPr/>
          </p:nvSpPr>
          <p:spPr>
            <a:xfrm>
              <a:off x="0" y="47864"/>
              <a:ext cx="1745673" cy="427512"/>
            </a:xfrm>
            <a:prstGeom prst="roundRect">
              <a:avLst>
                <a:gd name="adj" fmla="val 16667"/>
              </a:avLst>
            </a:prstGeom>
            <a:solidFill>
              <a:srgbClr val="0FB9B1"/>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90" name="Google Shape;190;p10"/>
            <p:cNvSpPr txBox="1"/>
            <p:nvPr/>
          </p:nvSpPr>
          <p:spPr>
            <a:xfrm>
              <a:off x="66589" y="0"/>
              <a:ext cx="1612494" cy="523240"/>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FFFFFF"/>
                </a:buClr>
                <a:buSzPts val="1400"/>
                <a:buFont typeface="Montserrat"/>
                <a:buNone/>
              </a:pPr>
              <a:r>
                <a:rPr lang="en-US" sz="1400" b="0" i="0" u="none" strike="noStrike" cap="none">
                  <a:solidFill>
                    <a:srgbClr val="FFFFFF"/>
                  </a:solidFill>
                  <a:latin typeface="Montserrat"/>
                  <a:ea typeface="Montserrat"/>
                  <a:cs typeface="Montserrat"/>
                  <a:sym typeface="Montserrat"/>
                </a:rPr>
                <a:t>CREATIVE PROJECTS</a:t>
              </a:r>
              <a:endParaRPr/>
            </a:p>
          </p:txBody>
        </p:sp>
      </p:grpSp>
      <p:sp>
        <p:nvSpPr>
          <p:cNvPr id="191" name="Google Shape;191;p10"/>
          <p:cNvSpPr txBox="1"/>
          <p:nvPr/>
        </p:nvSpPr>
        <p:spPr>
          <a:xfrm>
            <a:off x="2251889" y="4817648"/>
            <a:ext cx="457500" cy="3693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en-US" sz="1800" b="0" i="0" u="none" strike="noStrike" cap="none">
                <a:solidFill>
                  <a:srgbClr val="000000"/>
                </a:solidFill>
                <a:latin typeface="Calibri"/>
                <a:ea typeface="Calibri"/>
                <a:cs typeface="Calibri"/>
                <a:sym typeface="Calibri"/>
              </a:rPr>
              <a:t>(x4)</a:t>
            </a:r>
            <a:endParaRPr/>
          </a:p>
        </p:txBody>
      </p:sp>
      <p:sp>
        <p:nvSpPr>
          <p:cNvPr id="192" name="Google Shape;192;p10"/>
          <p:cNvSpPr txBox="1"/>
          <p:nvPr/>
        </p:nvSpPr>
        <p:spPr>
          <a:xfrm>
            <a:off x="5585717" y="4819736"/>
            <a:ext cx="457500" cy="3693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en-US" sz="1800" b="0" i="0" u="none" strike="noStrike" cap="none">
                <a:solidFill>
                  <a:srgbClr val="000000"/>
                </a:solidFill>
                <a:latin typeface="Calibri"/>
                <a:ea typeface="Calibri"/>
                <a:cs typeface="Calibri"/>
                <a:sym typeface="Calibri"/>
              </a:rPr>
              <a:t>(x4)</a:t>
            </a:r>
            <a:endParaRPr/>
          </a:p>
        </p:txBody>
      </p:sp>
      <p:grpSp>
        <p:nvGrpSpPr>
          <p:cNvPr id="193" name="Google Shape;193;p10"/>
          <p:cNvGrpSpPr/>
          <p:nvPr/>
        </p:nvGrpSpPr>
        <p:grpSpPr>
          <a:xfrm>
            <a:off x="6581057" y="4788558"/>
            <a:ext cx="1745675" cy="427513"/>
            <a:chOff x="0" y="0"/>
            <a:chExt cx="1745673" cy="427512"/>
          </a:xfrm>
        </p:grpSpPr>
        <p:sp>
          <p:nvSpPr>
            <p:cNvPr id="194" name="Google Shape;194;p10"/>
            <p:cNvSpPr/>
            <p:nvPr/>
          </p:nvSpPr>
          <p:spPr>
            <a:xfrm>
              <a:off x="0" y="0"/>
              <a:ext cx="1745673" cy="427512"/>
            </a:xfrm>
            <a:prstGeom prst="roundRect">
              <a:avLst>
                <a:gd name="adj" fmla="val 16667"/>
              </a:avLst>
            </a:prstGeom>
            <a:solidFill>
              <a:srgbClr val="EF5777"/>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95" name="Google Shape;195;p10"/>
            <p:cNvSpPr txBox="1"/>
            <p:nvPr/>
          </p:nvSpPr>
          <p:spPr>
            <a:xfrm>
              <a:off x="66589" y="28335"/>
              <a:ext cx="1612494" cy="370841"/>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FFFFFF"/>
                </a:buClr>
                <a:buSzPts val="1800"/>
                <a:buFont typeface="Montserrat"/>
                <a:buNone/>
              </a:pPr>
              <a:r>
                <a:rPr lang="en-US" sz="1800" b="0" i="0" u="none" strike="noStrike" cap="none">
                  <a:solidFill>
                    <a:srgbClr val="FFFFFF"/>
                  </a:solidFill>
                  <a:latin typeface="Montserrat"/>
                  <a:ea typeface="Montserrat"/>
                  <a:cs typeface="Montserrat"/>
                  <a:sym typeface="Montserrat"/>
                </a:rPr>
                <a:t>QUIZZES</a:t>
              </a:r>
              <a:endParaRPr/>
            </a:p>
          </p:txBody>
        </p:sp>
      </p:grpSp>
      <p:sp>
        <p:nvSpPr>
          <p:cNvPr id="196" name="Google Shape;196;p10"/>
          <p:cNvSpPr txBox="1"/>
          <p:nvPr/>
        </p:nvSpPr>
        <p:spPr>
          <a:xfrm>
            <a:off x="8494305" y="4817648"/>
            <a:ext cx="457500" cy="3693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en-US" sz="1800" b="0" i="0" u="none" strike="noStrike" cap="none">
                <a:solidFill>
                  <a:srgbClr val="000000"/>
                </a:solidFill>
                <a:latin typeface="Calibri"/>
                <a:ea typeface="Calibri"/>
                <a:cs typeface="Calibri"/>
                <a:sym typeface="Calibri"/>
              </a:rPr>
              <a:t>(x3)</a:t>
            </a:r>
            <a:endParaRPr/>
          </a:p>
        </p:txBody>
      </p:sp>
      <p:sp>
        <p:nvSpPr>
          <p:cNvPr id="197" name="Google Shape;197;p10"/>
          <p:cNvSpPr txBox="1"/>
          <p:nvPr/>
        </p:nvSpPr>
        <p:spPr>
          <a:xfrm>
            <a:off x="1727159" y="2448360"/>
            <a:ext cx="3863700" cy="1939500"/>
          </a:xfrm>
          <a:prstGeom prst="rect">
            <a:avLst/>
          </a:prstGeom>
          <a:noFill/>
          <a:ln>
            <a:noFill/>
          </a:ln>
        </p:spPr>
        <p:txBody>
          <a:bodyPr spcFirstLastPara="1" wrap="square" lIns="45700" tIns="45700" rIns="45700" bIns="45700" anchor="t" anchorCtr="0">
            <a:spAutoFit/>
          </a:bodyPr>
          <a:lstStyle/>
          <a:p>
            <a:pPr marL="285750" marR="0" lvl="0" indent="-28575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Calibri"/>
                <a:ea typeface="Calibri"/>
                <a:cs typeface="Calibri"/>
                <a:sym typeface="Calibri"/>
              </a:rPr>
              <a:t>We’re here! </a:t>
            </a:r>
            <a:endParaRPr/>
          </a:p>
          <a:p>
            <a:pPr marL="285750" marR="0" lvl="0" indent="-28575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Calibri"/>
                <a:ea typeface="Calibri"/>
                <a:cs typeface="Calibri"/>
                <a:sym typeface="Calibri"/>
              </a:rPr>
              <a:t>Introduce concepts, practice </a:t>
            </a:r>
            <a:br>
              <a:rPr lang="en-US" sz="2000" b="0" i="0" u="none" strike="noStrike" cap="none">
                <a:solidFill>
                  <a:srgbClr val="000000"/>
                </a:solidFill>
                <a:latin typeface="Calibri"/>
                <a:ea typeface="Calibri"/>
                <a:cs typeface="Calibri"/>
                <a:sym typeface="Calibri"/>
              </a:rPr>
            </a:br>
            <a:r>
              <a:rPr lang="en-US" sz="2000" b="0" i="0" u="none" strike="noStrike" cap="none">
                <a:solidFill>
                  <a:srgbClr val="000000"/>
                </a:solidFill>
                <a:latin typeface="Calibri"/>
                <a:ea typeface="Calibri"/>
                <a:cs typeface="Calibri"/>
                <a:sym typeface="Calibri"/>
              </a:rPr>
              <a:t>ideas, discuss applications.</a:t>
            </a:r>
            <a:endParaRPr/>
          </a:p>
          <a:p>
            <a:pPr marL="285750" marR="0" lvl="0" indent="-28575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Calibri"/>
                <a:ea typeface="Calibri"/>
                <a:cs typeface="Calibri"/>
                <a:sym typeface="Calibri"/>
              </a:rPr>
              <a:t>Pre-class materials to prepare for </a:t>
            </a:r>
            <a:br>
              <a:rPr lang="en-US" sz="2000" b="0" i="0" u="none" strike="noStrike" cap="none">
                <a:solidFill>
                  <a:srgbClr val="000000"/>
                </a:solidFill>
                <a:latin typeface="Calibri"/>
                <a:ea typeface="Calibri"/>
                <a:cs typeface="Calibri"/>
                <a:sym typeface="Calibri"/>
              </a:rPr>
            </a:br>
            <a:r>
              <a:rPr lang="en-US" sz="2000" b="0" i="0" u="none" strike="noStrike" cap="none">
                <a:solidFill>
                  <a:srgbClr val="000000"/>
                </a:solidFill>
                <a:latin typeface="Calibri"/>
                <a:ea typeface="Calibri"/>
                <a:cs typeface="Calibri"/>
                <a:sym typeface="Calibri"/>
              </a:rPr>
              <a:t>class each day. Due </a:t>
            </a:r>
            <a:r>
              <a:rPr lang="en-US" sz="2000" b="1" i="0" u="none" strike="noStrike" cap="none">
                <a:solidFill>
                  <a:srgbClr val="000000"/>
                </a:solidFill>
                <a:latin typeface="Calibri"/>
                <a:ea typeface="Calibri"/>
                <a:cs typeface="Calibri"/>
                <a:sym typeface="Calibri"/>
              </a:rPr>
              <a:t>before </a:t>
            </a:r>
            <a:r>
              <a:rPr lang="en-US" sz="2000" b="0" i="0" u="none" strike="noStrike" cap="none">
                <a:solidFill>
                  <a:srgbClr val="000000"/>
                </a:solidFill>
                <a:latin typeface="Calibri"/>
                <a:ea typeface="Calibri"/>
                <a:cs typeface="Calibri"/>
                <a:sym typeface="Calibri"/>
              </a:rPr>
              <a:t>class.</a:t>
            </a:r>
            <a:endParaRPr/>
          </a:p>
          <a:p>
            <a:pPr marL="285750" marR="0" lvl="0" indent="-28575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Calibri"/>
                <a:ea typeface="Calibri"/>
                <a:cs typeface="Calibri"/>
                <a:sym typeface="Calibri"/>
              </a:rPr>
              <a:t>Recorded </a:t>
            </a:r>
            <a:r>
              <a:rPr lang="en-US" sz="2000" b="0" i="0" u="none" strike="noStrike" cap="none">
                <a:solidFill>
                  <a:srgbClr val="000000"/>
                </a:solidFill>
                <a:latin typeface="Helvetica Neue"/>
                <a:ea typeface="Helvetica Neue"/>
                <a:cs typeface="Helvetica Neue"/>
                <a:sym typeface="Helvetica Neue"/>
              </a:rPr>
              <a:t>😎</a:t>
            </a:r>
            <a:endParaRPr/>
          </a:p>
        </p:txBody>
      </p:sp>
      <p:sp>
        <p:nvSpPr>
          <p:cNvPr id="198" name="Google Shape;198;p10"/>
          <p:cNvSpPr txBox="1"/>
          <p:nvPr/>
        </p:nvSpPr>
        <p:spPr>
          <a:xfrm>
            <a:off x="6597182" y="2449036"/>
            <a:ext cx="4624800" cy="1631700"/>
          </a:xfrm>
          <a:prstGeom prst="rect">
            <a:avLst/>
          </a:prstGeom>
          <a:noFill/>
          <a:ln>
            <a:noFill/>
          </a:ln>
        </p:spPr>
        <p:txBody>
          <a:bodyPr spcFirstLastPara="1" wrap="square" lIns="45700" tIns="45700" rIns="45700" bIns="45700" anchor="t" anchorCtr="0">
            <a:spAutoFit/>
          </a:bodyPr>
          <a:lstStyle/>
          <a:p>
            <a:pPr marL="285750" marR="0" lvl="0" indent="-28575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Calibri"/>
                <a:ea typeface="Calibri"/>
                <a:cs typeface="Calibri"/>
                <a:sym typeface="Calibri"/>
              </a:rPr>
              <a:t>Held in person</a:t>
            </a:r>
            <a:endParaRPr/>
          </a:p>
          <a:p>
            <a:pPr marL="285750" marR="0" lvl="0" indent="-28575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Calibri"/>
                <a:ea typeface="Calibri"/>
                <a:cs typeface="Calibri"/>
                <a:sym typeface="Calibri"/>
              </a:rPr>
              <a:t>More practice, reviews, applications</a:t>
            </a:r>
            <a:endParaRPr/>
          </a:p>
          <a:p>
            <a:pPr marL="285750" marR="0" lvl="0" indent="-28575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Calibri"/>
                <a:ea typeface="Calibri"/>
                <a:cs typeface="Calibri"/>
                <a:sym typeface="Calibri"/>
              </a:rPr>
              <a:t>TA advice, how to be an effective student</a:t>
            </a:r>
            <a:endParaRPr/>
          </a:p>
          <a:p>
            <a:pPr marL="285750" marR="0" lvl="0" indent="-28575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Calibri"/>
                <a:ea typeface="Calibri"/>
                <a:cs typeface="Calibri"/>
                <a:sym typeface="Calibri"/>
              </a:rPr>
              <a:t>Preparation for quizzes / exams</a:t>
            </a:r>
            <a:endParaRPr/>
          </a:p>
          <a:p>
            <a:pPr marL="285750" marR="0" lvl="0" indent="-28575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Calibri"/>
                <a:ea typeface="Calibri"/>
                <a:cs typeface="Calibri"/>
                <a:sym typeface="Calibri"/>
              </a:rPr>
              <a:t>Not Recorded!</a:t>
            </a:r>
            <a:endParaRPr/>
          </a:p>
        </p:txBody>
      </p:sp>
      <p:sp>
        <p:nvSpPr>
          <p:cNvPr id="199" name="Google Shape;199;p10"/>
          <p:cNvSpPr txBox="1"/>
          <p:nvPr/>
        </p:nvSpPr>
        <p:spPr>
          <a:xfrm>
            <a:off x="6626777" y="5308841"/>
            <a:ext cx="2671500" cy="1015800"/>
          </a:xfrm>
          <a:prstGeom prst="rect">
            <a:avLst/>
          </a:prstGeom>
          <a:noFill/>
          <a:ln>
            <a:noFill/>
          </a:ln>
        </p:spPr>
        <p:txBody>
          <a:bodyPr spcFirstLastPara="1" wrap="square" lIns="45700" tIns="45700" rIns="45700" bIns="45700" anchor="t" anchorCtr="0">
            <a:spAutoFit/>
          </a:bodyPr>
          <a:lstStyle/>
          <a:p>
            <a:pPr marL="285750" marR="0" lvl="0" indent="-28575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Calibri"/>
                <a:ea typeface="Calibri"/>
                <a:cs typeface="Calibri"/>
                <a:sym typeface="Calibri"/>
              </a:rPr>
              <a:t>Taken in quiz section</a:t>
            </a:r>
            <a:endParaRPr/>
          </a:p>
          <a:p>
            <a:pPr marL="285750" marR="0" lvl="0" indent="-28575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Calibri"/>
                <a:ea typeface="Calibri"/>
                <a:cs typeface="Calibri"/>
                <a:sym typeface="Calibri"/>
              </a:rPr>
              <a:t>45 minutes on computer</a:t>
            </a:r>
            <a:endParaRPr/>
          </a:p>
        </p:txBody>
      </p:sp>
      <p:sp>
        <p:nvSpPr>
          <p:cNvPr id="200" name="Google Shape;200;p10"/>
          <p:cNvSpPr txBox="1"/>
          <p:nvPr/>
        </p:nvSpPr>
        <p:spPr>
          <a:xfrm>
            <a:off x="3718189" y="5298268"/>
            <a:ext cx="2671500" cy="1323600"/>
          </a:xfrm>
          <a:prstGeom prst="rect">
            <a:avLst/>
          </a:prstGeom>
          <a:noFill/>
          <a:ln>
            <a:noFill/>
          </a:ln>
        </p:spPr>
        <p:txBody>
          <a:bodyPr spcFirstLastPara="1" wrap="square" lIns="45700" tIns="45700" rIns="45700" bIns="45700" anchor="t" anchorCtr="0">
            <a:spAutoFit/>
          </a:bodyPr>
          <a:lstStyle/>
          <a:p>
            <a:pPr marL="285750" marR="0" lvl="0" indent="-28575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Calibri"/>
                <a:ea typeface="Calibri"/>
                <a:cs typeface="Calibri"/>
                <a:sym typeface="Calibri"/>
              </a:rPr>
              <a:t>More open-ended assignments</a:t>
            </a:r>
            <a:endParaRPr/>
          </a:p>
          <a:p>
            <a:pPr marL="285750" marR="0" lvl="0" indent="-28575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Calibri"/>
                <a:ea typeface="Calibri"/>
                <a:cs typeface="Calibri"/>
                <a:sym typeface="Calibri"/>
              </a:rPr>
              <a:t>Explore new ideas and applications</a:t>
            </a:r>
            <a:endParaRPr/>
          </a:p>
        </p:txBody>
      </p:sp>
      <p:sp>
        <p:nvSpPr>
          <p:cNvPr id="201" name="Google Shape;201;p10"/>
          <p:cNvSpPr txBox="1"/>
          <p:nvPr/>
        </p:nvSpPr>
        <p:spPr>
          <a:xfrm>
            <a:off x="384994" y="5305504"/>
            <a:ext cx="3096000" cy="1323600"/>
          </a:xfrm>
          <a:prstGeom prst="rect">
            <a:avLst/>
          </a:prstGeom>
          <a:noFill/>
          <a:ln>
            <a:noFill/>
          </a:ln>
        </p:spPr>
        <p:txBody>
          <a:bodyPr spcFirstLastPara="1" wrap="square" lIns="45700" tIns="45700" rIns="45700" bIns="45700" anchor="t" anchorCtr="0">
            <a:spAutoFit/>
          </a:bodyPr>
          <a:lstStyle/>
          <a:p>
            <a:pPr marL="285750" marR="0" lvl="0" indent="-28575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Calibri"/>
                <a:ea typeface="Calibri"/>
                <a:cs typeface="Calibri"/>
                <a:sym typeface="Calibri"/>
              </a:rPr>
              <a:t>Structured assignments</a:t>
            </a:r>
            <a:endParaRPr/>
          </a:p>
          <a:p>
            <a:pPr marL="285750" marR="0" lvl="0" indent="-28575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Calibri"/>
                <a:ea typeface="Calibri"/>
                <a:cs typeface="Calibri"/>
                <a:sym typeface="Calibri"/>
              </a:rPr>
              <a:t>Programming in Java</a:t>
            </a:r>
            <a:endParaRPr/>
          </a:p>
          <a:p>
            <a:pPr marL="285750" marR="0" lvl="0" indent="-28575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Calibri"/>
                <a:ea typeface="Calibri"/>
                <a:cs typeface="Calibri"/>
                <a:sym typeface="Calibri"/>
              </a:rPr>
              <a:t>Applying &amp; implementing course concepts</a:t>
            </a:r>
            <a:endParaRPr/>
          </a:p>
        </p:txBody>
      </p:sp>
      <p:grpSp>
        <p:nvGrpSpPr>
          <p:cNvPr id="202" name="Google Shape;202;p10"/>
          <p:cNvGrpSpPr/>
          <p:nvPr/>
        </p:nvGrpSpPr>
        <p:grpSpPr>
          <a:xfrm>
            <a:off x="9343986" y="4785221"/>
            <a:ext cx="1745675" cy="427513"/>
            <a:chOff x="0" y="0"/>
            <a:chExt cx="1745673" cy="427512"/>
          </a:xfrm>
        </p:grpSpPr>
        <p:sp>
          <p:nvSpPr>
            <p:cNvPr id="203" name="Google Shape;203;p10"/>
            <p:cNvSpPr/>
            <p:nvPr/>
          </p:nvSpPr>
          <p:spPr>
            <a:xfrm>
              <a:off x="0" y="0"/>
              <a:ext cx="1745673" cy="427512"/>
            </a:xfrm>
            <a:prstGeom prst="roundRect">
              <a:avLst>
                <a:gd name="adj" fmla="val 16667"/>
              </a:avLst>
            </a:prstGeom>
            <a:solidFill>
              <a:srgbClr val="9D90D5"/>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04" name="Google Shape;204;p10"/>
            <p:cNvSpPr txBox="1"/>
            <p:nvPr/>
          </p:nvSpPr>
          <p:spPr>
            <a:xfrm>
              <a:off x="66589" y="28335"/>
              <a:ext cx="1612494" cy="370841"/>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FFFFFF"/>
                </a:buClr>
                <a:buSzPts val="1800"/>
                <a:buFont typeface="Montserrat"/>
                <a:buNone/>
              </a:pPr>
              <a:r>
                <a:rPr lang="en-US" sz="1800" b="0" i="0" u="none" strike="noStrike" cap="none">
                  <a:solidFill>
                    <a:srgbClr val="FFFFFF"/>
                  </a:solidFill>
                  <a:latin typeface="Montserrat"/>
                  <a:ea typeface="Montserrat"/>
                  <a:cs typeface="Montserrat"/>
                  <a:sym typeface="Montserrat"/>
                </a:rPr>
                <a:t>EXAM</a:t>
              </a:r>
              <a:endParaRPr/>
            </a:p>
          </p:txBody>
        </p:sp>
      </p:grpSp>
      <p:sp>
        <p:nvSpPr>
          <p:cNvPr id="205" name="Google Shape;205;p10"/>
          <p:cNvSpPr txBox="1"/>
          <p:nvPr/>
        </p:nvSpPr>
        <p:spPr>
          <a:xfrm>
            <a:off x="11257234" y="4814310"/>
            <a:ext cx="457645" cy="37084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en-US" sz="1800" b="0" i="0" u="none" strike="noStrike" cap="none">
                <a:solidFill>
                  <a:srgbClr val="000000"/>
                </a:solidFill>
                <a:latin typeface="Calibri"/>
                <a:ea typeface="Calibri"/>
                <a:cs typeface="Calibri"/>
                <a:sym typeface="Calibri"/>
              </a:rPr>
              <a:t>(x1)</a:t>
            </a:r>
            <a:endParaRPr/>
          </a:p>
        </p:txBody>
      </p:sp>
      <p:sp>
        <p:nvSpPr>
          <p:cNvPr id="206" name="Google Shape;206;p10"/>
          <p:cNvSpPr txBox="1"/>
          <p:nvPr/>
        </p:nvSpPr>
        <p:spPr>
          <a:xfrm>
            <a:off x="9389706" y="5305504"/>
            <a:ext cx="2671500" cy="1015800"/>
          </a:xfrm>
          <a:prstGeom prst="rect">
            <a:avLst/>
          </a:prstGeom>
          <a:noFill/>
          <a:ln>
            <a:noFill/>
          </a:ln>
        </p:spPr>
        <p:txBody>
          <a:bodyPr spcFirstLastPara="1" wrap="square" lIns="45700" tIns="45700" rIns="45700" bIns="45700" anchor="t" anchorCtr="0">
            <a:spAutoFit/>
          </a:bodyPr>
          <a:lstStyle/>
          <a:p>
            <a:pPr marL="285750" marR="0" lvl="0" indent="-285750" algn="l" rtl="0">
              <a:lnSpc>
                <a:spcPct val="100000"/>
              </a:lnSpc>
              <a:spcBef>
                <a:spcPts val="0"/>
              </a:spcBef>
              <a:spcAft>
                <a:spcPts val="0"/>
              </a:spcAft>
              <a:buClr>
                <a:srgbClr val="000000"/>
              </a:buClr>
              <a:buSzPts val="2000"/>
              <a:buFont typeface="Arial"/>
              <a:buChar char="•"/>
            </a:pPr>
            <a:r>
              <a:rPr lang="en-US" sz="2000" b="0" i="0" u="none" strike="noStrike" cap="none" dirty="0">
                <a:solidFill>
                  <a:srgbClr val="000000"/>
                </a:solidFill>
                <a:latin typeface="Calibri"/>
                <a:ea typeface="Calibri"/>
                <a:cs typeface="Calibri"/>
                <a:sym typeface="Calibri"/>
              </a:rPr>
              <a:t>Culminating exam</a:t>
            </a:r>
            <a:endParaRPr dirty="0"/>
          </a:p>
          <a:p>
            <a:pPr marL="285750" marR="0" lvl="0" indent="-285750" algn="l" rtl="0">
              <a:lnSpc>
                <a:spcPct val="100000"/>
              </a:lnSpc>
              <a:spcBef>
                <a:spcPts val="0"/>
              </a:spcBef>
              <a:spcAft>
                <a:spcPts val="0"/>
              </a:spcAft>
              <a:buClr>
                <a:srgbClr val="000000"/>
              </a:buClr>
              <a:buSzPts val="2000"/>
              <a:buFont typeface="Arial"/>
              <a:buChar char="•"/>
            </a:pPr>
            <a:r>
              <a:rPr lang="en-US" sz="2000" b="1" dirty="0">
                <a:latin typeface="Calibri"/>
                <a:ea typeface="Calibri"/>
                <a:cs typeface="Calibri"/>
                <a:sym typeface="Calibri"/>
              </a:rPr>
              <a:t>Thursday, June 6 8:30am-10:20am</a:t>
            </a:r>
            <a:endParaRPr dirty="0"/>
          </a:p>
        </p:txBody>
      </p:sp>
      <p:sp>
        <p:nvSpPr>
          <p:cNvPr id="207" name="Google Shape;207;p10"/>
          <p:cNvSpPr txBox="1"/>
          <p:nvPr/>
        </p:nvSpPr>
        <p:spPr>
          <a:xfrm>
            <a:off x="384995" y="4296431"/>
            <a:ext cx="1314560" cy="37084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en-US" sz="1800" b="1" i="0" u="none" strike="noStrike" cap="none">
                <a:solidFill>
                  <a:srgbClr val="000000"/>
                </a:solidFill>
                <a:latin typeface="Calibri"/>
                <a:ea typeface="Calibri"/>
                <a:cs typeface="Calibri"/>
                <a:sym typeface="Calibri"/>
              </a:rPr>
              <a:t>Assessments</a:t>
            </a:r>
            <a:endParaRPr/>
          </a:p>
        </p:txBody>
      </p:sp>
      <p:sp>
        <p:nvSpPr>
          <p:cNvPr id="208" name="Google Shape;208;p10"/>
          <p:cNvSpPr txBox="1"/>
          <p:nvPr/>
        </p:nvSpPr>
        <p:spPr>
          <a:xfrm>
            <a:off x="384994" y="1264235"/>
            <a:ext cx="990189" cy="37084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en-US" sz="1800" b="1" i="0" u="none" strike="noStrike" cap="none">
                <a:solidFill>
                  <a:srgbClr val="000000"/>
                </a:solidFill>
                <a:latin typeface="Calibri"/>
                <a:ea typeface="Calibri"/>
                <a:cs typeface="Calibri"/>
                <a:sym typeface="Calibri"/>
              </a:rPr>
              <a:t>Meetings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9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9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0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0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4" name="Google Shape;214;p11"/>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a:t>Course Website</a:t>
            </a:r>
            <a:endParaRPr/>
          </a:p>
        </p:txBody>
      </p:sp>
      <p:grpSp>
        <p:nvGrpSpPr>
          <p:cNvPr id="215" name="Google Shape;215;p11"/>
          <p:cNvGrpSpPr/>
          <p:nvPr/>
        </p:nvGrpSpPr>
        <p:grpSpPr>
          <a:xfrm>
            <a:off x="3107375" y="1247578"/>
            <a:ext cx="5977249" cy="885659"/>
            <a:chOff x="-1" y="0"/>
            <a:chExt cx="5977248" cy="885657"/>
          </a:xfrm>
          <a:solidFill>
            <a:srgbClr val="CFFFFD"/>
          </a:solidFill>
        </p:grpSpPr>
        <p:sp>
          <p:nvSpPr>
            <p:cNvPr id="216" name="Google Shape;216;p11"/>
            <p:cNvSpPr/>
            <p:nvPr/>
          </p:nvSpPr>
          <p:spPr>
            <a:xfrm>
              <a:off x="-1" y="0"/>
              <a:ext cx="5977248" cy="885657"/>
            </a:xfrm>
            <a:prstGeom prst="rect">
              <a:avLst/>
            </a:prstGeom>
            <a:grp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3600"/>
                <a:buFont typeface="Calibri"/>
                <a:buNone/>
              </a:pPr>
              <a:endParaRPr sz="3600" b="1" i="0" u="none" strike="noStrike" cap="none">
                <a:solidFill>
                  <a:srgbClr val="FFFFFF"/>
                </a:solidFill>
                <a:latin typeface="Calibri"/>
                <a:ea typeface="Calibri"/>
                <a:cs typeface="Calibri"/>
                <a:sym typeface="Calibri"/>
              </a:endParaRPr>
            </a:p>
          </p:txBody>
        </p:sp>
        <p:sp>
          <p:nvSpPr>
            <p:cNvPr id="217" name="Google Shape;217;p11"/>
            <p:cNvSpPr txBox="1"/>
            <p:nvPr/>
          </p:nvSpPr>
          <p:spPr>
            <a:xfrm>
              <a:off x="45719" y="117708"/>
              <a:ext cx="5885700" cy="646500"/>
            </a:xfrm>
            <a:prstGeom prst="rect">
              <a:avLst/>
            </a:prstGeom>
            <a:grp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0563C1"/>
                </a:buClr>
                <a:buSzPts val="3600"/>
                <a:buFont typeface="Calibri"/>
                <a:buNone/>
              </a:pPr>
              <a:r>
                <a:rPr lang="en-US" sz="3600" b="1" i="0" u="sng" strike="noStrike" cap="none">
                  <a:solidFill>
                    <a:srgbClr val="0563C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cs.uw.edu/122</a:t>
              </a:r>
              <a:endParaRPr>
                <a:solidFill>
                  <a:srgbClr val="0563C1"/>
                </a:solidFill>
              </a:endParaRPr>
            </a:p>
          </p:txBody>
        </p:sp>
      </p:grpSp>
      <p:sp>
        <p:nvSpPr>
          <p:cNvPr id="221" name="Google Shape;221;p11"/>
          <p:cNvSpPr txBox="1"/>
          <p:nvPr/>
        </p:nvSpPr>
        <p:spPr>
          <a:xfrm>
            <a:off x="242667" y="5865345"/>
            <a:ext cx="6636907" cy="92964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en-US" sz="1800" b="0" i="0" u="none" strike="noStrike" cap="none" dirty="0">
                <a:solidFill>
                  <a:srgbClr val="000000"/>
                </a:solidFill>
                <a:latin typeface="Calibri"/>
                <a:ea typeface="Calibri"/>
                <a:cs typeface="Calibri"/>
                <a:sym typeface="Calibri"/>
              </a:rPr>
              <a:t>Contains most course info – check frequently!</a:t>
            </a:r>
            <a:endParaRPr dirty="0"/>
          </a:p>
          <a:p>
            <a:pPr marL="0" marR="0" lvl="0" indent="0" algn="l" rtl="0">
              <a:lnSpc>
                <a:spcPct val="100000"/>
              </a:lnSpc>
              <a:spcBef>
                <a:spcPts val="0"/>
              </a:spcBef>
              <a:spcAft>
                <a:spcPts val="0"/>
              </a:spcAft>
              <a:buClr>
                <a:srgbClr val="000000"/>
              </a:buClr>
              <a:buSzPts val="1800"/>
              <a:buFont typeface="Calibri"/>
              <a:buNone/>
            </a:pPr>
            <a:r>
              <a:rPr lang="en-US" sz="1800" b="0" i="0" u="none" strike="noStrike" cap="none" dirty="0">
                <a:solidFill>
                  <a:srgbClr val="000000"/>
                </a:solidFill>
                <a:latin typeface="Calibri"/>
                <a:ea typeface="Calibri"/>
                <a:cs typeface="Calibri"/>
                <a:sym typeface="Calibri"/>
              </a:rPr>
              <a:t>Announcements, Calendar, Lecture Slides, Office Hours schedule, </a:t>
            </a:r>
            <a:br>
              <a:rPr lang="en-US" sz="1800" b="0" i="0" u="none" strike="noStrike" cap="none" dirty="0">
                <a:solidFill>
                  <a:srgbClr val="000000"/>
                </a:solidFill>
                <a:latin typeface="Calibri"/>
                <a:ea typeface="Calibri"/>
                <a:cs typeface="Calibri"/>
                <a:sym typeface="Calibri"/>
              </a:rPr>
            </a:br>
            <a:r>
              <a:rPr lang="en-US" sz="1800" b="0" i="0" u="none" strike="noStrike" cap="none" dirty="0">
                <a:solidFill>
                  <a:srgbClr val="000000"/>
                </a:solidFill>
                <a:latin typeface="Calibri"/>
                <a:ea typeface="Calibri"/>
                <a:cs typeface="Calibri"/>
                <a:sym typeface="Calibri"/>
              </a:rPr>
              <a:t>Staff Bios, Important Links </a:t>
            </a:r>
            <a:endParaRPr dirty="0"/>
          </a:p>
        </p:txBody>
      </p:sp>
      <p:pic>
        <p:nvPicPr>
          <p:cNvPr id="3" name="Picture 2">
            <a:extLst>
              <a:ext uri="{FF2B5EF4-FFF2-40B4-BE49-F238E27FC236}">
                <a16:creationId xmlns:a16="http://schemas.microsoft.com/office/drawing/2014/main" id="{0E2CB3AE-65D8-49DD-97F9-F9E4A75E4275}"/>
              </a:ext>
            </a:extLst>
          </p:cNvPr>
          <p:cNvPicPr>
            <a:picLocks noChangeAspect="1"/>
          </p:cNvPicPr>
          <p:nvPr/>
        </p:nvPicPr>
        <p:blipFill>
          <a:blip r:embed="rId4"/>
          <a:stretch>
            <a:fillRect/>
          </a:stretch>
        </p:blipFill>
        <p:spPr>
          <a:xfrm>
            <a:off x="242667" y="2250945"/>
            <a:ext cx="6437012" cy="3664750"/>
          </a:xfrm>
          <a:prstGeom prst="rect">
            <a:avLst/>
          </a:prstGeom>
        </p:spPr>
      </p:pic>
      <p:sp>
        <p:nvSpPr>
          <p:cNvPr id="218" name="Google Shape;218;p11"/>
          <p:cNvSpPr/>
          <p:nvPr/>
        </p:nvSpPr>
        <p:spPr>
          <a:xfrm>
            <a:off x="6480501" y="2001039"/>
            <a:ext cx="5299686" cy="2536968"/>
          </a:xfrm>
          <a:custGeom>
            <a:avLst/>
            <a:gdLst/>
            <a:ahLst/>
            <a:cxnLst/>
            <a:rect l="l" t="t" r="r" b="b"/>
            <a:pathLst>
              <a:path w="21600" h="21600" extrusionOk="0">
                <a:moveTo>
                  <a:pt x="3540" y="0"/>
                </a:moveTo>
                <a:lnTo>
                  <a:pt x="21600" y="0"/>
                </a:lnTo>
                <a:lnTo>
                  <a:pt x="21600" y="21600"/>
                </a:lnTo>
                <a:lnTo>
                  <a:pt x="3540" y="21600"/>
                </a:lnTo>
                <a:lnTo>
                  <a:pt x="3540" y="18000"/>
                </a:lnTo>
                <a:lnTo>
                  <a:pt x="0" y="15220"/>
                </a:lnTo>
                <a:lnTo>
                  <a:pt x="3540" y="12600"/>
                </a:lnTo>
                <a:close/>
              </a:path>
            </a:pathLst>
          </a:custGeom>
          <a:solidFill>
            <a:srgbClr val="D6DCE5"/>
          </a:solidFill>
          <a:ln>
            <a:noFill/>
          </a:ln>
          <a:effectLst>
            <a:outerShdw blurRad="50800" dist="38100" dir="8100000" rotWithShape="0">
              <a:srgbClr val="000000">
                <a:alpha val="40000"/>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5" name="Picture 4">
            <a:extLst>
              <a:ext uri="{FF2B5EF4-FFF2-40B4-BE49-F238E27FC236}">
                <a16:creationId xmlns:a16="http://schemas.microsoft.com/office/drawing/2014/main" id="{0C3C1BD4-99C3-40BB-A96E-542D8B69E52B}"/>
              </a:ext>
            </a:extLst>
          </p:cNvPr>
          <p:cNvPicPr>
            <a:picLocks noChangeAspect="1"/>
          </p:cNvPicPr>
          <p:nvPr/>
        </p:nvPicPr>
        <p:blipFill>
          <a:blip r:embed="rId5"/>
          <a:stretch>
            <a:fillRect/>
          </a:stretch>
        </p:blipFill>
        <p:spPr>
          <a:xfrm>
            <a:off x="7507222" y="2199832"/>
            <a:ext cx="4121762" cy="2139381"/>
          </a:xfrm>
          <a:prstGeom prst="rect">
            <a:avLst/>
          </a:prstGeom>
        </p:spPr>
      </p:pic>
      <p:sp>
        <p:nvSpPr>
          <p:cNvPr id="16" name="Google Shape;235;p12">
            <a:extLst>
              <a:ext uri="{FF2B5EF4-FFF2-40B4-BE49-F238E27FC236}">
                <a16:creationId xmlns:a16="http://schemas.microsoft.com/office/drawing/2014/main" id="{D9B41A6C-43AA-4817-ADA8-F0068D175372}"/>
              </a:ext>
            </a:extLst>
          </p:cNvPr>
          <p:cNvSpPr txBox="1"/>
          <p:nvPr/>
        </p:nvSpPr>
        <p:spPr>
          <a:xfrm>
            <a:off x="7665461" y="4643370"/>
            <a:ext cx="3805284" cy="36929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en-US" sz="1800" b="1" i="0" u="none" strike="noStrike" cap="none" dirty="0">
                <a:solidFill>
                  <a:srgbClr val="000000"/>
                </a:solidFill>
                <a:latin typeface="Calibri"/>
                <a:ea typeface="Calibri"/>
                <a:cs typeface="Calibri"/>
                <a:sym typeface="Calibri"/>
              </a:rPr>
              <a:t>Get to know the course staff</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9" name="Google Shape;229;p12"/>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a:t>Course Website</a:t>
            </a:r>
            <a:endParaRPr/>
          </a:p>
        </p:txBody>
      </p:sp>
      <p:grpSp>
        <p:nvGrpSpPr>
          <p:cNvPr id="231" name="Google Shape;231;p12"/>
          <p:cNvGrpSpPr/>
          <p:nvPr/>
        </p:nvGrpSpPr>
        <p:grpSpPr>
          <a:xfrm>
            <a:off x="3107375" y="1247578"/>
            <a:ext cx="5977249" cy="885659"/>
            <a:chOff x="-1" y="0"/>
            <a:chExt cx="5977248" cy="885657"/>
          </a:xfrm>
          <a:solidFill>
            <a:srgbClr val="CFFFFD"/>
          </a:solidFill>
        </p:grpSpPr>
        <p:sp>
          <p:nvSpPr>
            <p:cNvPr id="232" name="Google Shape;232;p12"/>
            <p:cNvSpPr/>
            <p:nvPr/>
          </p:nvSpPr>
          <p:spPr>
            <a:xfrm>
              <a:off x="-1" y="0"/>
              <a:ext cx="5977248" cy="885657"/>
            </a:xfrm>
            <a:prstGeom prst="rect">
              <a:avLst/>
            </a:prstGeom>
            <a:grp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3600"/>
                <a:buFont typeface="Calibri"/>
                <a:buNone/>
              </a:pPr>
              <a:endParaRPr sz="3600" b="1" i="0" u="none" strike="noStrike" cap="none">
                <a:solidFill>
                  <a:srgbClr val="FFFFFF"/>
                </a:solidFill>
                <a:latin typeface="Calibri"/>
                <a:ea typeface="Calibri"/>
                <a:cs typeface="Calibri"/>
                <a:sym typeface="Calibri"/>
              </a:endParaRPr>
            </a:p>
          </p:txBody>
        </p:sp>
        <p:sp>
          <p:nvSpPr>
            <p:cNvPr id="233" name="Google Shape;233;p12"/>
            <p:cNvSpPr txBox="1"/>
            <p:nvPr/>
          </p:nvSpPr>
          <p:spPr>
            <a:xfrm>
              <a:off x="45719" y="117708"/>
              <a:ext cx="5885700" cy="646500"/>
            </a:xfrm>
            <a:prstGeom prst="rect">
              <a:avLst/>
            </a:prstGeom>
            <a:grp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0563C1"/>
                </a:buClr>
                <a:buSzPts val="3600"/>
                <a:buFont typeface="Calibri"/>
                <a:buNone/>
              </a:pPr>
              <a:r>
                <a:rPr lang="en-US" sz="3600" b="1" i="0" u="sng" strike="noStrike" cap="none" dirty="0">
                  <a:solidFill>
                    <a:srgbClr val="0563C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cs.uw.edu/122</a:t>
              </a:r>
              <a:endParaRPr dirty="0">
                <a:solidFill>
                  <a:srgbClr val="0563C1"/>
                </a:solidFill>
              </a:endParaRPr>
            </a:p>
          </p:txBody>
        </p:sp>
      </p:grpSp>
      <p:sp>
        <p:nvSpPr>
          <p:cNvPr id="234" name="Google Shape;234;p12"/>
          <p:cNvSpPr txBox="1"/>
          <p:nvPr/>
        </p:nvSpPr>
        <p:spPr>
          <a:xfrm>
            <a:off x="242667" y="5865345"/>
            <a:ext cx="6636907" cy="92964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en-US" sz="1800" b="0" i="0" u="none" strike="noStrike" cap="none">
                <a:solidFill>
                  <a:srgbClr val="000000"/>
                </a:solidFill>
                <a:latin typeface="Calibri"/>
                <a:ea typeface="Calibri"/>
                <a:cs typeface="Calibri"/>
                <a:sym typeface="Calibri"/>
              </a:rPr>
              <a:t>Contains most course info – check frequently!</a:t>
            </a:r>
            <a:endParaRPr/>
          </a:p>
          <a:p>
            <a:pPr marL="0" marR="0" lvl="0" indent="0" algn="l" rtl="0">
              <a:lnSpc>
                <a:spcPct val="100000"/>
              </a:lnSpc>
              <a:spcBef>
                <a:spcPts val="0"/>
              </a:spcBef>
              <a:spcAft>
                <a:spcPts val="0"/>
              </a:spcAft>
              <a:buClr>
                <a:srgbClr val="000000"/>
              </a:buClr>
              <a:buSzPts val="1800"/>
              <a:buFont typeface="Calibri"/>
              <a:buNone/>
            </a:pPr>
            <a:r>
              <a:rPr lang="en-US" sz="1800" b="0" i="0" u="none" strike="noStrike" cap="none">
                <a:solidFill>
                  <a:srgbClr val="000000"/>
                </a:solidFill>
                <a:latin typeface="Calibri"/>
                <a:ea typeface="Calibri"/>
                <a:cs typeface="Calibri"/>
                <a:sym typeface="Calibri"/>
              </a:rPr>
              <a:t>Announcements, Calendar, Lecture Slides, Office Hours schedule, </a:t>
            </a:r>
            <a:br>
              <a:rPr lang="en-US" sz="1800" b="0" i="0" u="none" strike="noStrike" cap="none">
                <a:solidFill>
                  <a:srgbClr val="000000"/>
                </a:solidFill>
                <a:latin typeface="Calibri"/>
                <a:ea typeface="Calibri"/>
                <a:cs typeface="Calibri"/>
                <a:sym typeface="Calibri"/>
              </a:rPr>
            </a:br>
            <a:r>
              <a:rPr lang="en-US" sz="1800" b="0" i="0" u="none" strike="noStrike" cap="none">
                <a:solidFill>
                  <a:srgbClr val="000000"/>
                </a:solidFill>
                <a:latin typeface="Calibri"/>
                <a:ea typeface="Calibri"/>
                <a:cs typeface="Calibri"/>
                <a:sym typeface="Calibri"/>
              </a:rPr>
              <a:t>Staff Bios, Important Links </a:t>
            </a:r>
            <a:endParaRPr/>
          </a:p>
        </p:txBody>
      </p:sp>
      <p:sp>
        <p:nvSpPr>
          <p:cNvPr id="235" name="Google Shape;235;p12"/>
          <p:cNvSpPr txBox="1"/>
          <p:nvPr/>
        </p:nvSpPr>
        <p:spPr>
          <a:xfrm>
            <a:off x="7815466" y="5510698"/>
            <a:ext cx="3805284" cy="65024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en-US" sz="1800" b="1" i="0" u="none" strike="noStrike" cap="none" dirty="0">
                <a:solidFill>
                  <a:srgbClr val="000000"/>
                </a:solidFill>
                <a:latin typeface="Calibri"/>
                <a:ea typeface="Calibri"/>
                <a:cs typeface="Calibri"/>
                <a:sym typeface="Calibri"/>
              </a:rPr>
              <a:t>Please familiarize yourself with the course syllabus this week!</a:t>
            </a:r>
            <a:endParaRPr dirty="0"/>
          </a:p>
        </p:txBody>
      </p:sp>
      <p:pic>
        <p:nvPicPr>
          <p:cNvPr id="13" name="Picture 12">
            <a:extLst>
              <a:ext uri="{FF2B5EF4-FFF2-40B4-BE49-F238E27FC236}">
                <a16:creationId xmlns:a16="http://schemas.microsoft.com/office/drawing/2014/main" id="{3DC1D79E-9871-4769-9247-A46C49512FD4}"/>
              </a:ext>
            </a:extLst>
          </p:cNvPr>
          <p:cNvPicPr>
            <a:picLocks noChangeAspect="1"/>
          </p:cNvPicPr>
          <p:nvPr/>
        </p:nvPicPr>
        <p:blipFill>
          <a:blip r:embed="rId4"/>
          <a:stretch>
            <a:fillRect/>
          </a:stretch>
        </p:blipFill>
        <p:spPr>
          <a:xfrm>
            <a:off x="242667" y="2250945"/>
            <a:ext cx="6437012" cy="3664750"/>
          </a:xfrm>
          <a:prstGeom prst="rect">
            <a:avLst/>
          </a:prstGeom>
        </p:spPr>
      </p:pic>
      <p:sp>
        <p:nvSpPr>
          <p:cNvPr id="17" name="Google Shape;218;p11">
            <a:extLst>
              <a:ext uri="{FF2B5EF4-FFF2-40B4-BE49-F238E27FC236}">
                <a16:creationId xmlns:a16="http://schemas.microsoft.com/office/drawing/2014/main" id="{B62AACC9-7E56-49E2-BF17-6BD5073EB612}"/>
              </a:ext>
            </a:extLst>
          </p:cNvPr>
          <p:cNvSpPr/>
          <p:nvPr/>
        </p:nvSpPr>
        <p:spPr>
          <a:xfrm>
            <a:off x="6480501" y="2001039"/>
            <a:ext cx="5299686" cy="2536968"/>
          </a:xfrm>
          <a:custGeom>
            <a:avLst/>
            <a:gdLst/>
            <a:ahLst/>
            <a:cxnLst/>
            <a:rect l="l" t="t" r="r" b="b"/>
            <a:pathLst>
              <a:path w="21600" h="21600" extrusionOk="0">
                <a:moveTo>
                  <a:pt x="3540" y="0"/>
                </a:moveTo>
                <a:lnTo>
                  <a:pt x="21600" y="0"/>
                </a:lnTo>
                <a:lnTo>
                  <a:pt x="21600" y="21600"/>
                </a:lnTo>
                <a:lnTo>
                  <a:pt x="3540" y="21600"/>
                </a:lnTo>
                <a:lnTo>
                  <a:pt x="3540" y="18000"/>
                </a:lnTo>
                <a:lnTo>
                  <a:pt x="0" y="15220"/>
                </a:lnTo>
                <a:lnTo>
                  <a:pt x="3540" y="12600"/>
                </a:lnTo>
                <a:close/>
              </a:path>
            </a:pathLst>
          </a:custGeom>
          <a:solidFill>
            <a:srgbClr val="D6DCE5"/>
          </a:solidFill>
          <a:ln>
            <a:noFill/>
          </a:ln>
          <a:effectLst>
            <a:outerShdw blurRad="50800" dist="38100" dir="8100000" rotWithShape="0">
              <a:srgbClr val="000000">
                <a:alpha val="40000"/>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18" name="Picture 17">
            <a:extLst>
              <a:ext uri="{FF2B5EF4-FFF2-40B4-BE49-F238E27FC236}">
                <a16:creationId xmlns:a16="http://schemas.microsoft.com/office/drawing/2014/main" id="{06589779-B436-4486-BDE2-74E7A362DDB2}"/>
              </a:ext>
            </a:extLst>
          </p:cNvPr>
          <p:cNvPicPr>
            <a:picLocks noChangeAspect="1"/>
          </p:cNvPicPr>
          <p:nvPr/>
        </p:nvPicPr>
        <p:blipFill>
          <a:blip r:embed="rId5"/>
          <a:stretch>
            <a:fillRect/>
          </a:stretch>
        </p:blipFill>
        <p:spPr>
          <a:xfrm>
            <a:off x="7507222" y="2199832"/>
            <a:ext cx="4121762" cy="2139381"/>
          </a:xfrm>
          <a:prstGeom prst="rect">
            <a:avLst/>
          </a:prstGeom>
        </p:spPr>
      </p:pic>
      <p:sp>
        <p:nvSpPr>
          <p:cNvPr id="19" name="Google Shape;218;p11">
            <a:extLst>
              <a:ext uri="{FF2B5EF4-FFF2-40B4-BE49-F238E27FC236}">
                <a16:creationId xmlns:a16="http://schemas.microsoft.com/office/drawing/2014/main" id="{045AEEBF-F9EB-4F6D-A7C1-808F0ADA72C2}"/>
              </a:ext>
            </a:extLst>
          </p:cNvPr>
          <p:cNvSpPr/>
          <p:nvPr/>
        </p:nvSpPr>
        <p:spPr>
          <a:xfrm>
            <a:off x="6679679" y="2812505"/>
            <a:ext cx="5299686" cy="2536968"/>
          </a:xfrm>
          <a:custGeom>
            <a:avLst/>
            <a:gdLst/>
            <a:ahLst/>
            <a:cxnLst/>
            <a:rect l="l" t="t" r="r" b="b"/>
            <a:pathLst>
              <a:path w="21600" h="21600" extrusionOk="0">
                <a:moveTo>
                  <a:pt x="3540" y="0"/>
                </a:moveTo>
                <a:lnTo>
                  <a:pt x="21600" y="0"/>
                </a:lnTo>
                <a:lnTo>
                  <a:pt x="21600" y="21600"/>
                </a:lnTo>
                <a:lnTo>
                  <a:pt x="3540" y="21600"/>
                </a:lnTo>
                <a:lnTo>
                  <a:pt x="3540" y="18000"/>
                </a:lnTo>
                <a:lnTo>
                  <a:pt x="0" y="15220"/>
                </a:lnTo>
                <a:lnTo>
                  <a:pt x="3540" y="12600"/>
                </a:lnTo>
                <a:close/>
              </a:path>
            </a:pathLst>
          </a:custGeom>
          <a:solidFill>
            <a:srgbClr val="D6DCE5"/>
          </a:solidFill>
          <a:ln>
            <a:noFill/>
          </a:ln>
          <a:effectLst>
            <a:outerShdw blurRad="50800" dist="38100" dir="8100000" rotWithShape="0">
              <a:srgbClr val="000000">
                <a:alpha val="40000"/>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9DE07A83-3532-41CF-9878-77451DBFE845}"/>
              </a:ext>
            </a:extLst>
          </p:cNvPr>
          <p:cNvPicPr>
            <a:picLocks noChangeAspect="1"/>
          </p:cNvPicPr>
          <p:nvPr/>
        </p:nvPicPr>
        <p:blipFill rotWithShape="1">
          <a:blip r:embed="rId6"/>
          <a:srcRect r="5100" b="6351"/>
          <a:stretch/>
        </p:blipFill>
        <p:spPr>
          <a:xfrm>
            <a:off x="7608055" y="2917868"/>
            <a:ext cx="4220107" cy="2330577"/>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pic>
        <p:nvPicPr>
          <p:cNvPr id="242" name="Google Shape;242;p13"/>
          <p:cNvPicPr preferRelativeResize="0"/>
          <p:nvPr/>
        </p:nvPicPr>
        <p:blipFill>
          <a:blip r:embed="rId3">
            <a:alphaModFix/>
          </a:blip>
          <a:stretch>
            <a:fillRect/>
          </a:stretch>
        </p:blipFill>
        <p:spPr>
          <a:xfrm>
            <a:off x="7346272" y="2243375"/>
            <a:ext cx="1085399" cy="1085399"/>
          </a:xfrm>
          <a:prstGeom prst="rect">
            <a:avLst/>
          </a:prstGeom>
          <a:noFill/>
          <a:ln>
            <a:noFill/>
          </a:ln>
        </p:spPr>
      </p:pic>
      <p:sp>
        <p:nvSpPr>
          <p:cNvPr id="243" name="Google Shape;243;p13"/>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a:t>Other Course Tools</a:t>
            </a:r>
            <a:endParaRPr/>
          </a:p>
        </p:txBody>
      </p:sp>
      <p:pic>
        <p:nvPicPr>
          <p:cNvPr id="244" name="Google Shape;244;p13" descr="Picture 1"/>
          <p:cNvPicPr preferRelativeResize="0"/>
          <p:nvPr/>
        </p:nvPicPr>
        <p:blipFill rotWithShape="1">
          <a:blip r:embed="rId4">
            <a:alphaModFix/>
          </a:blip>
          <a:srcRect/>
          <a:stretch/>
        </p:blipFill>
        <p:spPr>
          <a:xfrm>
            <a:off x="529727" y="1442538"/>
            <a:ext cx="1441002" cy="1441003"/>
          </a:xfrm>
          <a:prstGeom prst="rect">
            <a:avLst/>
          </a:prstGeom>
          <a:noFill/>
          <a:ln>
            <a:noFill/>
          </a:ln>
        </p:spPr>
      </p:pic>
      <p:sp>
        <p:nvSpPr>
          <p:cNvPr id="245" name="Google Shape;245;p13"/>
          <p:cNvSpPr txBox="1"/>
          <p:nvPr/>
        </p:nvSpPr>
        <p:spPr>
          <a:xfrm>
            <a:off x="575447" y="3126887"/>
            <a:ext cx="5553212" cy="344424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2000"/>
              <a:buFont typeface="Calibri"/>
              <a:buNone/>
            </a:pPr>
            <a:r>
              <a:rPr lang="en-US" sz="2000" b="1" i="0" u="none" strike="noStrike" cap="none">
                <a:solidFill>
                  <a:srgbClr val="000000"/>
                </a:solidFill>
                <a:latin typeface="Calibri"/>
                <a:ea typeface="Calibri"/>
                <a:cs typeface="Calibri"/>
                <a:sym typeface="Calibri"/>
              </a:rPr>
              <a:t>Ed</a:t>
            </a:r>
            <a:endParaRPr/>
          </a:p>
          <a:p>
            <a:pPr marL="342900" marR="0" lvl="0" indent="-34290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Calibri"/>
                <a:ea typeface="Calibri"/>
                <a:cs typeface="Calibri"/>
                <a:sym typeface="Calibri"/>
              </a:rPr>
              <a:t>Community &amp; Information</a:t>
            </a:r>
            <a:endParaRPr/>
          </a:p>
          <a:p>
            <a:pPr marL="800100" marR="0" lvl="1" indent="-34290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Calibri"/>
                <a:ea typeface="Calibri"/>
                <a:cs typeface="Calibri"/>
                <a:sym typeface="Calibri"/>
              </a:rPr>
              <a:t>Discussion Board </a:t>
            </a:r>
            <a:br>
              <a:rPr lang="en-US" sz="2000" b="0" i="0" u="none" strike="noStrike" cap="none">
                <a:solidFill>
                  <a:srgbClr val="000000"/>
                </a:solidFill>
                <a:latin typeface="Calibri"/>
                <a:ea typeface="Calibri"/>
                <a:cs typeface="Calibri"/>
                <a:sym typeface="Calibri"/>
              </a:rPr>
            </a:br>
            <a:r>
              <a:rPr lang="en-US" sz="2000" b="0" i="0" u="none" strike="noStrike" cap="none">
                <a:solidFill>
                  <a:srgbClr val="000000"/>
                </a:solidFill>
                <a:latin typeface="Calibri"/>
                <a:ea typeface="Calibri"/>
                <a:cs typeface="Calibri"/>
                <a:sym typeface="Calibri"/>
              </a:rPr>
              <a:t>(please ask &amp; answer!; anonymous option)</a:t>
            </a:r>
            <a:endParaRPr/>
          </a:p>
          <a:p>
            <a:pPr marL="800100" marR="0" lvl="1" indent="-34290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Calibri"/>
                <a:ea typeface="Calibri"/>
                <a:cs typeface="Calibri"/>
                <a:sym typeface="Calibri"/>
              </a:rPr>
              <a:t>Chat</a:t>
            </a:r>
            <a:endParaRPr/>
          </a:p>
          <a:p>
            <a:pPr marL="800100" marR="0" lvl="1" indent="-34290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Calibri"/>
                <a:ea typeface="Calibri"/>
                <a:cs typeface="Calibri"/>
                <a:sym typeface="Calibri"/>
              </a:rPr>
              <a:t>Announcements</a:t>
            </a:r>
            <a:endParaRPr/>
          </a:p>
          <a:p>
            <a:pPr marL="342900" marR="0" lvl="0" indent="-34290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Calibri"/>
                <a:ea typeface="Calibri"/>
                <a:cs typeface="Calibri"/>
                <a:sym typeface="Calibri"/>
              </a:rPr>
              <a:t>Pre-Class Materials / Section Handouts</a:t>
            </a:r>
            <a:endParaRPr/>
          </a:p>
          <a:p>
            <a:pPr marL="342900" marR="0" lvl="0" indent="-34290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Calibri"/>
                <a:ea typeface="Calibri"/>
                <a:cs typeface="Calibri"/>
                <a:sym typeface="Calibri"/>
              </a:rPr>
              <a:t>Assignments</a:t>
            </a:r>
            <a:endParaRPr/>
          </a:p>
          <a:p>
            <a:pPr marL="800100" marR="0" lvl="1" indent="-34290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Calibri"/>
                <a:ea typeface="Calibri"/>
                <a:cs typeface="Calibri"/>
                <a:sym typeface="Calibri"/>
              </a:rPr>
              <a:t>Online IDE</a:t>
            </a:r>
            <a:endParaRPr/>
          </a:p>
          <a:p>
            <a:pPr marL="800100" marR="0" lvl="1" indent="-34290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Calibri"/>
                <a:ea typeface="Calibri"/>
                <a:cs typeface="Calibri"/>
                <a:sym typeface="Calibri"/>
              </a:rPr>
              <a:t>Submit assignments</a:t>
            </a:r>
            <a:endParaRPr/>
          </a:p>
          <a:p>
            <a:pPr marL="800100" marR="0" lvl="1" indent="-34290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Calibri"/>
                <a:ea typeface="Calibri"/>
                <a:cs typeface="Calibri"/>
                <a:sym typeface="Calibri"/>
              </a:rPr>
              <a:t>View Feedback</a:t>
            </a:r>
            <a:endParaRPr/>
          </a:p>
        </p:txBody>
      </p:sp>
      <p:pic>
        <p:nvPicPr>
          <p:cNvPr id="246" name="Google Shape;246;p13" descr="Picture 5"/>
          <p:cNvPicPr preferRelativeResize="0"/>
          <p:nvPr/>
        </p:nvPicPr>
        <p:blipFill rotWithShape="1">
          <a:blip r:embed="rId5">
            <a:alphaModFix/>
          </a:blip>
          <a:srcRect/>
          <a:stretch/>
        </p:blipFill>
        <p:spPr>
          <a:xfrm>
            <a:off x="7653734" y="3929483"/>
            <a:ext cx="777941" cy="777941"/>
          </a:xfrm>
          <a:prstGeom prst="rect">
            <a:avLst/>
          </a:prstGeom>
          <a:noFill/>
          <a:ln>
            <a:noFill/>
          </a:ln>
        </p:spPr>
      </p:pic>
      <p:pic>
        <p:nvPicPr>
          <p:cNvPr id="247" name="Google Shape;247;p13" descr="Picture 10"/>
          <p:cNvPicPr preferRelativeResize="0"/>
          <p:nvPr/>
        </p:nvPicPr>
        <p:blipFill rotWithShape="1">
          <a:blip r:embed="rId6">
            <a:alphaModFix/>
          </a:blip>
          <a:srcRect/>
          <a:stretch/>
        </p:blipFill>
        <p:spPr>
          <a:xfrm>
            <a:off x="6487378" y="1247881"/>
            <a:ext cx="1959367" cy="579973"/>
          </a:xfrm>
          <a:prstGeom prst="rect">
            <a:avLst/>
          </a:prstGeom>
          <a:noFill/>
          <a:ln>
            <a:noFill/>
          </a:ln>
        </p:spPr>
      </p:pic>
      <p:sp>
        <p:nvSpPr>
          <p:cNvPr id="248" name="Google Shape;248;p13"/>
          <p:cNvSpPr txBox="1"/>
          <p:nvPr/>
        </p:nvSpPr>
        <p:spPr>
          <a:xfrm>
            <a:off x="8937041" y="1247880"/>
            <a:ext cx="3433385" cy="70104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2000"/>
              <a:buFont typeface="Calibri"/>
              <a:buNone/>
            </a:pPr>
            <a:r>
              <a:rPr lang="en-US" sz="2000" b="1" i="0" u="none" strike="noStrike" cap="none">
                <a:solidFill>
                  <a:srgbClr val="000000"/>
                </a:solidFill>
                <a:latin typeface="Calibri"/>
                <a:ea typeface="Calibri"/>
                <a:cs typeface="Calibri"/>
                <a:sym typeface="Calibri"/>
              </a:rPr>
              <a:t>My Digital Hand</a:t>
            </a:r>
            <a:endParaRPr/>
          </a:p>
          <a:p>
            <a:pPr marL="342900" marR="0" lvl="0" indent="-34290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Calibri"/>
                <a:ea typeface="Calibri"/>
                <a:cs typeface="Calibri"/>
                <a:sym typeface="Calibri"/>
              </a:rPr>
              <a:t>Queueing in office hours</a:t>
            </a:r>
            <a:endParaRPr/>
          </a:p>
        </p:txBody>
      </p:sp>
      <p:sp>
        <p:nvSpPr>
          <p:cNvPr id="249" name="Google Shape;249;p13"/>
          <p:cNvSpPr txBox="1"/>
          <p:nvPr/>
        </p:nvSpPr>
        <p:spPr>
          <a:xfrm>
            <a:off x="8937041" y="2375709"/>
            <a:ext cx="2283300" cy="10158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2000"/>
              <a:buFont typeface="Calibri"/>
              <a:buNone/>
            </a:pPr>
            <a:r>
              <a:rPr lang="en-US" sz="2000" b="1">
                <a:latin typeface="Calibri"/>
                <a:ea typeface="Calibri"/>
                <a:cs typeface="Calibri"/>
                <a:sym typeface="Calibri"/>
              </a:rPr>
              <a:t>VSCode</a:t>
            </a:r>
            <a:r>
              <a:rPr lang="en-US" sz="2000" b="1" i="0" u="none" strike="noStrike" cap="none">
                <a:solidFill>
                  <a:srgbClr val="000000"/>
                </a:solidFill>
                <a:latin typeface="Calibri"/>
                <a:ea typeface="Calibri"/>
                <a:cs typeface="Calibri"/>
                <a:sym typeface="Calibri"/>
              </a:rPr>
              <a:t> (Optional)</a:t>
            </a:r>
            <a:endParaRPr/>
          </a:p>
          <a:p>
            <a:pPr marL="342900" marR="0" lvl="0" indent="-34290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Calibri"/>
                <a:ea typeface="Calibri"/>
                <a:cs typeface="Calibri"/>
                <a:sym typeface="Calibri"/>
              </a:rPr>
              <a:t>Develop offline</a:t>
            </a:r>
            <a:endParaRPr/>
          </a:p>
          <a:p>
            <a:pPr marL="342900" marR="0" lvl="0" indent="-34290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Calibri"/>
                <a:ea typeface="Calibri"/>
                <a:cs typeface="Calibri"/>
                <a:sym typeface="Calibri"/>
              </a:rPr>
              <a:t>Visual debugger</a:t>
            </a:r>
            <a:endParaRPr/>
          </a:p>
        </p:txBody>
      </p:sp>
      <p:sp>
        <p:nvSpPr>
          <p:cNvPr id="250" name="Google Shape;250;p13"/>
          <p:cNvSpPr txBox="1"/>
          <p:nvPr/>
        </p:nvSpPr>
        <p:spPr>
          <a:xfrm>
            <a:off x="8937041" y="3810622"/>
            <a:ext cx="2593800" cy="7080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2000"/>
              <a:buFont typeface="Calibri"/>
              <a:buNone/>
            </a:pPr>
            <a:r>
              <a:rPr lang="en-US" sz="2000" b="1" i="0" u="none" strike="noStrike" cap="none">
                <a:solidFill>
                  <a:srgbClr val="000000"/>
                </a:solidFill>
                <a:latin typeface="Calibri"/>
                <a:ea typeface="Calibri"/>
                <a:cs typeface="Calibri"/>
                <a:sym typeface="Calibri"/>
              </a:rPr>
              <a:t>Canvas</a:t>
            </a:r>
            <a:endParaRPr/>
          </a:p>
          <a:p>
            <a:pPr marL="342900" marR="0" lvl="0" indent="-34290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Calibri"/>
                <a:ea typeface="Calibri"/>
                <a:cs typeface="Calibri"/>
                <a:sym typeface="Calibri"/>
              </a:rPr>
              <a:t>Lecture recordings</a:t>
            </a:r>
            <a:endParaRPr/>
          </a:p>
        </p:txBody>
      </p:sp>
      <p:sp>
        <p:nvSpPr>
          <p:cNvPr id="251" name="Google Shape;251;p13"/>
          <p:cNvSpPr txBox="1"/>
          <p:nvPr/>
        </p:nvSpPr>
        <p:spPr>
          <a:xfrm>
            <a:off x="8937041" y="5245534"/>
            <a:ext cx="2593651" cy="131064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2000"/>
              <a:buFont typeface="Calibri"/>
              <a:buNone/>
            </a:pPr>
            <a:r>
              <a:rPr lang="en-US" sz="2000" b="1" i="0" u="none" strike="noStrike" cap="none">
                <a:solidFill>
                  <a:srgbClr val="000000"/>
                </a:solidFill>
                <a:latin typeface="Calibri"/>
                <a:ea typeface="Calibri"/>
                <a:cs typeface="Calibri"/>
                <a:sym typeface="Calibri"/>
              </a:rPr>
              <a:t>Sli.do</a:t>
            </a:r>
            <a:endParaRPr/>
          </a:p>
          <a:p>
            <a:pPr marL="342900" marR="0" lvl="0" indent="-34290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Calibri"/>
                <a:ea typeface="Calibri"/>
                <a:cs typeface="Calibri"/>
                <a:sym typeface="Calibri"/>
              </a:rPr>
              <a:t>In-class activities </a:t>
            </a:r>
            <a:br>
              <a:rPr lang="en-US" sz="2000" b="0" i="0" u="none" strike="noStrike" cap="none">
                <a:solidFill>
                  <a:srgbClr val="000000"/>
                </a:solidFill>
                <a:latin typeface="Calibri"/>
                <a:ea typeface="Calibri"/>
                <a:cs typeface="Calibri"/>
                <a:sym typeface="Calibri"/>
              </a:rPr>
            </a:br>
            <a:r>
              <a:rPr lang="en-US" sz="2000" b="0" i="0" u="none" strike="noStrike" cap="none">
                <a:solidFill>
                  <a:srgbClr val="000000"/>
                </a:solidFill>
                <a:latin typeface="Calibri"/>
                <a:ea typeface="Calibri"/>
                <a:cs typeface="Calibri"/>
                <a:sym typeface="Calibri"/>
              </a:rPr>
              <a:t>(ungraded)</a:t>
            </a:r>
            <a:endParaRPr/>
          </a:p>
          <a:p>
            <a:pPr marL="342900" marR="0" lvl="0" indent="-34290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Calibri"/>
                <a:ea typeface="Calibri"/>
                <a:cs typeface="Calibri"/>
                <a:sym typeface="Calibri"/>
              </a:rPr>
              <a:t>No account needed</a:t>
            </a:r>
            <a:endParaRPr/>
          </a:p>
        </p:txBody>
      </p:sp>
      <p:pic>
        <p:nvPicPr>
          <p:cNvPr id="252" name="Google Shape;252;p13" descr="Picture 2"/>
          <p:cNvPicPr preferRelativeResize="0"/>
          <p:nvPr/>
        </p:nvPicPr>
        <p:blipFill rotWithShape="1">
          <a:blip r:embed="rId7">
            <a:alphaModFix/>
          </a:blip>
          <a:srcRect/>
          <a:stretch/>
        </p:blipFill>
        <p:spPr>
          <a:xfrm>
            <a:off x="7638663" y="5510748"/>
            <a:ext cx="793012" cy="79301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2"/>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a:t>Lecture Outline</a:t>
            </a:r>
            <a:endParaRPr/>
          </a:p>
        </p:txBody>
      </p:sp>
      <p:sp>
        <p:nvSpPr>
          <p:cNvPr id="110" name="Google Shape;110;p2"/>
          <p:cNvSpPr txBox="1">
            <a:spLocks noGrp="1"/>
          </p:cNvSpPr>
          <p:nvPr>
            <p:ph type="body" idx="1"/>
          </p:nvPr>
        </p:nvSpPr>
        <p:spPr>
          <a:xfrm>
            <a:off x="838200" y="1371600"/>
            <a:ext cx="10515600" cy="4805363"/>
          </a:xfrm>
          <a:prstGeom prst="rect">
            <a:avLst/>
          </a:prstGeom>
          <a:noFill/>
          <a:ln>
            <a:noFill/>
          </a:ln>
        </p:spPr>
        <p:txBody>
          <a:bodyPr spcFirstLastPara="1" wrap="square" lIns="45700" tIns="45700" rIns="45700" bIns="45700" anchor="t" anchorCtr="0">
            <a:normAutofit/>
          </a:bodyPr>
          <a:lstStyle/>
          <a:p>
            <a:pPr marL="228600" lvl="0" indent="-228600" algn="l" rtl="0">
              <a:lnSpc>
                <a:spcPct val="90000"/>
              </a:lnSpc>
              <a:spcBef>
                <a:spcPts val="0"/>
              </a:spcBef>
              <a:spcAft>
                <a:spcPts val="0"/>
              </a:spcAft>
              <a:buClrTx/>
              <a:buSzPts val="2800"/>
              <a:buChar char="•"/>
            </a:pPr>
            <a:r>
              <a:rPr lang="en-US" dirty="0">
                <a:solidFill>
                  <a:schemeClr val="tx1"/>
                </a:solidFill>
              </a:rPr>
              <a:t>Introductions</a:t>
            </a:r>
            <a:endParaRPr dirty="0">
              <a:solidFill>
                <a:schemeClr val="tx1"/>
              </a:solidFill>
            </a:endParaRPr>
          </a:p>
          <a:p>
            <a:pPr marL="228600" lvl="0" indent="-228600" algn="l" rtl="0">
              <a:lnSpc>
                <a:spcPct val="90000"/>
              </a:lnSpc>
              <a:spcBef>
                <a:spcPts val="1000"/>
              </a:spcBef>
              <a:spcAft>
                <a:spcPts val="0"/>
              </a:spcAft>
              <a:buClr>
                <a:srgbClr val="000000"/>
              </a:buClr>
              <a:buSzPts val="2800"/>
              <a:buChar char="•"/>
            </a:pPr>
            <a:r>
              <a:rPr lang="en-US" sz="2800" b="0" i="0" u="none" strike="noStrike" cap="none" dirty="0">
                <a:solidFill>
                  <a:srgbClr val="000000"/>
                </a:solidFill>
                <a:latin typeface="Calibri"/>
                <a:ea typeface="Calibri"/>
                <a:cs typeface="Calibri"/>
                <a:sym typeface="Calibri"/>
              </a:rPr>
              <a:t>About this Course</a:t>
            </a:r>
            <a:endParaRPr dirty="0"/>
          </a:p>
          <a:p>
            <a:pPr marL="685800" lvl="1" indent="-228600" algn="l" rtl="0">
              <a:lnSpc>
                <a:spcPct val="90000"/>
              </a:lnSpc>
              <a:spcBef>
                <a:spcPts val="500"/>
              </a:spcBef>
              <a:spcAft>
                <a:spcPts val="0"/>
              </a:spcAft>
              <a:buClr>
                <a:srgbClr val="000000"/>
              </a:buClr>
              <a:buSzPts val="2400"/>
              <a:buFont typeface="Helvetica Neue"/>
              <a:buChar char="-"/>
            </a:pPr>
            <a:r>
              <a:rPr lang="en-US" sz="2400" dirty="0"/>
              <a:t>Course Components &amp; Tools</a:t>
            </a:r>
            <a:endParaRPr dirty="0"/>
          </a:p>
          <a:p>
            <a:pPr marL="685800" lvl="1" indent="-228600" algn="l" rtl="0">
              <a:lnSpc>
                <a:spcPct val="90000"/>
              </a:lnSpc>
              <a:spcBef>
                <a:spcPts val="500"/>
              </a:spcBef>
              <a:spcAft>
                <a:spcPts val="0"/>
              </a:spcAft>
              <a:buClr>
                <a:schemeClr val="accent5"/>
              </a:buClr>
              <a:buSzPts val="2400"/>
              <a:buFont typeface="Helvetica Neue"/>
              <a:buChar char="-"/>
            </a:pPr>
            <a:r>
              <a:rPr lang="en-US" sz="2400" b="1" dirty="0">
                <a:solidFill>
                  <a:schemeClr val="accent5"/>
                </a:solidFill>
              </a:rPr>
              <a:t>Grading</a:t>
            </a:r>
          </a:p>
          <a:p>
            <a:pPr marL="685800" lvl="1" indent="-228600" algn="l" rtl="0">
              <a:lnSpc>
                <a:spcPct val="90000"/>
              </a:lnSpc>
              <a:spcBef>
                <a:spcPts val="500"/>
              </a:spcBef>
              <a:spcAft>
                <a:spcPts val="0"/>
              </a:spcAft>
              <a:buClr>
                <a:srgbClr val="000000"/>
              </a:buClr>
              <a:buSzPts val="2400"/>
              <a:buFont typeface="Helvetica Neue"/>
              <a:buChar char="-"/>
            </a:pPr>
            <a:r>
              <a:rPr lang="en-US" sz="2400" dirty="0"/>
              <a:t>Policies</a:t>
            </a:r>
            <a:endParaRPr dirty="0"/>
          </a:p>
          <a:p>
            <a:pPr marL="685800" lvl="1" indent="-228600" algn="l" rtl="0">
              <a:lnSpc>
                <a:spcPct val="90000"/>
              </a:lnSpc>
              <a:spcBef>
                <a:spcPts val="1200"/>
              </a:spcBef>
              <a:spcAft>
                <a:spcPts val="0"/>
              </a:spcAft>
              <a:buClr>
                <a:srgbClr val="000000"/>
              </a:buClr>
              <a:buSzPts val="2400"/>
              <a:buFont typeface="Helvetica Neue"/>
              <a:buChar char="-"/>
            </a:pPr>
            <a:r>
              <a:rPr lang="en-US" sz="2400" dirty="0"/>
              <a:t>Making the Most of this Class</a:t>
            </a:r>
            <a:endParaRPr dirty="0"/>
          </a:p>
          <a:p>
            <a:pPr marL="228600" lvl="0" indent="-228600" algn="l" rtl="0">
              <a:lnSpc>
                <a:spcPct val="90000"/>
              </a:lnSpc>
              <a:spcBef>
                <a:spcPts val="1000"/>
              </a:spcBef>
              <a:spcAft>
                <a:spcPts val="0"/>
              </a:spcAft>
              <a:buClr>
                <a:srgbClr val="000000"/>
              </a:buClr>
              <a:buSzPts val="2800"/>
              <a:buChar char="•"/>
            </a:pPr>
            <a:r>
              <a:rPr lang="en-US" sz="2800" b="0" i="0" u="none" strike="noStrike" cap="none" dirty="0">
                <a:solidFill>
                  <a:srgbClr val="000000"/>
                </a:solidFill>
                <a:latin typeface="Calibri"/>
                <a:ea typeface="Calibri"/>
                <a:cs typeface="Calibri"/>
                <a:sym typeface="Calibri"/>
              </a:rPr>
              <a:t>Intro/Review Java</a:t>
            </a:r>
            <a:endParaRPr dirty="0"/>
          </a:p>
        </p:txBody>
      </p:sp>
      <p:sp>
        <p:nvSpPr>
          <p:cNvPr id="111" name="Google Shape;111;p2"/>
          <p:cNvSpPr/>
          <p:nvPr/>
        </p:nvSpPr>
        <p:spPr>
          <a:xfrm rot="10800000">
            <a:off x="2657170" y="2793329"/>
            <a:ext cx="444844" cy="308920"/>
          </a:xfrm>
          <a:custGeom>
            <a:avLst/>
            <a:gdLst/>
            <a:ahLst/>
            <a:cxnLst/>
            <a:rect l="l" t="t" r="r" b="b"/>
            <a:pathLst>
              <a:path w="21600" h="21600" extrusionOk="0">
                <a:moveTo>
                  <a:pt x="0" y="0"/>
                </a:moveTo>
                <a:lnTo>
                  <a:pt x="14100" y="0"/>
                </a:lnTo>
                <a:lnTo>
                  <a:pt x="21600" y="10800"/>
                </a:lnTo>
                <a:lnTo>
                  <a:pt x="14100" y="21600"/>
                </a:lnTo>
                <a:lnTo>
                  <a:pt x="0" y="21600"/>
                </a:lnTo>
                <a:close/>
              </a:path>
            </a:pathLst>
          </a:custGeom>
          <a:solidFill>
            <a:schemeClr val="accent5"/>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16408012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EC10D-3418-0646-B587-E829F11CD5E8}"/>
              </a:ext>
            </a:extLst>
          </p:cNvPr>
          <p:cNvSpPr>
            <a:spLocks noGrp="1"/>
          </p:cNvSpPr>
          <p:nvPr>
            <p:ph type="title"/>
          </p:nvPr>
        </p:nvSpPr>
        <p:spPr/>
        <p:txBody>
          <a:bodyPr/>
          <a:lstStyle/>
          <a:p>
            <a:r>
              <a:rPr lang="en-US" dirty="0"/>
              <a:t>Graded Course Components</a:t>
            </a:r>
          </a:p>
        </p:txBody>
      </p:sp>
      <p:sp>
        <p:nvSpPr>
          <p:cNvPr id="3" name="Content Placeholder 2">
            <a:extLst>
              <a:ext uri="{FF2B5EF4-FFF2-40B4-BE49-F238E27FC236}">
                <a16:creationId xmlns:a16="http://schemas.microsoft.com/office/drawing/2014/main" id="{77B69D51-5A7D-154A-948D-90726E3A6D60}"/>
              </a:ext>
            </a:extLst>
          </p:cNvPr>
          <p:cNvSpPr>
            <a:spLocks noGrp="1"/>
          </p:cNvSpPr>
          <p:nvPr>
            <p:ph type="body" idx="1"/>
          </p:nvPr>
        </p:nvSpPr>
        <p:spPr/>
        <p:txBody>
          <a:bodyPr/>
          <a:lstStyle/>
          <a:p>
            <a:r>
              <a:rPr lang="en-US" dirty="0"/>
              <a:t>Your grade will consist of the following categories:</a:t>
            </a:r>
          </a:p>
          <a:p>
            <a:r>
              <a:rPr lang="en-US" dirty="0"/>
              <a:t>Each mark is graded on the scale: </a:t>
            </a:r>
          </a:p>
          <a:p>
            <a:pPr lvl="1"/>
            <a:r>
              <a:rPr lang="en-US" b="1" dirty="0"/>
              <a:t>E</a:t>
            </a:r>
            <a:r>
              <a:rPr lang="en-US" dirty="0"/>
              <a:t>(</a:t>
            </a:r>
            <a:r>
              <a:rPr lang="en-US" dirty="0" err="1"/>
              <a:t>xcellent</a:t>
            </a:r>
            <a:r>
              <a:rPr lang="en-US" dirty="0"/>
              <a:t>)</a:t>
            </a:r>
          </a:p>
          <a:p>
            <a:pPr lvl="1"/>
            <a:r>
              <a:rPr lang="en-US" b="1" dirty="0"/>
              <a:t>S</a:t>
            </a:r>
            <a:r>
              <a:rPr lang="en-US" dirty="0"/>
              <a:t>(</a:t>
            </a:r>
            <a:r>
              <a:rPr lang="en-US" dirty="0" err="1"/>
              <a:t>atisfafactory</a:t>
            </a:r>
            <a:r>
              <a:rPr lang="en-US" dirty="0"/>
              <a:t>)</a:t>
            </a:r>
          </a:p>
          <a:p>
            <a:pPr lvl="1"/>
            <a:r>
              <a:rPr lang="en-US" b="1" dirty="0"/>
              <a:t>N</a:t>
            </a:r>
            <a:r>
              <a:rPr lang="en-US" dirty="0"/>
              <a:t>(</a:t>
            </a:r>
            <a:r>
              <a:rPr lang="en-US" dirty="0" err="1"/>
              <a:t>ot</a:t>
            </a:r>
            <a:r>
              <a:rPr lang="en-US" dirty="0"/>
              <a:t> yet)</a:t>
            </a:r>
            <a:endParaRPr lang="en-US" b="1" dirty="0"/>
          </a:p>
        </p:txBody>
      </p:sp>
      <p:sp>
        <p:nvSpPr>
          <p:cNvPr id="4" name="Content Placeholder 2">
            <a:extLst>
              <a:ext uri="{FF2B5EF4-FFF2-40B4-BE49-F238E27FC236}">
                <a16:creationId xmlns:a16="http://schemas.microsoft.com/office/drawing/2014/main" id="{AE1065D3-60B9-314A-98E1-4577F3421EFB}"/>
              </a:ext>
            </a:extLst>
          </p:cNvPr>
          <p:cNvSpPr txBox="1">
            <a:spLocks/>
          </p:cNvSpPr>
          <p:nvPr/>
        </p:nvSpPr>
        <p:spPr>
          <a:xfrm>
            <a:off x="6096000" y="1371599"/>
            <a:ext cx="5257800" cy="48053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System Font Regular"/>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System Font Regular"/>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graphicFrame>
        <p:nvGraphicFramePr>
          <p:cNvPr id="5" name="Table 4">
            <a:extLst>
              <a:ext uri="{FF2B5EF4-FFF2-40B4-BE49-F238E27FC236}">
                <a16:creationId xmlns:a16="http://schemas.microsoft.com/office/drawing/2014/main" id="{A1CAB006-57FB-BE40-8672-26BC42825D46}"/>
              </a:ext>
            </a:extLst>
          </p:cNvPr>
          <p:cNvGraphicFramePr>
            <a:graphicFrameLocks noGrp="1"/>
          </p:cNvGraphicFramePr>
          <p:nvPr>
            <p:extLst>
              <p:ext uri="{D42A27DB-BD31-4B8C-83A1-F6EECF244321}">
                <p14:modId xmlns:p14="http://schemas.microsoft.com/office/powerpoint/2010/main" val="4128573605"/>
              </p:ext>
            </p:extLst>
          </p:nvPr>
        </p:nvGraphicFramePr>
        <p:xfrm>
          <a:off x="1048556" y="4176395"/>
          <a:ext cx="10305244" cy="2481072"/>
        </p:xfrm>
        <a:graphic>
          <a:graphicData uri="http://schemas.openxmlformats.org/drawingml/2006/table">
            <a:tbl>
              <a:tblPr firstRow="1" bandRow="1">
                <a:tableStyleId>{5C22544A-7EE6-4342-B048-85BDC9FD1C3A}</a:tableStyleId>
              </a:tblPr>
              <a:tblGrid>
                <a:gridCol w="3720871">
                  <a:extLst>
                    <a:ext uri="{9D8B030D-6E8A-4147-A177-3AD203B41FA5}">
                      <a16:colId xmlns:a16="http://schemas.microsoft.com/office/drawing/2014/main" val="2467285351"/>
                    </a:ext>
                  </a:extLst>
                </a:gridCol>
                <a:gridCol w="1148196">
                  <a:extLst>
                    <a:ext uri="{9D8B030D-6E8A-4147-A177-3AD203B41FA5}">
                      <a16:colId xmlns:a16="http://schemas.microsoft.com/office/drawing/2014/main" val="2677818252"/>
                    </a:ext>
                  </a:extLst>
                </a:gridCol>
                <a:gridCol w="3446715">
                  <a:extLst>
                    <a:ext uri="{9D8B030D-6E8A-4147-A177-3AD203B41FA5}">
                      <a16:colId xmlns:a16="http://schemas.microsoft.com/office/drawing/2014/main" val="2192440974"/>
                    </a:ext>
                  </a:extLst>
                </a:gridCol>
                <a:gridCol w="1989462">
                  <a:extLst>
                    <a:ext uri="{9D8B030D-6E8A-4147-A177-3AD203B41FA5}">
                      <a16:colId xmlns:a16="http://schemas.microsoft.com/office/drawing/2014/main" val="3017527229"/>
                    </a:ext>
                  </a:extLst>
                </a:gridCol>
              </a:tblGrid>
              <a:tr h="445008">
                <a:tc>
                  <a:txBody>
                    <a:bodyPr/>
                    <a:lstStyle/>
                    <a:p>
                      <a:r>
                        <a:rPr lang="en-US" sz="2000" dirty="0">
                          <a:latin typeface="Calibri" panose="020F0502020204030204" pitchFamily="34" charset="0"/>
                          <a:ea typeface="Calibri" panose="020F0502020204030204" pitchFamily="34" charset="0"/>
                          <a:cs typeface="Calibri" panose="020F0502020204030204" pitchFamily="34" charset="0"/>
                        </a:rPr>
                        <a:t>Category</a:t>
                      </a:r>
                    </a:p>
                  </a:txBody>
                  <a:tcPr/>
                </a:tc>
                <a:tc>
                  <a:txBody>
                    <a:bodyPr/>
                    <a:lstStyle/>
                    <a:p>
                      <a:r>
                        <a:rPr lang="en-US" sz="2000" dirty="0">
                          <a:latin typeface="Calibri" panose="020F0502020204030204" pitchFamily="34" charset="0"/>
                          <a:ea typeface="Calibri" panose="020F0502020204030204" pitchFamily="34" charset="0"/>
                          <a:cs typeface="Calibri" panose="020F0502020204030204" pitchFamily="34" charset="0"/>
                        </a:rPr>
                        <a:t>#</a:t>
                      </a:r>
                    </a:p>
                  </a:txBody>
                  <a:tcPr/>
                </a:tc>
                <a:tc>
                  <a:txBody>
                    <a:bodyPr/>
                    <a:lstStyle/>
                    <a:p>
                      <a:r>
                        <a:rPr lang="en-US" sz="2000" dirty="0">
                          <a:latin typeface="Calibri" panose="020F0502020204030204" pitchFamily="34" charset="0"/>
                          <a:ea typeface="Calibri" panose="020F0502020204030204" pitchFamily="34" charset="0"/>
                          <a:cs typeface="Calibri" panose="020F0502020204030204" pitchFamily="34" charset="0"/>
                        </a:rPr>
                        <a:t>Marks per</a:t>
                      </a:r>
                    </a:p>
                  </a:txBody>
                  <a:tcPr/>
                </a:tc>
                <a:tc>
                  <a:txBody>
                    <a:bodyPr/>
                    <a:lstStyle/>
                    <a:p>
                      <a:r>
                        <a:rPr lang="en-US" sz="2000" dirty="0">
                          <a:latin typeface="Calibri" panose="020F0502020204030204" pitchFamily="34" charset="0"/>
                          <a:ea typeface="Calibri" panose="020F0502020204030204" pitchFamily="34" charset="0"/>
                          <a:cs typeface="Calibri" panose="020F0502020204030204" pitchFamily="34" charset="0"/>
                        </a:rPr>
                        <a:t>Total Marks</a:t>
                      </a:r>
                    </a:p>
                  </a:txBody>
                  <a:tcPr/>
                </a:tc>
                <a:extLst>
                  <a:ext uri="{0D108BD9-81ED-4DB2-BD59-A6C34878D82A}">
                    <a16:rowId xmlns:a16="http://schemas.microsoft.com/office/drawing/2014/main" val="2233699528"/>
                  </a:ext>
                </a:extLst>
              </a:tr>
              <a:tr h="445008">
                <a:tc>
                  <a:txBody>
                    <a:bodyPr/>
                    <a:lstStyle/>
                    <a:p>
                      <a:r>
                        <a:rPr lang="en-US" sz="2000" dirty="0">
                          <a:latin typeface="Calibri" panose="020F0502020204030204" pitchFamily="34" charset="0"/>
                          <a:ea typeface="Calibri" panose="020F0502020204030204" pitchFamily="34" charset="0"/>
                          <a:cs typeface="Calibri" panose="020F0502020204030204" pitchFamily="34" charset="0"/>
                        </a:rPr>
                        <a:t>Programming Assignments</a:t>
                      </a:r>
                    </a:p>
                  </a:txBody>
                  <a:tcPr/>
                </a:tc>
                <a:tc>
                  <a:txBody>
                    <a:bodyPr/>
                    <a:lstStyle/>
                    <a:p>
                      <a:r>
                        <a:rPr lang="en-US" sz="2000" dirty="0">
                          <a:latin typeface="Calibri" panose="020F0502020204030204" pitchFamily="34" charset="0"/>
                          <a:ea typeface="Calibri" panose="020F0502020204030204" pitchFamily="34" charset="0"/>
                          <a:cs typeface="Calibri" panose="020F0502020204030204" pitchFamily="34" charset="0"/>
                        </a:rPr>
                        <a:t>4</a:t>
                      </a:r>
                    </a:p>
                  </a:txBody>
                  <a:tcPr/>
                </a:tc>
                <a:tc>
                  <a:txBody>
                    <a:bodyPr/>
                    <a:lstStyle/>
                    <a:p>
                      <a:r>
                        <a:rPr lang="en-US" sz="2000" dirty="0">
                          <a:latin typeface="Calibri" panose="020F0502020204030204" pitchFamily="34" charset="0"/>
                          <a:ea typeface="Calibri" panose="020F0502020204030204" pitchFamily="34" charset="0"/>
                          <a:cs typeface="Calibri" panose="020F0502020204030204" pitchFamily="34" charset="0"/>
                        </a:rPr>
                        <a:t>4 (</a:t>
                      </a:r>
                      <a:r>
                        <a:rPr lang="en-US" sz="2000" dirty="0">
                          <a:latin typeface="Calibri" panose="020F0502020204030204" pitchFamily="34" charset="0"/>
                          <a:ea typeface="Calibri" panose="020F0502020204030204" pitchFamily="34" charset="0"/>
                          <a:cs typeface="Calibri" panose="020F0502020204030204" pitchFamily="34" charset="0"/>
                          <a:hlinkClick r:id="rId2"/>
                        </a:rPr>
                        <a:t>Behavior, Concepts, Quality, Testing/Reflection</a:t>
                      </a:r>
                      <a:r>
                        <a:rPr lang="en-US" sz="2000" dirty="0">
                          <a:latin typeface="Calibri" panose="020F0502020204030204" pitchFamily="34" charset="0"/>
                          <a:ea typeface="Calibri" panose="020F0502020204030204" pitchFamily="34" charset="0"/>
                          <a:cs typeface="Calibri" panose="020F0502020204030204" pitchFamily="34" charset="0"/>
                        </a:rPr>
                        <a:t>)</a:t>
                      </a:r>
                    </a:p>
                  </a:txBody>
                  <a:tcPr/>
                </a:tc>
                <a:tc>
                  <a:txBody>
                    <a:bodyPr/>
                    <a:lstStyle/>
                    <a:p>
                      <a:r>
                        <a:rPr lang="en-US" sz="2000" dirty="0">
                          <a:latin typeface="Calibri" panose="020F0502020204030204" pitchFamily="34" charset="0"/>
                          <a:ea typeface="Calibri" panose="020F0502020204030204" pitchFamily="34" charset="0"/>
                          <a:cs typeface="Calibri" panose="020F0502020204030204" pitchFamily="34" charset="0"/>
                        </a:rPr>
                        <a:t>16</a:t>
                      </a:r>
                    </a:p>
                  </a:txBody>
                  <a:tcPr/>
                </a:tc>
                <a:extLst>
                  <a:ext uri="{0D108BD9-81ED-4DB2-BD59-A6C34878D82A}">
                    <a16:rowId xmlns:a16="http://schemas.microsoft.com/office/drawing/2014/main" val="807263754"/>
                  </a:ext>
                </a:extLst>
              </a:tr>
              <a:tr h="445008">
                <a:tc>
                  <a:txBody>
                    <a:bodyPr/>
                    <a:lstStyle/>
                    <a:p>
                      <a:r>
                        <a:rPr lang="en-US" sz="2000" dirty="0">
                          <a:latin typeface="Calibri" panose="020F0502020204030204" pitchFamily="34" charset="0"/>
                          <a:ea typeface="Calibri" panose="020F0502020204030204" pitchFamily="34" charset="0"/>
                          <a:cs typeface="Calibri" panose="020F0502020204030204" pitchFamily="34" charset="0"/>
                        </a:rPr>
                        <a:t>Creative Projects</a:t>
                      </a:r>
                    </a:p>
                  </a:txBody>
                  <a:tcPr/>
                </a:tc>
                <a:tc>
                  <a:txBody>
                    <a:bodyPr/>
                    <a:lstStyle/>
                    <a:p>
                      <a:r>
                        <a:rPr lang="en-US" sz="2000" dirty="0">
                          <a:latin typeface="Calibri" panose="020F0502020204030204" pitchFamily="34" charset="0"/>
                          <a:ea typeface="Calibri" panose="020F0502020204030204" pitchFamily="34" charset="0"/>
                          <a:cs typeface="Calibri" panose="020F0502020204030204" pitchFamily="34" charset="0"/>
                        </a:rPr>
                        <a:t>4</a:t>
                      </a:r>
                    </a:p>
                  </a:txBody>
                  <a:tcPr/>
                </a:tc>
                <a:tc>
                  <a:txBody>
                    <a:bodyPr/>
                    <a:lstStyle/>
                    <a:p>
                      <a:r>
                        <a:rPr lang="en-US" sz="2000" dirty="0">
                          <a:latin typeface="Calibri" panose="020F0502020204030204" pitchFamily="34" charset="0"/>
                          <a:ea typeface="Calibri" panose="020F0502020204030204" pitchFamily="34" charset="0"/>
                          <a:cs typeface="Calibri" panose="020F0502020204030204" pitchFamily="34" charset="0"/>
                        </a:rPr>
                        <a:t>1</a:t>
                      </a:r>
                    </a:p>
                  </a:txBody>
                  <a:tcPr/>
                </a:tc>
                <a:tc>
                  <a:txBody>
                    <a:bodyPr/>
                    <a:lstStyle/>
                    <a:p>
                      <a:r>
                        <a:rPr lang="en-US" sz="2000" dirty="0">
                          <a:latin typeface="Calibri" panose="020F0502020204030204" pitchFamily="34" charset="0"/>
                          <a:ea typeface="Calibri" panose="020F0502020204030204" pitchFamily="34" charset="0"/>
                          <a:cs typeface="Calibri" panose="020F0502020204030204" pitchFamily="34" charset="0"/>
                        </a:rPr>
                        <a:t>4</a:t>
                      </a:r>
                    </a:p>
                  </a:txBody>
                  <a:tcPr/>
                </a:tc>
                <a:extLst>
                  <a:ext uri="{0D108BD9-81ED-4DB2-BD59-A6C34878D82A}">
                    <a16:rowId xmlns:a16="http://schemas.microsoft.com/office/drawing/2014/main" val="4209182687"/>
                  </a:ext>
                </a:extLst>
              </a:tr>
              <a:tr h="445008">
                <a:tc>
                  <a:txBody>
                    <a:bodyPr/>
                    <a:lstStyle/>
                    <a:p>
                      <a:r>
                        <a:rPr lang="en-US" sz="2000" dirty="0">
                          <a:latin typeface="Calibri" panose="020F0502020204030204" pitchFamily="34" charset="0"/>
                          <a:ea typeface="Calibri" panose="020F0502020204030204" pitchFamily="34" charset="0"/>
                          <a:cs typeface="Calibri" panose="020F0502020204030204" pitchFamily="34" charset="0"/>
                        </a:rPr>
                        <a:t>Quizzes</a:t>
                      </a:r>
                    </a:p>
                  </a:txBody>
                  <a:tcPr/>
                </a:tc>
                <a:tc>
                  <a:txBody>
                    <a:bodyPr/>
                    <a:lstStyle/>
                    <a:p>
                      <a:r>
                        <a:rPr lang="en-US" sz="2000" dirty="0">
                          <a:latin typeface="Calibri" panose="020F0502020204030204" pitchFamily="34" charset="0"/>
                          <a:ea typeface="Calibri" panose="020F0502020204030204" pitchFamily="34" charset="0"/>
                          <a:cs typeface="Calibri" panose="020F0502020204030204" pitchFamily="34" charset="0"/>
                        </a:rPr>
                        <a:t>3</a:t>
                      </a:r>
                    </a:p>
                  </a:txBody>
                  <a:tcPr/>
                </a:tc>
                <a:tc>
                  <a:txBody>
                    <a:bodyPr/>
                    <a:lstStyle/>
                    <a:p>
                      <a:r>
                        <a:rPr lang="en-US" sz="2000" dirty="0">
                          <a:latin typeface="Calibri" panose="020F0502020204030204" pitchFamily="34" charset="0"/>
                          <a:ea typeface="Calibri" panose="020F0502020204030204" pitchFamily="34" charset="0"/>
                          <a:cs typeface="Calibri" panose="020F0502020204030204" pitchFamily="34" charset="0"/>
                        </a:rPr>
                        <a:t>3 (3 questions)</a:t>
                      </a:r>
                    </a:p>
                  </a:txBody>
                  <a:tcPr/>
                </a:tc>
                <a:tc>
                  <a:txBody>
                    <a:bodyPr/>
                    <a:lstStyle/>
                    <a:p>
                      <a:r>
                        <a:rPr lang="en-US" sz="2000" dirty="0">
                          <a:latin typeface="Calibri" panose="020F0502020204030204" pitchFamily="34" charset="0"/>
                          <a:ea typeface="Calibri" panose="020F0502020204030204" pitchFamily="34" charset="0"/>
                          <a:cs typeface="Calibri" panose="020F0502020204030204" pitchFamily="34" charset="0"/>
                        </a:rPr>
                        <a:t>9</a:t>
                      </a:r>
                    </a:p>
                  </a:txBody>
                  <a:tcPr/>
                </a:tc>
                <a:extLst>
                  <a:ext uri="{0D108BD9-81ED-4DB2-BD59-A6C34878D82A}">
                    <a16:rowId xmlns:a16="http://schemas.microsoft.com/office/drawing/2014/main" val="129499150"/>
                  </a:ext>
                </a:extLst>
              </a:tr>
              <a:tr h="445008">
                <a:tc>
                  <a:txBody>
                    <a:bodyPr/>
                    <a:lstStyle/>
                    <a:p>
                      <a:r>
                        <a:rPr lang="en-US" sz="2000" dirty="0">
                          <a:latin typeface="Calibri" panose="020F0502020204030204" pitchFamily="34" charset="0"/>
                          <a:ea typeface="Calibri" panose="020F0502020204030204" pitchFamily="34" charset="0"/>
                          <a:cs typeface="Calibri" panose="020F0502020204030204" pitchFamily="34" charset="0"/>
                        </a:rPr>
                        <a:t>Exam</a:t>
                      </a:r>
                    </a:p>
                  </a:txBody>
                  <a:tcPr/>
                </a:tc>
                <a:tc>
                  <a:txBody>
                    <a:bodyPr/>
                    <a:lstStyle/>
                    <a:p>
                      <a:r>
                        <a:rPr lang="en-US" sz="2000" dirty="0">
                          <a:latin typeface="Calibri" panose="020F0502020204030204" pitchFamily="34" charset="0"/>
                          <a:ea typeface="Calibri" panose="020F0502020204030204" pitchFamily="34" charset="0"/>
                          <a:cs typeface="Calibri" panose="020F0502020204030204" pitchFamily="34" charset="0"/>
                        </a:rPr>
                        <a:t>1</a:t>
                      </a:r>
                    </a:p>
                  </a:txBody>
                  <a:tcPr/>
                </a:tc>
                <a:tc>
                  <a:txBody>
                    <a:bodyPr/>
                    <a:lstStyle/>
                    <a:p>
                      <a:r>
                        <a:rPr lang="en-US" sz="2000" dirty="0">
                          <a:latin typeface="Calibri" panose="020F0502020204030204" pitchFamily="34" charset="0"/>
                          <a:ea typeface="Calibri" panose="020F0502020204030204" pitchFamily="34" charset="0"/>
                          <a:cs typeface="Calibri" panose="020F0502020204030204" pitchFamily="34" charset="0"/>
                        </a:rPr>
                        <a:t>6 (6 questions)</a:t>
                      </a:r>
                    </a:p>
                  </a:txBody>
                  <a:tcPr/>
                </a:tc>
                <a:tc>
                  <a:txBody>
                    <a:bodyPr/>
                    <a:lstStyle/>
                    <a:p>
                      <a:r>
                        <a:rPr lang="en-US" sz="2000" dirty="0">
                          <a:latin typeface="Calibri" panose="020F0502020204030204" pitchFamily="34" charset="0"/>
                          <a:ea typeface="Calibri" panose="020F0502020204030204" pitchFamily="34" charset="0"/>
                          <a:cs typeface="Calibri" panose="020F0502020204030204" pitchFamily="34" charset="0"/>
                        </a:rPr>
                        <a:t>6</a:t>
                      </a:r>
                    </a:p>
                  </a:txBody>
                  <a:tcPr/>
                </a:tc>
                <a:extLst>
                  <a:ext uri="{0D108BD9-81ED-4DB2-BD59-A6C34878D82A}">
                    <a16:rowId xmlns:a16="http://schemas.microsoft.com/office/drawing/2014/main" val="1192085382"/>
                  </a:ext>
                </a:extLst>
              </a:tr>
            </a:tbl>
          </a:graphicData>
        </a:graphic>
      </p:graphicFrame>
    </p:spTree>
    <p:extLst>
      <p:ext uri="{BB962C8B-B14F-4D97-AF65-F5344CB8AC3E}">
        <p14:creationId xmlns:p14="http://schemas.microsoft.com/office/powerpoint/2010/main" val="21056485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D5CC7-6851-6439-669F-BDE244546D80}"/>
              </a:ext>
            </a:extLst>
          </p:cNvPr>
          <p:cNvSpPr>
            <a:spLocks noGrp="1"/>
          </p:cNvSpPr>
          <p:nvPr>
            <p:ph type="title"/>
          </p:nvPr>
        </p:nvSpPr>
        <p:spPr/>
        <p:txBody>
          <a:bodyPr/>
          <a:lstStyle/>
          <a:p>
            <a:r>
              <a:rPr lang="en-US" dirty="0"/>
              <a:t>Course Grades</a:t>
            </a:r>
          </a:p>
        </p:txBody>
      </p:sp>
      <p:sp>
        <p:nvSpPr>
          <p:cNvPr id="3" name="Content Placeholder 2">
            <a:extLst>
              <a:ext uri="{FF2B5EF4-FFF2-40B4-BE49-F238E27FC236}">
                <a16:creationId xmlns:a16="http://schemas.microsoft.com/office/drawing/2014/main" id="{827BDD9C-9452-00C6-5985-79397150BD4C}"/>
              </a:ext>
            </a:extLst>
          </p:cNvPr>
          <p:cNvSpPr>
            <a:spLocks noGrp="1"/>
          </p:cNvSpPr>
          <p:nvPr>
            <p:ph type="body" idx="1"/>
          </p:nvPr>
        </p:nvSpPr>
        <p:spPr/>
        <p:txBody>
          <a:bodyPr/>
          <a:lstStyle/>
          <a:p>
            <a:pPr marL="0" indent="0">
              <a:buNone/>
            </a:pPr>
            <a:r>
              <a:rPr lang="en-US" sz="2400" dirty="0"/>
              <a:t>In assigning course grades, we’ll use a bucket system:</a:t>
            </a:r>
          </a:p>
          <a:p>
            <a:pPr lvl="1"/>
            <a:r>
              <a:rPr lang="en-US" sz="2100" dirty="0"/>
              <a:t>Marks earned place in an initial bucket, additional S+ marks improve grade. </a:t>
            </a:r>
          </a:p>
          <a:p>
            <a:pPr lvl="1"/>
            <a:r>
              <a:rPr lang="en-US" sz="2100" dirty="0"/>
              <a:t>Must meet </a:t>
            </a:r>
            <a:r>
              <a:rPr lang="en-US" sz="2100" u="sng" dirty="0"/>
              <a:t>all</a:t>
            </a:r>
            <a:r>
              <a:rPr lang="en-US" sz="2100" i="1" dirty="0"/>
              <a:t> </a:t>
            </a:r>
            <a:r>
              <a:rPr lang="en-US" sz="2100" dirty="0"/>
              <a:t>requirements of a bucket for initial placement.</a:t>
            </a:r>
          </a:p>
          <a:p>
            <a:pPr lvl="1"/>
            <a:r>
              <a:rPr lang="en-US" sz="2100" dirty="0"/>
              <a:t>These are </a:t>
            </a:r>
            <a:r>
              <a:rPr lang="en-US" sz="2100" u="sng" dirty="0"/>
              <a:t>minimum</a:t>
            </a:r>
            <a:r>
              <a:rPr lang="en-US" sz="2100" dirty="0"/>
              <a:t> GPA guarantees – grade can always be higher than minimum promise. 😄</a:t>
            </a:r>
          </a:p>
          <a:p>
            <a:endParaRPr lang="en-US" dirty="0"/>
          </a:p>
        </p:txBody>
      </p:sp>
      <p:graphicFrame>
        <p:nvGraphicFramePr>
          <p:cNvPr id="4" name="Table 3">
            <a:extLst>
              <a:ext uri="{FF2B5EF4-FFF2-40B4-BE49-F238E27FC236}">
                <a16:creationId xmlns:a16="http://schemas.microsoft.com/office/drawing/2014/main" id="{DFA878D0-5416-25AE-BC29-74ECF20A8D8C}"/>
              </a:ext>
            </a:extLst>
          </p:cNvPr>
          <p:cNvGraphicFramePr>
            <a:graphicFrameLocks noGrp="1"/>
          </p:cNvGraphicFramePr>
          <p:nvPr>
            <p:extLst>
              <p:ext uri="{D42A27DB-BD31-4B8C-83A1-F6EECF244321}">
                <p14:modId xmlns:p14="http://schemas.microsoft.com/office/powerpoint/2010/main" val="1208773869"/>
              </p:ext>
            </p:extLst>
          </p:nvPr>
        </p:nvGraphicFramePr>
        <p:xfrm>
          <a:off x="4042080" y="3286379"/>
          <a:ext cx="6685285" cy="3115056"/>
        </p:xfrm>
        <a:graphic>
          <a:graphicData uri="http://schemas.openxmlformats.org/drawingml/2006/table">
            <a:tbl>
              <a:tblPr firstRow="1" bandRow="1">
                <a:tableStyleId>{5C22544A-7EE6-4342-B048-85BDC9FD1C3A}</a:tableStyleId>
              </a:tblPr>
              <a:tblGrid>
                <a:gridCol w="2337938">
                  <a:extLst>
                    <a:ext uri="{9D8B030D-6E8A-4147-A177-3AD203B41FA5}">
                      <a16:colId xmlns:a16="http://schemas.microsoft.com/office/drawing/2014/main" val="2467285351"/>
                    </a:ext>
                  </a:extLst>
                </a:gridCol>
                <a:gridCol w="2176895">
                  <a:extLst>
                    <a:ext uri="{9D8B030D-6E8A-4147-A177-3AD203B41FA5}">
                      <a16:colId xmlns:a16="http://schemas.microsoft.com/office/drawing/2014/main" val="2677818252"/>
                    </a:ext>
                  </a:extLst>
                </a:gridCol>
                <a:gridCol w="2170452">
                  <a:extLst>
                    <a:ext uri="{9D8B030D-6E8A-4147-A177-3AD203B41FA5}">
                      <a16:colId xmlns:a16="http://schemas.microsoft.com/office/drawing/2014/main" val="2192440974"/>
                    </a:ext>
                  </a:extLst>
                </a:gridCol>
              </a:tblGrid>
              <a:tr h="445008">
                <a:tc>
                  <a:txBody>
                    <a:bodyPr/>
                    <a:lstStyle/>
                    <a:p>
                      <a:pPr algn="l" fontAlgn="b"/>
                      <a:r>
                        <a:rPr lang="en-US" sz="2000" dirty="0">
                          <a:effectLst/>
                          <a:latin typeface="Calibri" panose="020F0502020204030204" pitchFamily="34" charset="0"/>
                          <a:ea typeface="Calibri" panose="020F0502020204030204" pitchFamily="34" charset="0"/>
                          <a:cs typeface="Calibri" panose="020F0502020204030204" pitchFamily="34" charset="0"/>
                        </a:rPr>
                        <a:t>Minimum Grade</a:t>
                      </a:r>
                    </a:p>
                  </a:txBody>
                  <a:tcPr anchor="b"/>
                </a:tc>
                <a:tc>
                  <a:txBody>
                    <a:bodyPr/>
                    <a:lstStyle/>
                    <a:p>
                      <a:pPr algn="l" fontAlgn="b"/>
                      <a:r>
                        <a:rPr lang="en-US" sz="2000" dirty="0">
                          <a:effectLst/>
                          <a:latin typeface="Calibri" panose="020F0502020204030204" pitchFamily="34" charset="0"/>
                          <a:ea typeface="Calibri" panose="020F0502020204030204" pitchFamily="34" charset="0"/>
                          <a:cs typeface="Calibri" panose="020F0502020204030204" pitchFamily="34" charset="0"/>
                        </a:rPr>
                        <a:t>Required S+</a:t>
                      </a:r>
                    </a:p>
                  </a:txBody>
                  <a:tcPr anchor="b"/>
                </a:tc>
                <a:tc>
                  <a:txBody>
                    <a:bodyPr/>
                    <a:lstStyle/>
                    <a:p>
                      <a:pPr algn="l" fontAlgn="b"/>
                      <a:r>
                        <a:rPr lang="en-US" sz="2000" dirty="0">
                          <a:effectLst/>
                          <a:latin typeface="Calibri" panose="020F0502020204030204" pitchFamily="34" charset="0"/>
                          <a:ea typeface="Calibri" panose="020F0502020204030204" pitchFamily="34" charset="0"/>
                          <a:cs typeface="Calibri" panose="020F0502020204030204" pitchFamily="34" charset="0"/>
                        </a:rPr>
                        <a:t>Required E</a:t>
                      </a:r>
                    </a:p>
                  </a:txBody>
                  <a:tcPr anchor="b"/>
                </a:tc>
                <a:extLst>
                  <a:ext uri="{0D108BD9-81ED-4DB2-BD59-A6C34878D82A}">
                    <a16:rowId xmlns:a16="http://schemas.microsoft.com/office/drawing/2014/main" val="2233699528"/>
                  </a:ext>
                </a:extLst>
              </a:tr>
              <a:tr h="445008">
                <a:tc>
                  <a:txBody>
                    <a:bodyPr/>
                    <a:lstStyle/>
                    <a:p>
                      <a:pPr fontAlgn="t"/>
                      <a:r>
                        <a:rPr lang="en-US" sz="2000" dirty="0">
                          <a:effectLst/>
                          <a:latin typeface="Calibri" panose="020F0502020204030204" pitchFamily="34" charset="0"/>
                          <a:ea typeface="Calibri" panose="020F0502020204030204" pitchFamily="34" charset="0"/>
                          <a:cs typeface="Calibri" panose="020F0502020204030204" pitchFamily="34" charset="0"/>
                        </a:rPr>
                        <a:t>3.5</a:t>
                      </a:r>
                    </a:p>
                  </a:txBody>
                  <a:tcPr/>
                </a:tc>
                <a:tc>
                  <a:txBody>
                    <a:bodyPr/>
                    <a:lstStyle/>
                    <a:p>
                      <a:pPr fontAlgn="t"/>
                      <a:r>
                        <a:rPr lang="en-US" sz="2000" dirty="0">
                          <a:effectLst/>
                          <a:latin typeface="Calibri" panose="020F0502020204030204" pitchFamily="34" charset="0"/>
                          <a:ea typeface="Calibri" panose="020F0502020204030204" pitchFamily="34" charset="0"/>
                          <a:cs typeface="Calibri" panose="020F0502020204030204" pitchFamily="34" charset="0"/>
                        </a:rPr>
                        <a:t>30</a:t>
                      </a:r>
                    </a:p>
                  </a:txBody>
                  <a:tcPr/>
                </a:tc>
                <a:tc>
                  <a:txBody>
                    <a:bodyPr/>
                    <a:lstStyle/>
                    <a:p>
                      <a:pPr fontAlgn="t"/>
                      <a:r>
                        <a:rPr lang="en-US" sz="2000" dirty="0">
                          <a:effectLst/>
                          <a:latin typeface="Calibri" panose="020F0502020204030204" pitchFamily="34" charset="0"/>
                          <a:ea typeface="Calibri" panose="020F0502020204030204" pitchFamily="34" charset="0"/>
                          <a:cs typeface="Calibri" panose="020F0502020204030204" pitchFamily="34" charset="0"/>
                        </a:rPr>
                        <a:t>27</a:t>
                      </a:r>
                    </a:p>
                  </a:txBody>
                  <a:tcPr/>
                </a:tc>
                <a:extLst>
                  <a:ext uri="{0D108BD9-81ED-4DB2-BD59-A6C34878D82A}">
                    <a16:rowId xmlns:a16="http://schemas.microsoft.com/office/drawing/2014/main" val="4209182687"/>
                  </a:ext>
                </a:extLst>
              </a:tr>
              <a:tr h="445008">
                <a:tc>
                  <a:txBody>
                    <a:bodyPr/>
                    <a:lstStyle/>
                    <a:p>
                      <a:pPr fontAlgn="t"/>
                      <a:r>
                        <a:rPr lang="en-US" sz="2000" dirty="0">
                          <a:effectLst/>
                          <a:latin typeface="Calibri" panose="020F0502020204030204" pitchFamily="34" charset="0"/>
                          <a:ea typeface="Calibri" panose="020F0502020204030204" pitchFamily="34" charset="0"/>
                          <a:cs typeface="Calibri" panose="020F0502020204030204" pitchFamily="34" charset="0"/>
                        </a:rPr>
                        <a:t>3.0</a:t>
                      </a:r>
                    </a:p>
                  </a:txBody>
                  <a:tcPr/>
                </a:tc>
                <a:tc>
                  <a:txBody>
                    <a:bodyPr/>
                    <a:lstStyle/>
                    <a:p>
                      <a:pPr fontAlgn="t"/>
                      <a:r>
                        <a:rPr lang="en-US" sz="2000" dirty="0">
                          <a:effectLst/>
                          <a:latin typeface="Calibri" panose="020F0502020204030204" pitchFamily="34" charset="0"/>
                          <a:ea typeface="Calibri" panose="020F0502020204030204" pitchFamily="34" charset="0"/>
                          <a:cs typeface="Calibri" panose="020F0502020204030204" pitchFamily="34" charset="0"/>
                        </a:rPr>
                        <a:t>27</a:t>
                      </a:r>
                    </a:p>
                  </a:txBody>
                  <a:tcPr/>
                </a:tc>
                <a:tc>
                  <a:txBody>
                    <a:bodyPr/>
                    <a:lstStyle/>
                    <a:p>
                      <a:pPr fontAlgn="t"/>
                      <a:r>
                        <a:rPr lang="en-US" sz="2000" dirty="0">
                          <a:effectLst/>
                          <a:latin typeface="Calibri" panose="020F0502020204030204" pitchFamily="34" charset="0"/>
                          <a:ea typeface="Calibri" panose="020F0502020204030204" pitchFamily="34" charset="0"/>
                          <a:cs typeface="Calibri" panose="020F0502020204030204" pitchFamily="34" charset="0"/>
                        </a:rPr>
                        <a:t>22</a:t>
                      </a:r>
                    </a:p>
                  </a:txBody>
                  <a:tcPr/>
                </a:tc>
                <a:extLst>
                  <a:ext uri="{0D108BD9-81ED-4DB2-BD59-A6C34878D82A}">
                    <a16:rowId xmlns:a16="http://schemas.microsoft.com/office/drawing/2014/main" val="129499150"/>
                  </a:ext>
                </a:extLst>
              </a:tr>
              <a:tr h="445008">
                <a:tc>
                  <a:txBody>
                    <a:bodyPr/>
                    <a:lstStyle/>
                    <a:p>
                      <a:pPr fontAlgn="t"/>
                      <a:r>
                        <a:rPr lang="en-US" sz="2000" dirty="0">
                          <a:effectLst/>
                          <a:latin typeface="Calibri" panose="020F0502020204030204" pitchFamily="34" charset="0"/>
                          <a:ea typeface="Calibri" panose="020F0502020204030204" pitchFamily="34" charset="0"/>
                          <a:cs typeface="Calibri" panose="020F0502020204030204" pitchFamily="34" charset="0"/>
                        </a:rPr>
                        <a:t>2.5</a:t>
                      </a:r>
                    </a:p>
                  </a:txBody>
                  <a:tcPr/>
                </a:tc>
                <a:tc>
                  <a:txBody>
                    <a:bodyPr/>
                    <a:lstStyle/>
                    <a:p>
                      <a:pPr fontAlgn="t"/>
                      <a:r>
                        <a:rPr lang="en-US" sz="2000" dirty="0">
                          <a:effectLst/>
                          <a:latin typeface="Calibri" panose="020F0502020204030204" pitchFamily="34" charset="0"/>
                          <a:ea typeface="Calibri" panose="020F0502020204030204" pitchFamily="34" charset="0"/>
                          <a:cs typeface="Calibri" panose="020F0502020204030204" pitchFamily="34" charset="0"/>
                        </a:rPr>
                        <a:t>24</a:t>
                      </a:r>
                    </a:p>
                  </a:txBody>
                  <a:tcPr/>
                </a:tc>
                <a:tc>
                  <a:txBody>
                    <a:bodyPr/>
                    <a:lstStyle/>
                    <a:p>
                      <a:pPr fontAlgn="t"/>
                      <a:r>
                        <a:rPr lang="en-US" sz="2000" dirty="0">
                          <a:effectLst/>
                          <a:latin typeface="Calibri" panose="020F0502020204030204" pitchFamily="34" charset="0"/>
                          <a:ea typeface="Calibri" panose="020F0502020204030204" pitchFamily="34" charset="0"/>
                          <a:cs typeface="Calibri" panose="020F0502020204030204" pitchFamily="34" charset="0"/>
                        </a:rPr>
                        <a:t>17</a:t>
                      </a:r>
                    </a:p>
                  </a:txBody>
                  <a:tcPr/>
                </a:tc>
                <a:extLst>
                  <a:ext uri="{0D108BD9-81ED-4DB2-BD59-A6C34878D82A}">
                    <a16:rowId xmlns:a16="http://schemas.microsoft.com/office/drawing/2014/main" val="463448335"/>
                  </a:ext>
                </a:extLst>
              </a:tr>
              <a:tr h="445008">
                <a:tc>
                  <a:txBody>
                    <a:bodyPr/>
                    <a:lstStyle/>
                    <a:p>
                      <a:pPr fontAlgn="t"/>
                      <a:r>
                        <a:rPr lang="en-US" sz="2000" dirty="0">
                          <a:effectLst/>
                          <a:latin typeface="Calibri" panose="020F0502020204030204" pitchFamily="34" charset="0"/>
                          <a:ea typeface="Calibri" panose="020F0502020204030204" pitchFamily="34" charset="0"/>
                          <a:cs typeface="Calibri" panose="020F0502020204030204" pitchFamily="34" charset="0"/>
                        </a:rPr>
                        <a:t>2.0</a:t>
                      </a:r>
                    </a:p>
                  </a:txBody>
                  <a:tcPr/>
                </a:tc>
                <a:tc>
                  <a:txBody>
                    <a:bodyPr/>
                    <a:lstStyle/>
                    <a:p>
                      <a:pPr fontAlgn="t"/>
                      <a:r>
                        <a:rPr lang="en-US" sz="2000" dirty="0">
                          <a:effectLst/>
                          <a:latin typeface="Calibri" panose="020F0502020204030204" pitchFamily="34" charset="0"/>
                          <a:ea typeface="Calibri" panose="020F0502020204030204" pitchFamily="34" charset="0"/>
                          <a:cs typeface="Calibri" panose="020F0502020204030204" pitchFamily="34" charset="0"/>
                        </a:rPr>
                        <a:t>21</a:t>
                      </a:r>
                    </a:p>
                  </a:txBody>
                  <a:tcPr/>
                </a:tc>
                <a:tc>
                  <a:txBody>
                    <a:bodyPr/>
                    <a:lstStyle/>
                    <a:p>
                      <a:pPr fontAlgn="t"/>
                      <a:r>
                        <a:rPr lang="en-US" sz="2000" dirty="0">
                          <a:effectLst/>
                          <a:latin typeface="Calibri" panose="020F0502020204030204" pitchFamily="34" charset="0"/>
                          <a:ea typeface="Calibri" panose="020F0502020204030204" pitchFamily="34" charset="0"/>
                          <a:cs typeface="Calibri" panose="020F0502020204030204" pitchFamily="34" charset="0"/>
                        </a:rPr>
                        <a:t>0</a:t>
                      </a:r>
                    </a:p>
                  </a:txBody>
                  <a:tcPr/>
                </a:tc>
                <a:extLst>
                  <a:ext uri="{0D108BD9-81ED-4DB2-BD59-A6C34878D82A}">
                    <a16:rowId xmlns:a16="http://schemas.microsoft.com/office/drawing/2014/main" val="695640733"/>
                  </a:ext>
                </a:extLst>
              </a:tr>
              <a:tr h="445008">
                <a:tc>
                  <a:txBody>
                    <a:bodyPr/>
                    <a:lstStyle/>
                    <a:p>
                      <a:pPr fontAlgn="t"/>
                      <a:r>
                        <a:rPr lang="en-US" sz="2000" dirty="0">
                          <a:effectLst/>
                          <a:latin typeface="Calibri" panose="020F0502020204030204" pitchFamily="34" charset="0"/>
                          <a:ea typeface="Calibri" panose="020F0502020204030204" pitchFamily="34" charset="0"/>
                          <a:cs typeface="Calibri" panose="020F0502020204030204" pitchFamily="34" charset="0"/>
                        </a:rPr>
                        <a:t>1.5</a:t>
                      </a:r>
                    </a:p>
                  </a:txBody>
                  <a:tcPr/>
                </a:tc>
                <a:tc>
                  <a:txBody>
                    <a:bodyPr/>
                    <a:lstStyle/>
                    <a:p>
                      <a:pPr fontAlgn="t"/>
                      <a:r>
                        <a:rPr lang="en-US" sz="2000" dirty="0">
                          <a:effectLst/>
                          <a:latin typeface="Calibri" panose="020F0502020204030204" pitchFamily="34" charset="0"/>
                          <a:ea typeface="Calibri" panose="020F0502020204030204" pitchFamily="34" charset="0"/>
                          <a:cs typeface="Calibri" panose="020F0502020204030204" pitchFamily="34" charset="0"/>
                        </a:rPr>
                        <a:t>14</a:t>
                      </a:r>
                    </a:p>
                  </a:txBody>
                  <a:tcPr/>
                </a:tc>
                <a:tc>
                  <a:txBody>
                    <a:bodyPr/>
                    <a:lstStyle/>
                    <a:p>
                      <a:pPr fontAlgn="t"/>
                      <a:r>
                        <a:rPr lang="en-US" sz="2000" dirty="0">
                          <a:effectLst/>
                          <a:latin typeface="Calibri" panose="020F0502020204030204" pitchFamily="34" charset="0"/>
                          <a:ea typeface="Calibri" panose="020F0502020204030204" pitchFamily="34" charset="0"/>
                          <a:cs typeface="Calibri" panose="020F0502020204030204" pitchFamily="34" charset="0"/>
                        </a:rPr>
                        <a:t>0</a:t>
                      </a:r>
                    </a:p>
                  </a:txBody>
                  <a:tcPr/>
                </a:tc>
                <a:extLst>
                  <a:ext uri="{0D108BD9-81ED-4DB2-BD59-A6C34878D82A}">
                    <a16:rowId xmlns:a16="http://schemas.microsoft.com/office/drawing/2014/main" val="1192085382"/>
                  </a:ext>
                </a:extLst>
              </a:tr>
              <a:tr h="445008">
                <a:tc>
                  <a:txBody>
                    <a:bodyPr/>
                    <a:lstStyle/>
                    <a:p>
                      <a:pPr fontAlgn="t"/>
                      <a:r>
                        <a:rPr lang="en-US" sz="2000" dirty="0">
                          <a:effectLst/>
                          <a:latin typeface="Calibri" panose="020F0502020204030204" pitchFamily="34" charset="0"/>
                          <a:ea typeface="Calibri" panose="020F0502020204030204" pitchFamily="34" charset="0"/>
                          <a:cs typeface="Calibri" panose="020F0502020204030204" pitchFamily="34" charset="0"/>
                        </a:rPr>
                        <a:t>0.7</a:t>
                      </a:r>
                    </a:p>
                  </a:txBody>
                  <a:tcPr/>
                </a:tc>
                <a:tc>
                  <a:txBody>
                    <a:bodyPr/>
                    <a:lstStyle/>
                    <a:p>
                      <a:pPr fontAlgn="t"/>
                      <a:r>
                        <a:rPr lang="en-US" sz="2000" dirty="0">
                          <a:effectLst/>
                          <a:latin typeface="Calibri" panose="020F0502020204030204" pitchFamily="34" charset="0"/>
                          <a:ea typeface="Calibri" panose="020F0502020204030204" pitchFamily="34" charset="0"/>
                          <a:cs typeface="Calibri" panose="020F0502020204030204" pitchFamily="34" charset="0"/>
                        </a:rPr>
                        <a:t>8</a:t>
                      </a:r>
                    </a:p>
                  </a:txBody>
                  <a:tcPr/>
                </a:tc>
                <a:tc>
                  <a:txBody>
                    <a:bodyPr/>
                    <a:lstStyle/>
                    <a:p>
                      <a:pPr fontAlgn="t"/>
                      <a:r>
                        <a:rPr lang="en-US" sz="2000" dirty="0">
                          <a:effectLst/>
                          <a:latin typeface="Calibri" panose="020F0502020204030204" pitchFamily="34" charset="0"/>
                          <a:ea typeface="Calibri" panose="020F0502020204030204" pitchFamily="34" charset="0"/>
                          <a:cs typeface="Calibri" panose="020F0502020204030204" pitchFamily="34" charset="0"/>
                        </a:rPr>
                        <a:t>0</a:t>
                      </a:r>
                    </a:p>
                  </a:txBody>
                  <a:tcPr/>
                </a:tc>
                <a:extLst>
                  <a:ext uri="{0D108BD9-81ED-4DB2-BD59-A6C34878D82A}">
                    <a16:rowId xmlns:a16="http://schemas.microsoft.com/office/drawing/2014/main" val="3460401973"/>
                  </a:ext>
                </a:extLst>
              </a:tr>
            </a:tbl>
          </a:graphicData>
        </a:graphic>
      </p:graphicFrame>
      <p:sp>
        <p:nvSpPr>
          <p:cNvPr id="5" name="Rectangle: Rounded Corners 4">
            <a:extLst>
              <a:ext uri="{FF2B5EF4-FFF2-40B4-BE49-F238E27FC236}">
                <a16:creationId xmlns:a16="http://schemas.microsoft.com/office/drawing/2014/main" id="{FD233193-D031-452C-8C2E-3FECB2E905C6}"/>
              </a:ext>
            </a:extLst>
          </p:cNvPr>
          <p:cNvSpPr/>
          <p:nvPr/>
        </p:nvSpPr>
        <p:spPr>
          <a:xfrm>
            <a:off x="656823" y="4578439"/>
            <a:ext cx="2466304" cy="624625"/>
          </a:xfrm>
          <a:custGeom>
            <a:avLst/>
            <a:gdLst>
              <a:gd name="connsiteX0" fmla="*/ 0 w 2466304"/>
              <a:gd name="connsiteY0" fmla="*/ 104106 h 624625"/>
              <a:gd name="connsiteX1" fmla="*/ 104106 w 2466304"/>
              <a:gd name="connsiteY1" fmla="*/ 0 h 624625"/>
              <a:gd name="connsiteX2" fmla="*/ 691210 w 2466304"/>
              <a:gd name="connsiteY2" fmla="*/ 0 h 624625"/>
              <a:gd name="connsiteX3" fmla="*/ 1210571 w 2466304"/>
              <a:gd name="connsiteY3" fmla="*/ 0 h 624625"/>
              <a:gd name="connsiteX4" fmla="*/ 1820256 w 2466304"/>
              <a:gd name="connsiteY4" fmla="*/ 0 h 624625"/>
              <a:gd name="connsiteX5" fmla="*/ 2362198 w 2466304"/>
              <a:gd name="connsiteY5" fmla="*/ 0 h 624625"/>
              <a:gd name="connsiteX6" fmla="*/ 2466304 w 2466304"/>
              <a:gd name="connsiteY6" fmla="*/ 104106 h 624625"/>
              <a:gd name="connsiteX7" fmla="*/ 2466304 w 2466304"/>
              <a:gd name="connsiteY7" fmla="*/ 520519 h 624625"/>
              <a:gd name="connsiteX8" fmla="*/ 2362198 w 2466304"/>
              <a:gd name="connsiteY8" fmla="*/ 624625 h 624625"/>
              <a:gd name="connsiteX9" fmla="*/ 1752513 w 2466304"/>
              <a:gd name="connsiteY9" fmla="*/ 624625 h 624625"/>
              <a:gd name="connsiteX10" fmla="*/ 1165409 w 2466304"/>
              <a:gd name="connsiteY10" fmla="*/ 624625 h 624625"/>
              <a:gd name="connsiteX11" fmla="*/ 646048 w 2466304"/>
              <a:gd name="connsiteY11" fmla="*/ 624625 h 624625"/>
              <a:gd name="connsiteX12" fmla="*/ 104106 w 2466304"/>
              <a:gd name="connsiteY12" fmla="*/ 624625 h 624625"/>
              <a:gd name="connsiteX13" fmla="*/ 0 w 2466304"/>
              <a:gd name="connsiteY13" fmla="*/ 520519 h 624625"/>
              <a:gd name="connsiteX14" fmla="*/ 0 w 2466304"/>
              <a:gd name="connsiteY14" fmla="*/ 104106 h 62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66304" h="624625" fill="none" extrusionOk="0">
                <a:moveTo>
                  <a:pt x="0" y="104106"/>
                </a:moveTo>
                <a:cubicBezTo>
                  <a:pt x="-5224" y="35962"/>
                  <a:pt x="46881" y="-3666"/>
                  <a:pt x="104106" y="0"/>
                </a:cubicBezTo>
                <a:cubicBezTo>
                  <a:pt x="269721" y="-62530"/>
                  <a:pt x="450468" y="7532"/>
                  <a:pt x="691210" y="0"/>
                </a:cubicBezTo>
                <a:cubicBezTo>
                  <a:pt x="931952" y="-7532"/>
                  <a:pt x="1061281" y="31073"/>
                  <a:pt x="1210571" y="0"/>
                </a:cubicBezTo>
                <a:cubicBezTo>
                  <a:pt x="1359861" y="-31073"/>
                  <a:pt x="1660927" y="49724"/>
                  <a:pt x="1820256" y="0"/>
                </a:cubicBezTo>
                <a:cubicBezTo>
                  <a:pt x="1979585" y="-49724"/>
                  <a:pt x="2249046" y="57670"/>
                  <a:pt x="2362198" y="0"/>
                </a:cubicBezTo>
                <a:cubicBezTo>
                  <a:pt x="2424615" y="9744"/>
                  <a:pt x="2464765" y="47421"/>
                  <a:pt x="2466304" y="104106"/>
                </a:cubicBezTo>
                <a:cubicBezTo>
                  <a:pt x="2495259" y="237806"/>
                  <a:pt x="2436089" y="314486"/>
                  <a:pt x="2466304" y="520519"/>
                </a:cubicBezTo>
                <a:cubicBezTo>
                  <a:pt x="2468854" y="570174"/>
                  <a:pt x="2421994" y="627112"/>
                  <a:pt x="2362198" y="624625"/>
                </a:cubicBezTo>
                <a:cubicBezTo>
                  <a:pt x="2216807" y="683958"/>
                  <a:pt x="2030630" y="569717"/>
                  <a:pt x="1752513" y="624625"/>
                </a:cubicBezTo>
                <a:cubicBezTo>
                  <a:pt x="1474396" y="679533"/>
                  <a:pt x="1310976" y="570212"/>
                  <a:pt x="1165409" y="624625"/>
                </a:cubicBezTo>
                <a:cubicBezTo>
                  <a:pt x="1019842" y="679038"/>
                  <a:pt x="809602" y="620379"/>
                  <a:pt x="646048" y="624625"/>
                </a:cubicBezTo>
                <a:cubicBezTo>
                  <a:pt x="482494" y="628871"/>
                  <a:pt x="288225" y="590900"/>
                  <a:pt x="104106" y="624625"/>
                </a:cubicBezTo>
                <a:cubicBezTo>
                  <a:pt x="35758" y="635610"/>
                  <a:pt x="-6564" y="592062"/>
                  <a:pt x="0" y="520519"/>
                </a:cubicBezTo>
                <a:cubicBezTo>
                  <a:pt x="-16705" y="430649"/>
                  <a:pt x="28499" y="292308"/>
                  <a:pt x="0" y="104106"/>
                </a:cubicBezTo>
                <a:close/>
              </a:path>
              <a:path w="2466304" h="624625" stroke="0" extrusionOk="0">
                <a:moveTo>
                  <a:pt x="0" y="104106"/>
                </a:moveTo>
                <a:cubicBezTo>
                  <a:pt x="-8441" y="41403"/>
                  <a:pt x="37549" y="3401"/>
                  <a:pt x="104106" y="0"/>
                </a:cubicBezTo>
                <a:cubicBezTo>
                  <a:pt x="397865" y="-55869"/>
                  <a:pt x="455526" y="50303"/>
                  <a:pt x="713791" y="0"/>
                </a:cubicBezTo>
                <a:cubicBezTo>
                  <a:pt x="972057" y="-50303"/>
                  <a:pt x="1037031" y="48699"/>
                  <a:pt x="1255733" y="0"/>
                </a:cubicBezTo>
                <a:cubicBezTo>
                  <a:pt x="1474435" y="-48699"/>
                  <a:pt x="1610194" y="18449"/>
                  <a:pt x="1775094" y="0"/>
                </a:cubicBezTo>
                <a:cubicBezTo>
                  <a:pt x="1939994" y="-18449"/>
                  <a:pt x="2200558" y="27616"/>
                  <a:pt x="2362198" y="0"/>
                </a:cubicBezTo>
                <a:cubicBezTo>
                  <a:pt x="2425153" y="-11234"/>
                  <a:pt x="2461915" y="45938"/>
                  <a:pt x="2466304" y="104106"/>
                </a:cubicBezTo>
                <a:cubicBezTo>
                  <a:pt x="2514087" y="285732"/>
                  <a:pt x="2418703" y="362923"/>
                  <a:pt x="2466304" y="520519"/>
                </a:cubicBezTo>
                <a:cubicBezTo>
                  <a:pt x="2459664" y="588999"/>
                  <a:pt x="2410937" y="614469"/>
                  <a:pt x="2362198" y="624625"/>
                </a:cubicBezTo>
                <a:cubicBezTo>
                  <a:pt x="2247018" y="663163"/>
                  <a:pt x="2057109" y="618021"/>
                  <a:pt x="1842837" y="624625"/>
                </a:cubicBezTo>
                <a:cubicBezTo>
                  <a:pt x="1628565" y="631229"/>
                  <a:pt x="1502713" y="618872"/>
                  <a:pt x="1278314" y="624625"/>
                </a:cubicBezTo>
                <a:cubicBezTo>
                  <a:pt x="1053915" y="630378"/>
                  <a:pt x="988711" y="621172"/>
                  <a:pt x="736372" y="624625"/>
                </a:cubicBezTo>
                <a:cubicBezTo>
                  <a:pt x="484033" y="628078"/>
                  <a:pt x="258346" y="604024"/>
                  <a:pt x="104106" y="624625"/>
                </a:cubicBezTo>
                <a:cubicBezTo>
                  <a:pt x="47400" y="623645"/>
                  <a:pt x="-15017" y="572210"/>
                  <a:pt x="0" y="520519"/>
                </a:cubicBezTo>
                <a:cubicBezTo>
                  <a:pt x="-17461" y="373345"/>
                  <a:pt x="27540" y="209912"/>
                  <a:pt x="0" y="104106"/>
                </a:cubicBezTo>
                <a:close/>
              </a:path>
            </a:pathLst>
          </a:custGeom>
          <a:ln w="38100">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dirty="0">
                <a:latin typeface="Calibri" panose="020F0502020204030204" pitchFamily="34" charset="0"/>
                <a:ea typeface="Calibri" panose="020F0502020204030204" pitchFamily="34" charset="0"/>
                <a:cs typeface="Calibri" panose="020F0502020204030204" pitchFamily="34" charset="0"/>
              </a:rPr>
              <a:t>S+ indicates S or E</a:t>
            </a:r>
          </a:p>
        </p:txBody>
      </p:sp>
    </p:spTree>
    <p:extLst>
      <p:ext uri="{BB962C8B-B14F-4D97-AF65-F5344CB8AC3E}">
        <p14:creationId xmlns:p14="http://schemas.microsoft.com/office/powerpoint/2010/main" val="34339930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14"/>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a:t>Lecture Outline</a:t>
            </a:r>
            <a:endParaRPr/>
          </a:p>
        </p:txBody>
      </p:sp>
      <p:sp>
        <p:nvSpPr>
          <p:cNvPr id="258" name="Google Shape;258;p14"/>
          <p:cNvSpPr txBox="1">
            <a:spLocks noGrp="1"/>
          </p:cNvSpPr>
          <p:nvPr>
            <p:ph type="body" idx="1"/>
          </p:nvPr>
        </p:nvSpPr>
        <p:spPr>
          <a:xfrm>
            <a:off x="838200" y="1371600"/>
            <a:ext cx="10515600" cy="4805363"/>
          </a:xfrm>
          <a:prstGeom prst="rect">
            <a:avLst/>
          </a:prstGeom>
          <a:noFill/>
          <a:ln>
            <a:noFill/>
          </a:ln>
        </p:spPr>
        <p:txBody>
          <a:bodyPr spcFirstLastPara="1" wrap="square" lIns="45700" tIns="45700" rIns="45700" bIns="45700" anchor="t" anchorCtr="0">
            <a:normAutofit/>
          </a:bodyPr>
          <a:lstStyle/>
          <a:p>
            <a:pPr marL="228600" lvl="0" indent="-228600" algn="l" rtl="0">
              <a:lnSpc>
                <a:spcPct val="90000"/>
              </a:lnSpc>
              <a:spcBef>
                <a:spcPts val="0"/>
              </a:spcBef>
              <a:spcAft>
                <a:spcPts val="0"/>
              </a:spcAft>
              <a:buClr>
                <a:srgbClr val="000000"/>
              </a:buClr>
              <a:buSzPts val="2800"/>
              <a:buChar char="•"/>
            </a:pPr>
            <a:r>
              <a:rPr lang="en-US" sz="2800" b="0" i="0" u="none" strike="noStrike" cap="none" dirty="0">
                <a:solidFill>
                  <a:srgbClr val="000000"/>
                </a:solidFill>
                <a:latin typeface="Calibri"/>
                <a:ea typeface="Calibri"/>
                <a:cs typeface="Calibri"/>
                <a:sym typeface="Calibri"/>
              </a:rPr>
              <a:t>Introductions</a:t>
            </a:r>
            <a:endParaRPr dirty="0"/>
          </a:p>
          <a:p>
            <a:pPr marL="228600" lvl="0" indent="-228600" algn="l" rtl="0">
              <a:lnSpc>
                <a:spcPct val="90000"/>
              </a:lnSpc>
              <a:spcBef>
                <a:spcPts val="1000"/>
              </a:spcBef>
              <a:spcAft>
                <a:spcPts val="0"/>
              </a:spcAft>
              <a:buClr>
                <a:schemeClr val="accent5"/>
              </a:buClr>
              <a:buSzPts val="2800"/>
              <a:buChar char="•"/>
            </a:pPr>
            <a:r>
              <a:rPr lang="en-US" b="1" dirty="0">
                <a:solidFill>
                  <a:schemeClr val="accent5"/>
                </a:solidFill>
              </a:rPr>
              <a:t>About this Course</a:t>
            </a:r>
            <a:endParaRPr dirty="0"/>
          </a:p>
          <a:p>
            <a:pPr marL="685800" lvl="1" indent="-228600" algn="l" rtl="0">
              <a:lnSpc>
                <a:spcPct val="90000"/>
              </a:lnSpc>
              <a:spcBef>
                <a:spcPts val="500"/>
              </a:spcBef>
              <a:spcAft>
                <a:spcPts val="0"/>
              </a:spcAft>
              <a:buClr>
                <a:srgbClr val="000000"/>
              </a:buClr>
              <a:buSzPts val="2400"/>
              <a:buFont typeface="Helvetica Neue"/>
              <a:buChar char="-"/>
            </a:pPr>
            <a:r>
              <a:rPr lang="en-US" sz="2400" dirty="0"/>
              <a:t>Course Components &amp; Tools</a:t>
            </a:r>
          </a:p>
          <a:p>
            <a:pPr marL="685800" lvl="1" indent="-228600" algn="l" rtl="0">
              <a:lnSpc>
                <a:spcPct val="90000"/>
              </a:lnSpc>
              <a:spcBef>
                <a:spcPts val="500"/>
              </a:spcBef>
              <a:spcAft>
                <a:spcPts val="0"/>
              </a:spcAft>
              <a:buClr>
                <a:srgbClr val="000000"/>
              </a:buClr>
              <a:buSzPts val="2400"/>
              <a:buFont typeface="Helvetica Neue"/>
              <a:buChar char="-"/>
            </a:pPr>
            <a:r>
              <a:rPr lang="en-US" sz="2400" dirty="0"/>
              <a:t>Grading</a:t>
            </a:r>
            <a:endParaRPr dirty="0"/>
          </a:p>
          <a:p>
            <a:pPr marL="685800" lvl="1" indent="-228600" algn="l" rtl="0">
              <a:lnSpc>
                <a:spcPct val="90000"/>
              </a:lnSpc>
              <a:spcBef>
                <a:spcPts val="500"/>
              </a:spcBef>
              <a:spcAft>
                <a:spcPts val="0"/>
              </a:spcAft>
              <a:buClr>
                <a:schemeClr val="accent5"/>
              </a:buClr>
              <a:buSzPts val="2400"/>
              <a:buFont typeface="Helvetica Neue"/>
              <a:buChar char="-"/>
            </a:pPr>
            <a:r>
              <a:rPr lang="en-US" sz="2400" b="1" dirty="0">
                <a:solidFill>
                  <a:schemeClr val="accent5"/>
                </a:solidFill>
              </a:rPr>
              <a:t>Policies</a:t>
            </a:r>
            <a:endParaRPr dirty="0"/>
          </a:p>
          <a:p>
            <a:pPr marL="685800" lvl="1" indent="-228600" algn="l" rtl="0">
              <a:lnSpc>
                <a:spcPct val="90000"/>
              </a:lnSpc>
              <a:spcBef>
                <a:spcPts val="500"/>
              </a:spcBef>
              <a:spcAft>
                <a:spcPts val="0"/>
              </a:spcAft>
              <a:buClr>
                <a:schemeClr val="dk1"/>
              </a:buClr>
              <a:buSzPts val="2400"/>
              <a:buFont typeface="Helvetica Neue"/>
              <a:buChar char="-"/>
            </a:pPr>
            <a:r>
              <a:rPr lang="en-US" sz="2400" dirty="0"/>
              <a:t>Making the Most of this Class</a:t>
            </a:r>
            <a:endParaRPr dirty="0"/>
          </a:p>
          <a:p>
            <a:pPr marL="228600" lvl="0" indent="-228600" algn="l" rtl="0">
              <a:lnSpc>
                <a:spcPct val="90000"/>
              </a:lnSpc>
              <a:spcBef>
                <a:spcPts val="1000"/>
              </a:spcBef>
              <a:spcAft>
                <a:spcPts val="0"/>
              </a:spcAft>
              <a:buClr>
                <a:srgbClr val="000000"/>
              </a:buClr>
              <a:buSzPts val="2800"/>
              <a:buChar char="•"/>
            </a:pPr>
            <a:r>
              <a:rPr lang="en-US" sz="2800" b="0" i="0" u="none" strike="noStrike" cap="none" dirty="0">
                <a:solidFill>
                  <a:srgbClr val="000000"/>
                </a:solidFill>
                <a:latin typeface="Calibri"/>
                <a:ea typeface="Calibri"/>
                <a:cs typeface="Calibri"/>
                <a:sym typeface="Calibri"/>
              </a:rPr>
              <a:t>Intro/Review Java</a:t>
            </a:r>
            <a:endParaRPr dirty="0"/>
          </a:p>
        </p:txBody>
      </p:sp>
      <p:sp>
        <p:nvSpPr>
          <p:cNvPr id="259" name="Google Shape;259;p14"/>
          <p:cNvSpPr/>
          <p:nvPr/>
        </p:nvSpPr>
        <p:spPr>
          <a:xfrm rot="10800000">
            <a:off x="2657912" y="3180244"/>
            <a:ext cx="444852" cy="308934"/>
          </a:xfrm>
          <a:custGeom>
            <a:avLst/>
            <a:gdLst/>
            <a:ahLst/>
            <a:cxnLst/>
            <a:rect l="l" t="t" r="r" b="b"/>
            <a:pathLst>
              <a:path w="21600" h="21600" extrusionOk="0">
                <a:moveTo>
                  <a:pt x="0" y="0"/>
                </a:moveTo>
                <a:lnTo>
                  <a:pt x="14100" y="0"/>
                </a:lnTo>
                <a:lnTo>
                  <a:pt x="21600" y="10800"/>
                </a:lnTo>
                <a:lnTo>
                  <a:pt x="14100" y="21600"/>
                </a:lnTo>
                <a:lnTo>
                  <a:pt x="0" y="21600"/>
                </a:lnTo>
                <a:close/>
              </a:path>
            </a:pathLst>
          </a:custGeom>
          <a:solidFill>
            <a:schemeClr val="accent5"/>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31448614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15"/>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a:t>Resubmissions</a:t>
            </a:r>
            <a:endParaRPr/>
          </a:p>
        </p:txBody>
      </p:sp>
      <p:sp>
        <p:nvSpPr>
          <p:cNvPr id="265" name="Google Shape;265;p15"/>
          <p:cNvSpPr txBox="1">
            <a:spLocks noGrp="1"/>
          </p:cNvSpPr>
          <p:nvPr>
            <p:ph type="body" idx="1"/>
          </p:nvPr>
        </p:nvSpPr>
        <p:spPr>
          <a:xfrm>
            <a:off x="838200" y="1371600"/>
            <a:ext cx="10515600" cy="4805363"/>
          </a:xfrm>
          <a:prstGeom prst="rect">
            <a:avLst/>
          </a:prstGeom>
          <a:noFill/>
          <a:ln>
            <a:noFill/>
          </a:ln>
        </p:spPr>
        <p:txBody>
          <a:bodyPr spcFirstLastPara="1" wrap="square" lIns="45700" tIns="45700" rIns="45700" bIns="45700" anchor="t" anchorCtr="0">
            <a:normAutofit lnSpcReduction="10000"/>
          </a:bodyPr>
          <a:lstStyle/>
          <a:p>
            <a:pPr marL="0" lvl="0" indent="0" algn="l" rtl="0">
              <a:lnSpc>
                <a:spcPct val="90000"/>
              </a:lnSpc>
              <a:spcBef>
                <a:spcPts val="0"/>
              </a:spcBef>
              <a:spcAft>
                <a:spcPts val="0"/>
              </a:spcAft>
              <a:buClr>
                <a:srgbClr val="000000"/>
              </a:buClr>
              <a:buSzPts val="2800"/>
              <a:buNone/>
            </a:pPr>
            <a:r>
              <a:rPr lang="en-US" i="1"/>
              <a:t>Learning is a challenging process that takes time, it doesn’t always happen on your first try.</a:t>
            </a:r>
            <a:endParaRPr/>
          </a:p>
          <a:p>
            <a:pPr marL="0" lvl="0" indent="0" algn="l" rtl="0">
              <a:lnSpc>
                <a:spcPct val="90000"/>
              </a:lnSpc>
              <a:spcBef>
                <a:spcPts val="1000"/>
              </a:spcBef>
              <a:spcAft>
                <a:spcPts val="0"/>
              </a:spcAft>
              <a:buClr>
                <a:srgbClr val="000000"/>
              </a:buClr>
              <a:buSzPts val="2800"/>
              <a:buNone/>
            </a:pPr>
            <a:endParaRPr i="1"/>
          </a:p>
          <a:p>
            <a:pPr marL="228600" lvl="0" indent="-228600" algn="l" rtl="0">
              <a:lnSpc>
                <a:spcPct val="90000"/>
              </a:lnSpc>
              <a:spcBef>
                <a:spcPts val="1000"/>
              </a:spcBef>
              <a:spcAft>
                <a:spcPts val="0"/>
              </a:spcAft>
              <a:buClr>
                <a:srgbClr val="000000"/>
              </a:buClr>
              <a:buSzPts val="2800"/>
              <a:buChar char="•"/>
            </a:pPr>
            <a:r>
              <a:rPr lang="en-US" sz="2800" b="0" i="0" u="none" strike="noStrike" cap="none">
                <a:solidFill>
                  <a:srgbClr val="000000"/>
                </a:solidFill>
                <a:latin typeface="Calibri"/>
                <a:ea typeface="Calibri"/>
                <a:cs typeface="Calibri"/>
                <a:sym typeface="Calibri"/>
              </a:rPr>
              <a:t>Each week, one previous Programming Assignment </a:t>
            </a:r>
            <a:r>
              <a:rPr lang="en-US" u="sng"/>
              <a:t>or</a:t>
            </a:r>
            <a:r>
              <a:rPr lang="en-US" sz="2800" b="0" i="0" u="none" strike="noStrike" cap="none">
                <a:solidFill>
                  <a:srgbClr val="000000"/>
                </a:solidFill>
                <a:latin typeface="Calibri"/>
                <a:ea typeface="Calibri"/>
                <a:cs typeface="Calibri"/>
                <a:sym typeface="Calibri"/>
              </a:rPr>
              <a:t> Creative Project can be resubmitted</a:t>
            </a:r>
            <a:endParaRPr/>
          </a:p>
          <a:p>
            <a:pPr marL="685800" lvl="1" indent="-228600" algn="l" rtl="0">
              <a:lnSpc>
                <a:spcPct val="90000"/>
              </a:lnSpc>
              <a:spcBef>
                <a:spcPts val="500"/>
              </a:spcBef>
              <a:spcAft>
                <a:spcPts val="0"/>
              </a:spcAft>
              <a:buClr>
                <a:srgbClr val="000000"/>
              </a:buClr>
              <a:buSzPts val="2400"/>
              <a:buFont typeface="Helvetica Neue"/>
              <a:buChar char="-"/>
            </a:pPr>
            <a:r>
              <a:rPr lang="en-US" sz="2400"/>
              <a:t>Must be accompanied by write up explaining changes</a:t>
            </a:r>
            <a:endParaRPr/>
          </a:p>
          <a:p>
            <a:pPr marL="685800" lvl="1" indent="-228600" algn="l" rtl="0">
              <a:lnSpc>
                <a:spcPct val="90000"/>
              </a:lnSpc>
              <a:spcBef>
                <a:spcPts val="500"/>
              </a:spcBef>
              <a:spcAft>
                <a:spcPts val="0"/>
              </a:spcAft>
              <a:buClr>
                <a:srgbClr val="000000"/>
              </a:buClr>
              <a:buSzPts val="2400"/>
              <a:buFont typeface="Helvetica Neue"/>
              <a:buChar char="-"/>
            </a:pPr>
            <a:r>
              <a:rPr lang="en-US" sz="2400"/>
              <a:t>Grade on resubmission replaces original grade. </a:t>
            </a:r>
            <a:endParaRPr sz="2400"/>
          </a:p>
          <a:p>
            <a:pPr marL="685800" lvl="1" indent="-228600" algn="l" rtl="0">
              <a:lnSpc>
                <a:spcPct val="90000"/>
              </a:lnSpc>
              <a:spcBef>
                <a:spcPts val="500"/>
              </a:spcBef>
              <a:spcAft>
                <a:spcPts val="0"/>
              </a:spcAft>
              <a:buSzPts val="2400"/>
              <a:buChar char="-"/>
            </a:pPr>
            <a:r>
              <a:rPr lang="en-US" sz="2400"/>
              <a:t>An assignment can be resubmitted in the 3 cycles after feedback has been published</a:t>
            </a:r>
            <a:endParaRPr sz="2400"/>
          </a:p>
          <a:p>
            <a:pPr marL="685800" lvl="1" indent="-228600" algn="l" rtl="0">
              <a:lnSpc>
                <a:spcPct val="90000"/>
              </a:lnSpc>
              <a:spcBef>
                <a:spcPts val="500"/>
              </a:spcBef>
              <a:spcAft>
                <a:spcPts val="0"/>
              </a:spcAft>
              <a:buClr>
                <a:srgbClr val="000000"/>
              </a:buClr>
              <a:buSzPts val="2400"/>
              <a:buFont typeface="Helvetica Neue"/>
              <a:buChar char="-"/>
            </a:pPr>
            <a:r>
              <a:rPr lang="en-US" sz="2400" i="1"/>
              <a:t>Tip: Resubmit as early as possible</a:t>
            </a:r>
            <a:endParaRPr/>
          </a:p>
          <a:p>
            <a:pPr marL="0" lvl="0" indent="0" algn="l" rtl="0">
              <a:lnSpc>
                <a:spcPct val="90000"/>
              </a:lnSpc>
              <a:spcBef>
                <a:spcPts val="1000"/>
              </a:spcBef>
              <a:spcAft>
                <a:spcPts val="0"/>
              </a:spcAft>
              <a:buClr>
                <a:srgbClr val="000000"/>
              </a:buClr>
              <a:buSzPts val="2400"/>
              <a:buNone/>
            </a:pPr>
            <a:br>
              <a:rPr lang="en-US" sz="2400"/>
            </a:br>
            <a:r>
              <a:rPr lang="en-US" sz="2800" b="0" i="0" u="none" strike="noStrike" cap="none">
                <a:solidFill>
                  <a:srgbClr val="000000"/>
                </a:solidFill>
                <a:latin typeface="Calibri"/>
                <a:ea typeface="Calibri"/>
                <a:cs typeface="Calibri"/>
                <a:sym typeface="Calibri"/>
              </a:rPr>
              <a:t>See </a:t>
            </a:r>
            <a:r>
              <a:rPr lang="en-US" sz="2800" b="0" i="0" u="sng" strike="noStrike" cap="none">
                <a:solidFill>
                  <a:srgbClr val="0563C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syllabus</a:t>
            </a:r>
            <a:r>
              <a:rPr lang="en-US" sz="2800" b="0" i="0" u="none" strike="noStrike" cap="none">
                <a:solidFill>
                  <a:srgbClr val="000000"/>
                </a:solidFill>
                <a:latin typeface="Calibri"/>
                <a:ea typeface="Calibri"/>
                <a:cs typeface="Calibri"/>
                <a:sym typeface="Calibri"/>
              </a:rPr>
              <a:t> for more details</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16"/>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a:t>Collaboration</a:t>
            </a:r>
            <a:endParaRPr/>
          </a:p>
        </p:txBody>
      </p:sp>
      <p:sp>
        <p:nvSpPr>
          <p:cNvPr id="271" name="Google Shape;271;p16"/>
          <p:cNvSpPr txBox="1">
            <a:spLocks noGrp="1"/>
          </p:cNvSpPr>
          <p:nvPr>
            <p:ph type="body" idx="1"/>
          </p:nvPr>
        </p:nvSpPr>
        <p:spPr>
          <a:xfrm>
            <a:off x="838198" y="1602511"/>
            <a:ext cx="10775537" cy="4805363"/>
          </a:xfrm>
          <a:prstGeom prst="rect">
            <a:avLst/>
          </a:prstGeom>
          <a:noFill/>
          <a:ln>
            <a:noFill/>
          </a:ln>
        </p:spPr>
        <p:txBody>
          <a:bodyPr spcFirstLastPara="1" wrap="square" lIns="45700" tIns="45700" rIns="45700" bIns="45700" anchor="t" anchorCtr="0">
            <a:normAutofit/>
          </a:bodyPr>
          <a:lstStyle/>
          <a:p>
            <a:pPr marL="228600" lvl="0" indent="-228600" algn="l" rtl="0">
              <a:lnSpc>
                <a:spcPct val="90000"/>
              </a:lnSpc>
              <a:spcBef>
                <a:spcPts val="0"/>
              </a:spcBef>
              <a:spcAft>
                <a:spcPts val="0"/>
              </a:spcAft>
              <a:buClr>
                <a:schemeClr val="dk1"/>
              </a:buClr>
              <a:buSzPts val="2400"/>
              <a:buChar char="•"/>
            </a:pPr>
            <a:r>
              <a:rPr lang="en-US" sz="2400"/>
              <a:t>These concepts are challenging—we strongly encourage discussion + collaboration!</a:t>
            </a:r>
            <a:endParaRPr/>
          </a:p>
          <a:p>
            <a:pPr marL="685800" lvl="1" indent="-228600" algn="l" rtl="0">
              <a:lnSpc>
                <a:spcPct val="90000"/>
              </a:lnSpc>
              <a:spcBef>
                <a:spcPts val="500"/>
              </a:spcBef>
              <a:spcAft>
                <a:spcPts val="0"/>
              </a:spcAft>
              <a:buClr>
                <a:srgbClr val="000000"/>
              </a:buClr>
              <a:buSzPts val="2000"/>
              <a:buFont typeface="Helvetica Neue"/>
              <a:buChar char="-"/>
            </a:pPr>
            <a:r>
              <a:rPr lang="en-US" sz="2000"/>
              <a:t>Don’t attempt to gain credit for something you didn’t do</a:t>
            </a:r>
            <a:endParaRPr sz="2400"/>
          </a:p>
          <a:p>
            <a:pPr marL="685800" lvl="1" indent="-228600" algn="l" rtl="0">
              <a:lnSpc>
                <a:spcPct val="90000"/>
              </a:lnSpc>
              <a:spcBef>
                <a:spcPts val="500"/>
              </a:spcBef>
              <a:spcAft>
                <a:spcPts val="0"/>
              </a:spcAft>
              <a:buClr>
                <a:srgbClr val="000000"/>
              </a:buClr>
              <a:buSzPts val="2000"/>
              <a:buFont typeface="Helvetica Neue"/>
              <a:buChar char="-"/>
            </a:pPr>
            <a:r>
              <a:rPr lang="en-US" sz="2000"/>
              <a:t>In general, share ideas and work together, but don’t copy work. Never show someone else your code or solution write up.</a:t>
            </a:r>
            <a:endParaRPr sz="2400"/>
          </a:p>
          <a:p>
            <a:pPr marL="685800" lvl="1" indent="-228600" algn="l" rtl="0">
              <a:lnSpc>
                <a:spcPct val="90000"/>
              </a:lnSpc>
              <a:spcBef>
                <a:spcPts val="500"/>
              </a:spcBef>
              <a:spcAft>
                <a:spcPts val="0"/>
              </a:spcAft>
              <a:buClr>
                <a:srgbClr val="000000"/>
              </a:buClr>
              <a:buSzPts val="2000"/>
              <a:buFont typeface="Helvetica Neue"/>
              <a:buChar char="-"/>
            </a:pPr>
            <a:r>
              <a:rPr lang="en-US" sz="2000"/>
              <a:t>For any ungraded work (e.g., pre-class materials) there is no concern about academic misconduct! You should be collaborating on those without reservation. </a:t>
            </a:r>
            <a:endParaRPr sz="2400"/>
          </a:p>
          <a:p>
            <a:pPr marL="685800" lvl="1" indent="-228600" algn="l" rtl="0">
              <a:lnSpc>
                <a:spcPct val="90000"/>
              </a:lnSpc>
              <a:spcBef>
                <a:spcPts val="500"/>
              </a:spcBef>
              <a:spcAft>
                <a:spcPts val="0"/>
              </a:spcAft>
              <a:buClr>
                <a:srgbClr val="000000"/>
              </a:buClr>
              <a:buSzPts val="2000"/>
              <a:buFont typeface="Helvetica Neue"/>
              <a:buChar char="-"/>
            </a:pPr>
            <a:r>
              <a:rPr lang="en-US" sz="2000"/>
              <a:t>On graded assignments you should still collaborate, but the code you write should be of your own creation.</a:t>
            </a:r>
            <a:endParaRPr sz="2400"/>
          </a:p>
          <a:p>
            <a:pPr marL="685800" lvl="1" indent="-228600" algn="l" rtl="0">
              <a:lnSpc>
                <a:spcPct val="90000"/>
              </a:lnSpc>
              <a:spcBef>
                <a:spcPts val="500"/>
              </a:spcBef>
              <a:spcAft>
                <a:spcPts val="0"/>
              </a:spcAft>
              <a:buClr>
                <a:srgbClr val="000000"/>
              </a:buClr>
              <a:buSzPts val="2000"/>
              <a:buFont typeface="Helvetica Neue"/>
              <a:buChar char="-"/>
            </a:pPr>
            <a:r>
              <a:rPr lang="en-US" sz="2000"/>
              <a:t>Always cite the help you receive on graded work</a:t>
            </a:r>
            <a:endParaRPr sz="2400"/>
          </a:p>
          <a:p>
            <a:pPr marL="228600" lvl="0" indent="-228600" algn="l" rtl="0">
              <a:lnSpc>
                <a:spcPct val="90000"/>
              </a:lnSpc>
              <a:spcBef>
                <a:spcPts val="1000"/>
              </a:spcBef>
              <a:spcAft>
                <a:spcPts val="0"/>
              </a:spcAft>
              <a:buClr>
                <a:schemeClr val="dk1"/>
              </a:buClr>
              <a:buSzPts val="2400"/>
              <a:buChar char="•"/>
            </a:pPr>
            <a:r>
              <a:rPr lang="en-US" sz="2400" u="sng">
                <a:solidFill>
                  <a:srgbClr val="0563C1"/>
                </a:solidFill>
                <a:hlinkClick r:id="rId3">
                  <a:extLst>
                    <a:ext uri="{A12FA001-AC4F-418D-AE19-62706E023703}">
                      <ahyp:hlinkClr xmlns:ahyp="http://schemas.microsoft.com/office/drawing/2018/hyperlinkcolor" val="tx"/>
                    </a:ext>
                  </a:extLst>
                </a:hlinkClick>
              </a:rPr>
              <a:t>Withdrawal Policy</a:t>
            </a:r>
            <a:endParaRPr sz="2400">
              <a:solidFill>
                <a:srgbClr val="0563C1"/>
              </a:solidFill>
            </a:endParaRPr>
          </a:p>
          <a:p>
            <a:pPr marL="228600" lvl="0" indent="-228600" algn="l" rtl="0">
              <a:lnSpc>
                <a:spcPct val="90000"/>
              </a:lnSpc>
              <a:spcBef>
                <a:spcPts val="1000"/>
              </a:spcBef>
              <a:spcAft>
                <a:spcPts val="0"/>
              </a:spcAft>
              <a:buClr>
                <a:schemeClr val="dk1"/>
              </a:buClr>
              <a:buSzPts val="2400"/>
              <a:buChar char="•"/>
            </a:pPr>
            <a:r>
              <a:rPr lang="en-US" sz="2400" b="1"/>
              <a:t>Read full policy in Syllabus</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2"/>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a:t>Lecture Outline</a:t>
            </a:r>
            <a:endParaRPr/>
          </a:p>
        </p:txBody>
      </p:sp>
      <p:sp>
        <p:nvSpPr>
          <p:cNvPr id="110" name="Google Shape;110;p2"/>
          <p:cNvSpPr txBox="1">
            <a:spLocks noGrp="1"/>
          </p:cNvSpPr>
          <p:nvPr>
            <p:ph type="body" idx="1"/>
          </p:nvPr>
        </p:nvSpPr>
        <p:spPr>
          <a:xfrm>
            <a:off x="838200" y="1371600"/>
            <a:ext cx="10515600" cy="4805363"/>
          </a:xfrm>
          <a:prstGeom prst="rect">
            <a:avLst/>
          </a:prstGeom>
          <a:noFill/>
          <a:ln>
            <a:noFill/>
          </a:ln>
        </p:spPr>
        <p:txBody>
          <a:bodyPr spcFirstLastPara="1" wrap="square" lIns="45700" tIns="45700" rIns="45700" bIns="45700" anchor="t" anchorCtr="0">
            <a:normAutofit/>
          </a:bodyPr>
          <a:lstStyle/>
          <a:p>
            <a:pPr marL="228600" lvl="0" indent="-228600" algn="l" rtl="0">
              <a:lnSpc>
                <a:spcPct val="90000"/>
              </a:lnSpc>
              <a:spcBef>
                <a:spcPts val="0"/>
              </a:spcBef>
              <a:spcAft>
                <a:spcPts val="0"/>
              </a:spcAft>
              <a:buClr>
                <a:schemeClr val="accent5"/>
              </a:buClr>
              <a:buSzPts val="2800"/>
              <a:buChar char="•"/>
            </a:pPr>
            <a:r>
              <a:rPr lang="en-US" b="1" dirty="0">
                <a:solidFill>
                  <a:schemeClr val="accent5"/>
                </a:solidFill>
              </a:rPr>
              <a:t>Introductions</a:t>
            </a:r>
            <a:endParaRPr dirty="0"/>
          </a:p>
          <a:p>
            <a:pPr marL="228600" lvl="0" indent="-228600" algn="l" rtl="0">
              <a:lnSpc>
                <a:spcPct val="90000"/>
              </a:lnSpc>
              <a:spcBef>
                <a:spcPts val="1000"/>
              </a:spcBef>
              <a:spcAft>
                <a:spcPts val="0"/>
              </a:spcAft>
              <a:buClr>
                <a:srgbClr val="000000"/>
              </a:buClr>
              <a:buSzPts val="2800"/>
              <a:buChar char="•"/>
            </a:pPr>
            <a:r>
              <a:rPr lang="en-US" sz="2800" b="0" i="0" u="none" strike="noStrike" cap="none" dirty="0">
                <a:solidFill>
                  <a:srgbClr val="000000"/>
                </a:solidFill>
                <a:latin typeface="Calibri"/>
                <a:ea typeface="Calibri"/>
                <a:cs typeface="Calibri"/>
                <a:sym typeface="Calibri"/>
              </a:rPr>
              <a:t>About this Course</a:t>
            </a:r>
            <a:endParaRPr dirty="0"/>
          </a:p>
          <a:p>
            <a:pPr marL="685800" lvl="1" indent="-228600" algn="l" rtl="0">
              <a:lnSpc>
                <a:spcPct val="90000"/>
              </a:lnSpc>
              <a:spcBef>
                <a:spcPts val="500"/>
              </a:spcBef>
              <a:spcAft>
                <a:spcPts val="0"/>
              </a:spcAft>
              <a:buClr>
                <a:srgbClr val="000000"/>
              </a:buClr>
              <a:buSzPts val="2400"/>
              <a:buFont typeface="Helvetica Neue"/>
              <a:buChar char="-"/>
            </a:pPr>
            <a:r>
              <a:rPr lang="en-US" sz="2400" dirty="0"/>
              <a:t>Course Components &amp; Tools</a:t>
            </a:r>
            <a:endParaRPr dirty="0"/>
          </a:p>
          <a:p>
            <a:pPr marL="685800" lvl="1" indent="-228600" algn="l" rtl="0">
              <a:lnSpc>
                <a:spcPct val="90000"/>
              </a:lnSpc>
              <a:spcBef>
                <a:spcPts val="500"/>
              </a:spcBef>
              <a:spcAft>
                <a:spcPts val="0"/>
              </a:spcAft>
              <a:buClr>
                <a:srgbClr val="000000"/>
              </a:buClr>
              <a:buSzPts val="2400"/>
              <a:buFont typeface="Helvetica Neue"/>
              <a:buChar char="-"/>
            </a:pPr>
            <a:r>
              <a:rPr lang="en-US" sz="2400" dirty="0"/>
              <a:t>Grading</a:t>
            </a:r>
          </a:p>
          <a:p>
            <a:pPr marL="685800" lvl="1" indent="-228600" algn="l" rtl="0">
              <a:lnSpc>
                <a:spcPct val="90000"/>
              </a:lnSpc>
              <a:spcBef>
                <a:spcPts val="500"/>
              </a:spcBef>
              <a:spcAft>
                <a:spcPts val="0"/>
              </a:spcAft>
              <a:buClr>
                <a:srgbClr val="000000"/>
              </a:buClr>
              <a:buSzPts val="2400"/>
              <a:buFont typeface="Helvetica Neue"/>
              <a:buChar char="-"/>
            </a:pPr>
            <a:r>
              <a:rPr lang="en-US" sz="2400" dirty="0"/>
              <a:t>Policies</a:t>
            </a:r>
            <a:endParaRPr dirty="0"/>
          </a:p>
          <a:p>
            <a:pPr marL="685800" lvl="1" indent="-228600" algn="l" rtl="0">
              <a:lnSpc>
                <a:spcPct val="90000"/>
              </a:lnSpc>
              <a:spcBef>
                <a:spcPts val="1200"/>
              </a:spcBef>
              <a:spcAft>
                <a:spcPts val="0"/>
              </a:spcAft>
              <a:buClr>
                <a:srgbClr val="000000"/>
              </a:buClr>
              <a:buSzPts val="2400"/>
              <a:buFont typeface="Helvetica Neue"/>
              <a:buChar char="-"/>
            </a:pPr>
            <a:r>
              <a:rPr lang="en-US" sz="2400" dirty="0"/>
              <a:t>Making the Most of this Class</a:t>
            </a:r>
            <a:endParaRPr dirty="0"/>
          </a:p>
          <a:p>
            <a:pPr marL="228600" lvl="0" indent="-228600" algn="l" rtl="0">
              <a:lnSpc>
                <a:spcPct val="90000"/>
              </a:lnSpc>
              <a:spcBef>
                <a:spcPts val="1000"/>
              </a:spcBef>
              <a:spcAft>
                <a:spcPts val="0"/>
              </a:spcAft>
              <a:buClr>
                <a:srgbClr val="000000"/>
              </a:buClr>
              <a:buSzPts val="2800"/>
              <a:buChar char="•"/>
            </a:pPr>
            <a:r>
              <a:rPr lang="en-US" sz="2800" b="0" i="0" u="none" strike="noStrike" cap="none" dirty="0">
                <a:solidFill>
                  <a:srgbClr val="000000"/>
                </a:solidFill>
                <a:latin typeface="Calibri"/>
                <a:ea typeface="Calibri"/>
                <a:cs typeface="Calibri"/>
                <a:sym typeface="Calibri"/>
              </a:rPr>
              <a:t>Intro/Review Java</a:t>
            </a:r>
            <a:endParaRPr dirty="0"/>
          </a:p>
        </p:txBody>
      </p:sp>
      <p:sp>
        <p:nvSpPr>
          <p:cNvPr id="111" name="Google Shape;111;p2"/>
          <p:cNvSpPr/>
          <p:nvPr/>
        </p:nvSpPr>
        <p:spPr>
          <a:xfrm rot="10800000">
            <a:off x="3519616" y="1458097"/>
            <a:ext cx="444844" cy="308920"/>
          </a:xfrm>
          <a:custGeom>
            <a:avLst/>
            <a:gdLst/>
            <a:ahLst/>
            <a:cxnLst/>
            <a:rect l="l" t="t" r="r" b="b"/>
            <a:pathLst>
              <a:path w="21600" h="21600" extrusionOk="0">
                <a:moveTo>
                  <a:pt x="0" y="0"/>
                </a:moveTo>
                <a:lnTo>
                  <a:pt x="14100" y="0"/>
                </a:lnTo>
                <a:lnTo>
                  <a:pt x="21600" y="10800"/>
                </a:lnTo>
                <a:lnTo>
                  <a:pt x="14100" y="21600"/>
                </a:lnTo>
                <a:lnTo>
                  <a:pt x="0" y="21600"/>
                </a:lnTo>
                <a:close/>
              </a:path>
            </a:pathLst>
          </a:custGeom>
          <a:solidFill>
            <a:schemeClr val="accent5"/>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17"/>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a:t>Textbook </a:t>
            </a:r>
            <a:endParaRPr/>
          </a:p>
        </p:txBody>
      </p:sp>
      <p:sp>
        <p:nvSpPr>
          <p:cNvPr id="277" name="Google Shape;277;p17"/>
          <p:cNvSpPr txBox="1">
            <a:spLocks noGrp="1"/>
          </p:cNvSpPr>
          <p:nvPr>
            <p:ph type="body" idx="1"/>
          </p:nvPr>
        </p:nvSpPr>
        <p:spPr>
          <a:xfrm>
            <a:off x="838199" y="1371600"/>
            <a:ext cx="6051999" cy="4805363"/>
          </a:xfrm>
          <a:prstGeom prst="rect">
            <a:avLst/>
          </a:prstGeom>
          <a:noFill/>
          <a:ln>
            <a:noFill/>
          </a:ln>
        </p:spPr>
        <p:txBody>
          <a:bodyPr spcFirstLastPara="1" wrap="square" lIns="45700" tIns="45700" rIns="45700" bIns="45700" anchor="t" anchorCtr="0">
            <a:normAutofit/>
          </a:bodyPr>
          <a:lstStyle/>
          <a:p>
            <a:pPr marL="0" lvl="0" indent="0" algn="l" rtl="0">
              <a:lnSpc>
                <a:spcPct val="81000"/>
              </a:lnSpc>
              <a:spcBef>
                <a:spcPts val="0"/>
              </a:spcBef>
              <a:spcAft>
                <a:spcPts val="0"/>
              </a:spcAft>
              <a:buClr>
                <a:srgbClr val="000000"/>
              </a:buClr>
              <a:buSzPts val="2300"/>
              <a:buNone/>
            </a:pPr>
            <a:r>
              <a:rPr lang="en-US" sz="2300" b="1"/>
              <a:t>Pre-class Materials</a:t>
            </a:r>
            <a:endParaRPr/>
          </a:p>
          <a:p>
            <a:pPr marL="228600" lvl="0" indent="-228600" algn="l" rtl="0">
              <a:lnSpc>
                <a:spcPct val="81000"/>
              </a:lnSpc>
              <a:spcBef>
                <a:spcPts val="1000"/>
              </a:spcBef>
              <a:spcAft>
                <a:spcPts val="0"/>
              </a:spcAft>
              <a:buClr>
                <a:srgbClr val="000000"/>
              </a:buClr>
              <a:buSzPts val="2300"/>
              <a:buChar char="•"/>
            </a:pPr>
            <a:r>
              <a:rPr lang="en-US" sz="2300"/>
              <a:t>All required readings are available free on Ed!</a:t>
            </a:r>
            <a:endParaRPr/>
          </a:p>
          <a:p>
            <a:pPr marL="228600" lvl="0" indent="-228600" algn="l" rtl="0">
              <a:lnSpc>
                <a:spcPct val="81000"/>
              </a:lnSpc>
              <a:spcBef>
                <a:spcPts val="1000"/>
              </a:spcBef>
              <a:spcAft>
                <a:spcPts val="0"/>
              </a:spcAft>
              <a:buClr>
                <a:srgbClr val="000000"/>
              </a:buClr>
              <a:buSzPts val="2300"/>
              <a:buChar char="•"/>
            </a:pPr>
            <a:r>
              <a:rPr lang="en-US" sz="2300"/>
              <a:t>Should be finished before class (not graded)</a:t>
            </a:r>
            <a:endParaRPr/>
          </a:p>
          <a:p>
            <a:pPr marL="0" lvl="0" indent="0" algn="l" rtl="0">
              <a:lnSpc>
                <a:spcPct val="81000"/>
              </a:lnSpc>
              <a:spcBef>
                <a:spcPts val="1000"/>
              </a:spcBef>
              <a:spcAft>
                <a:spcPts val="0"/>
              </a:spcAft>
              <a:buClr>
                <a:srgbClr val="000000"/>
              </a:buClr>
              <a:buSzPts val="2300"/>
              <a:buNone/>
            </a:pPr>
            <a:endParaRPr sz="2300"/>
          </a:p>
          <a:p>
            <a:pPr marL="228600" lvl="0" indent="-82550" algn="l" rtl="0">
              <a:lnSpc>
                <a:spcPct val="81000"/>
              </a:lnSpc>
              <a:spcBef>
                <a:spcPts val="1000"/>
              </a:spcBef>
              <a:spcAft>
                <a:spcPts val="0"/>
              </a:spcAft>
              <a:buClr>
                <a:srgbClr val="000000"/>
              </a:buClr>
              <a:buSzPts val="2300"/>
              <a:buNone/>
            </a:pPr>
            <a:endParaRPr sz="2300"/>
          </a:p>
          <a:p>
            <a:pPr marL="0" lvl="0" indent="0" algn="l" rtl="0">
              <a:lnSpc>
                <a:spcPct val="81000"/>
              </a:lnSpc>
              <a:spcBef>
                <a:spcPts val="1000"/>
              </a:spcBef>
              <a:spcAft>
                <a:spcPts val="0"/>
              </a:spcAft>
              <a:buClr>
                <a:srgbClr val="000000"/>
              </a:buClr>
              <a:buSzPts val="2300"/>
              <a:buNone/>
            </a:pPr>
            <a:r>
              <a:rPr lang="en-US" sz="2300" i="1"/>
              <a:t>Optional Textbook</a:t>
            </a:r>
            <a:endParaRPr/>
          </a:p>
          <a:p>
            <a:pPr marL="228600" lvl="0" indent="-228600" algn="l" rtl="0">
              <a:lnSpc>
                <a:spcPct val="81000"/>
              </a:lnSpc>
              <a:spcBef>
                <a:spcPts val="1000"/>
              </a:spcBef>
              <a:spcAft>
                <a:spcPts val="0"/>
              </a:spcAft>
              <a:buClr>
                <a:srgbClr val="212529"/>
              </a:buClr>
              <a:buSzPts val="2300"/>
              <a:buChar char="•"/>
            </a:pPr>
            <a:r>
              <a:rPr lang="en-US" sz="2300">
                <a:solidFill>
                  <a:srgbClr val="212529"/>
                </a:solidFill>
                <a:latin typeface="Inter"/>
                <a:ea typeface="Inter"/>
                <a:cs typeface="Inter"/>
                <a:sym typeface="Inter"/>
              </a:rPr>
              <a:t> </a:t>
            </a:r>
            <a:r>
              <a:rPr lang="en-US" sz="2300" u="sng">
                <a:solidFill>
                  <a:srgbClr val="0563C1"/>
                </a:solidFill>
                <a:hlinkClick r:id="rId3">
                  <a:extLst>
                    <a:ext uri="{A12FA001-AC4F-418D-AE19-62706E023703}">
                      <ahyp:hlinkClr xmlns:ahyp="http://schemas.microsoft.com/office/drawing/2018/hyperlinkcolor" val="tx"/>
                    </a:ext>
                  </a:extLst>
                </a:hlinkClick>
              </a:rPr>
              <a:t>Building Java Programs by Reges and Stepp (5</a:t>
            </a:r>
            <a:r>
              <a:rPr lang="en-US" sz="2300" u="sng" baseline="30000">
                <a:solidFill>
                  <a:srgbClr val="0563C1"/>
                </a:solidFill>
                <a:hlinkClick r:id="rId3">
                  <a:extLst>
                    <a:ext uri="{A12FA001-AC4F-418D-AE19-62706E023703}">
                      <ahyp:hlinkClr xmlns:ahyp="http://schemas.microsoft.com/office/drawing/2018/hyperlinkcolor" val="tx"/>
                    </a:ext>
                  </a:extLst>
                </a:hlinkClick>
              </a:rPr>
              <a:t>th</a:t>
            </a:r>
            <a:r>
              <a:rPr lang="en-US" sz="2300" u="sng">
                <a:solidFill>
                  <a:srgbClr val="0563C1"/>
                </a:solidFill>
                <a:hlinkClick r:id="rId3">
                  <a:extLst>
                    <a:ext uri="{A12FA001-AC4F-418D-AE19-62706E023703}">
                      <ahyp:hlinkClr xmlns:ahyp="http://schemas.microsoft.com/office/drawing/2018/hyperlinkcolor" val="tx"/>
                    </a:ext>
                  </a:extLst>
                </a:hlinkClick>
              </a:rPr>
              <a:t> Edition)</a:t>
            </a:r>
            <a:endParaRPr sz="2300">
              <a:solidFill>
                <a:srgbClr val="3366BB"/>
              </a:solidFill>
            </a:endParaRPr>
          </a:p>
          <a:p>
            <a:pPr marL="228600" lvl="0" indent="-228600" algn="l" rtl="0">
              <a:lnSpc>
                <a:spcPct val="81000"/>
              </a:lnSpc>
              <a:spcBef>
                <a:spcPts val="1000"/>
              </a:spcBef>
              <a:spcAft>
                <a:spcPts val="0"/>
              </a:spcAft>
              <a:buClr>
                <a:srgbClr val="000000"/>
              </a:buClr>
              <a:buSzPts val="2300"/>
              <a:buChar char="•"/>
            </a:pPr>
            <a:r>
              <a:rPr lang="en-US" sz="2300"/>
              <a:t>Not required but does add another perspective. Will reference relevant chapters.</a:t>
            </a:r>
            <a:endParaRPr/>
          </a:p>
          <a:p>
            <a:pPr marL="228600" lvl="0" indent="-228600" algn="l" rtl="0">
              <a:lnSpc>
                <a:spcPct val="81000"/>
              </a:lnSpc>
              <a:spcBef>
                <a:spcPts val="1000"/>
              </a:spcBef>
              <a:spcAft>
                <a:spcPts val="0"/>
              </a:spcAft>
              <a:buClr>
                <a:srgbClr val="000000"/>
              </a:buClr>
              <a:buSzPts val="2300"/>
              <a:buChar char="•"/>
            </a:pPr>
            <a:r>
              <a:rPr lang="en-US" sz="2300"/>
              <a:t>Advice: only purchase if you learn best with a textbook, otherwise not recommended.</a:t>
            </a:r>
            <a:endParaRPr/>
          </a:p>
        </p:txBody>
      </p:sp>
      <p:pic>
        <p:nvPicPr>
          <p:cNvPr id="278" name="Google Shape;278;p17" descr="Picture 4"/>
          <p:cNvPicPr preferRelativeResize="0"/>
          <p:nvPr/>
        </p:nvPicPr>
        <p:blipFill rotWithShape="1">
          <a:blip r:embed="rId4">
            <a:alphaModFix/>
          </a:blip>
          <a:srcRect/>
          <a:stretch/>
        </p:blipFill>
        <p:spPr>
          <a:xfrm>
            <a:off x="7152203" y="1310064"/>
            <a:ext cx="4821433" cy="4237872"/>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18"/>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a:t>Lecture Outline</a:t>
            </a:r>
            <a:endParaRPr/>
          </a:p>
        </p:txBody>
      </p:sp>
      <p:sp>
        <p:nvSpPr>
          <p:cNvPr id="284" name="Google Shape;284;p18"/>
          <p:cNvSpPr txBox="1">
            <a:spLocks noGrp="1"/>
          </p:cNvSpPr>
          <p:nvPr>
            <p:ph type="body" idx="1"/>
          </p:nvPr>
        </p:nvSpPr>
        <p:spPr>
          <a:xfrm>
            <a:off x="838200" y="1371600"/>
            <a:ext cx="10515600" cy="4805363"/>
          </a:xfrm>
          <a:prstGeom prst="rect">
            <a:avLst/>
          </a:prstGeom>
          <a:noFill/>
          <a:ln>
            <a:noFill/>
          </a:ln>
        </p:spPr>
        <p:txBody>
          <a:bodyPr spcFirstLastPara="1" wrap="square" lIns="45700" tIns="45700" rIns="45700" bIns="45700" anchor="t" anchorCtr="0">
            <a:normAutofit/>
          </a:bodyPr>
          <a:lstStyle/>
          <a:p>
            <a:pPr marL="228600" lvl="0" indent="-228600" algn="l" rtl="0">
              <a:lnSpc>
                <a:spcPct val="90000"/>
              </a:lnSpc>
              <a:spcBef>
                <a:spcPts val="0"/>
              </a:spcBef>
              <a:spcAft>
                <a:spcPts val="0"/>
              </a:spcAft>
              <a:buClr>
                <a:srgbClr val="000000"/>
              </a:buClr>
              <a:buSzPts val="2800"/>
              <a:buChar char="•"/>
            </a:pPr>
            <a:r>
              <a:rPr lang="en-US" sz="2800" b="0" i="0" u="none" strike="noStrike" cap="none" dirty="0">
                <a:solidFill>
                  <a:srgbClr val="000000"/>
                </a:solidFill>
                <a:latin typeface="Calibri"/>
                <a:ea typeface="Calibri"/>
                <a:cs typeface="Calibri"/>
                <a:sym typeface="Calibri"/>
              </a:rPr>
              <a:t>Introductions</a:t>
            </a:r>
            <a:endParaRPr dirty="0"/>
          </a:p>
          <a:p>
            <a:pPr marL="228600" lvl="0" indent="-228600" algn="l" rtl="0">
              <a:lnSpc>
                <a:spcPct val="90000"/>
              </a:lnSpc>
              <a:spcBef>
                <a:spcPts val="1000"/>
              </a:spcBef>
              <a:spcAft>
                <a:spcPts val="0"/>
              </a:spcAft>
              <a:buClr>
                <a:schemeClr val="accent5"/>
              </a:buClr>
              <a:buSzPts val="2800"/>
              <a:buChar char="•"/>
            </a:pPr>
            <a:r>
              <a:rPr lang="en-US" b="1" dirty="0">
                <a:solidFill>
                  <a:schemeClr val="accent5"/>
                </a:solidFill>
              </a:rPr>
              <a:t>About this Course</a:t>
            </a:r>
            <a:endParaRPr dirty="0"/>
          </a:p>
          <a:p>
            <a:pPr marL="685800" lvl="1" indent="-228600" algn="l" rtl="0">
              <a:lnSpc>
                <a:spcPct val="90000"/>
              </a:lnSpc>
              <a:spcBef>
                <a:spcPts val="500"/>
              </a:spcBef>
              <a:spcAft>
                <a:spcPts val="0"/>
              </a:spcAft>
              <a:buClr>
                <a:srgbClr val="000000"/>
              </a:buClr>
              <a:buSzPts val="2400"/>
              <a:buFont typeface="Helvetica Neue"/>
              <a:buChar char="-"/>
            </a:pPr>
            <a:r>
              <a:rPr lang="en-US" sz="2400" dirty="0"/>
              <a:t>Course Components &amp; Tools</a:t>
            </a:r>
          </a:p>
          <a:p>
            <a:pPr marL="685800" lvl="1" indent="-228600" algn="l" rtl="0">
              <a:lnSpc>
                <a:spcPct val="90000"/>
              </a:lnSpc>
              <a:spcBef>
                <a:spcPts val="500"/>
              </a:spcBef>
              <a:spcAft>
                <a:spcPts val="0"/>
              </a:spcAft>
              <a:buClr>
                <a:srgbClr val="000000"/>
              </a:buClr>
              <a:buSzPts val="2400"/>
              <a:buFont typeface="Helvetica Neue"/>
              <a:buChar char="-"/>
            </a:pPr>
            <a:r>
              <a:rPr lang="en-US" sz="2400" dirty="0"/>
              <a:t>Grading</a:t>
            </a:r>
            <a:endParaRPr dirty="0"/>
          </a:p>
          <a:p>
            <a:pPr marL="685800" lvl="1" indent="-228600" algn="l" rtl="0">
              <a:lnSpc>
                <a:spcPct val="90000"/>
              </a:lnSpc>
              <a:spcBef>
                <a:spcPts val="500"/>
              </a:spcBef>
              <a:spcAft>
                <a:spcPts val="0"/>
              </a:spcAft>
              <a:buClr>
                <a:srgbClr val="000000"/>
              </a:buClr>
              <a:buSzPts val="2400"/>
              <a:buFont typeface="Helvetica Neue"/>
              <a:buChar char="-"/>
            </a:pPr>
            <a:r>
              <a:rPr lang="en-US" sz="2400" dirty="0"/>
              <a:t>Policies</a:t>
            </a:r>
            <a:endParaRPr dirty="0"/>
          </a:p>
          <a:p>
            <a:pPr marL="685800" lvl="1" indent="-228600" algn="l" rtl="0">
              <a:lnSpc>
                <a:spcPct val="90000"/>
              </a:lnSpc>
              <a:spcBef>
                <a:spcPts val="500"/>
              </a:spcBef>
              <a:spcAft>
                <a:spcPts val="0"/>
              </a:spcAft>
              <a:buClr>
                <a:srgbClr val="FA8231"/>
              </a:buClr>
              <a:buSzPts val="2400"/>
              <a:buFont typeface="Helvetica Neue"/>
              <a:buChar char="-"/>
            </a:pPr>
            <a:r>
              <a:rPr lang="en-US" sz="2400" b="1" dirty="0">
                <a:solidFill>
                  <a:schemeClr val="accent5"/>
                </a:solidFill>
              </a:rPr>
              <a:t>Making the Most of this Class</a:t>
            </a:r>
            <a:endParaRPr dirty="0"/>
          </a:p>
          <a:p>
            <a:pPr marL="228600" lvl="0" indent="-228600" algn="l" rtl="0">
              <a:lnSpc>
                <a:spcPct val="90000"/>
              </a:lnSpc>
              <a:spcBef>
                <a:spcPts val="1000"/>
              </a:spcBef>
              <a:spcAft>
                <a:spcPts val="0"/>
              </a:spcAft>
              <a:buClr>
                <a:srgbClr val="000000"/>
              </a:buClr>
              <a:buSzPts val="2800"/>
              <a:buChar char="•"/>
            </a:pPr>
            <a:r>
              <a:rPr lang="en-US" sz="2800" b="0" i="0" u="none" strike="noStrike" cap="none" dirty="0">
                <a:solidFill>
                  <a:srgbClr val="000000"/>
                </a:solidFill>
                <a:latin typeface="Calibri"/>
                <a:ea typeface="Calibri"/>
                <a:cs typeface="Calibri"/>
                <a:sym typeface="Calibri"/>
              </a:rPr>
              <a:t>Intro/Review Java</a:t>
            </a:r>
            <a:endParaRPr dirty="0"/>
          </a:p>
        </p:txBody>
      </p:sp>
      <p:sp>
        <p:nvSpPr>
          <p:cNvPr id="285" name="Google Shape;285;p18"/>
          <p:cNvSpPr/>
          <p:nvPr/>
        </p:nvSpPr>
        <p:spPr>
          <a:xfrm rot="10800000">
            <a:off x="5385222" y="3575767"/>
            <a:ext cx="444852" cy="308934"/>
          </a:xfrm>
          <a:custGeom>
            <a:avLst/>
            <a:gdLst/>
            <a:ahLst/>
            <a:cxnLst/>
            <a:rect l="l" t="t" r="r" b="b"/>
            <a:pathLst>
              <a:path w="21600" h="21600" extrusionOk="0">
                <a:moveTo>
                  <a:pt x="0" y="0"/>
                </a:moveTo>
                <a:lnTo>
                  <a:pt x="14100" y="0"/>
                </a:lnTo>
                <a:lnTo>
                  <a:pt x="21600" y="10800"/>
                </a:lnTo>
                <a:lnTo>
                  <a:pt x="14100" y="21600"/>
                </a:lnTo>
                <a:lnTo>
                  <a:pt x="0" y="21600"/>
                </a:lnTo>
                <a:close/>
              </a:path>
            </a:pathLst>
          </a:custGeom>
          <a:solidFill>
            <a:schemeClr val="accent5"/>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19"/>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a:t>How Learning Works</a:t>
            </a:r>
            <a:endParaRPr/>
          </a:p>
        </p:txBody>
      </p:sp>
      <p:sp>
        <p:nvSpPr>
          <p:cNvPr id="291" name="Google Shape;291;p19"/>
          <p:cNvSpPr txBox="1">
            <a:spLocks noGrp="1"/>
          </p:cNvSpPr>
          <p:nvPr>
            <p:ph type="body" idx="1"/>
          </p:nvPr>
        </p:nvSpPr>
        <p:spPr>
          <a:xfrm>
            <a:off x="838200" y="1371599"/>
            <a:ext cx="10515600" cy="5356954"/>
          </a:xfrm>
          <a:prstGeom prst="rect">
            <a:avLst/>
          </a:prstGeom>
          <a:noFill/>
          <a:ln>
            <a:noFill/>
          </a:ln>
        </p:spPr>
        <p:txBody>
          <a:bodyPr spcFirstLastPara="1" wrap="square" lIns="45700" tIns="45700" rIns="45700" bIns="45700" anchor="t" anchorCtr="0">
            <a:normAutofit/>
          </a:bodyPr>
          <a:lstStyle/>
          <a:p>
            <a:pPr marL="228600" lvl="0" indent="-228600" algn="l" rtl="0">
              <a:lnSpc>
                <a:spcPct val="81000"/>
              </a:lnSpc>
              <a:spcBef>
                <a:spcPts val="0"/>
              </a:spcBef>
              <a:spcAft>
                <a:spcPts val="0"/>
              </a:spcAft>
              <a:buClr>
                <a:srgbClr val="000000"/>
              </a:buClr>
              <a:buSzPts val="2500"/>
              <a:buChar char="•"/>
            </a:pPr>
            <a:r>
              <a:rPr lang="en-US" sz="2500"/>
              <a:t>Learning requires </a:t>
            </a:r>
            <a:r>
              <a:rPr lang="en-US" sz="2500" b="1"/>
              <a:t>active participation</a:t>
            </a:r>
            <a:r>
              <a:rPr lang="en-US" b="1"/>
              <a:t> </a:t>
            </a:r>
            <a:r>
              <a:rPr lang="en-US" sz="2500"/>
              <a:t>in the process. It’s not as simple as sitting and listening to someone talk at you.</a:t>
            </a:r>
            <a:endParaRPr/>
          </a:p>
          <a:p>
            <a:pPr marL="685800" lvl="1" indent="-228600" algn="l" rtl="0">
              <a:lnSpc>
                <a:spcPct val="81000"/>
              </a:lnSpc>
              <a:spcBef>
                <a:spcPts val="500"/>
              </a:spcBef>
              <a:spcAft>
                <a:spcPts val="0"/>
              </a:spcAft>
              <a:buClr>
                <a:srgbClr val="000000"/>
              </a:buClr>
              <a:buSzPts val="2200"/>
              <a:buFont typeface="Helvetica Neue"/>
              <a:buChar char="-"/>
            </a:pPr>
            <a:r>
              <a:rPr lang="en-US" sz="2200"/>
              <a:t>Requires </a:t>
            </a:r>
            <a:r>
              <a:rPr lang="en-US" sz="2500" b="1"/>
              <a:t>deliberate practice</a:t>
            </a:r>
            <a:r>
              <a:rPr lang="en-US" b="1"/>
              <a:t> </a:t>
            </a:r>
            <a:r>
              <a:rPr lang="en-US" sz="2200"/>
              <a:t>in </a:t>
            </a:r>
            <a:r>
              <a:rPr lang="en-US" sz="2500" b="1"/>
              <a:t>learning by doing</a:t>
            </a:r>
            <a:endParaRPr sz="2500"/>
          </a:p>
          <a:p>
            <a:pPr marL="685800" lvl="1" indent="-228600" algn="l" rtl="0">
              <a:lnSpc>
                <a:spcPct val="81000"/>
              </a:lnSpc>
              <a:spcBef>
                <a:spcPts val="500"/>
              </a:spcBef>
              <a:spcAft>
                <a:spcPts val="0"/>
              </a:spcAft>
              <a:buClr>
                <a:srgbClr val="000000"/>
              </a:buClr>
              <a:buSzPts val="2200"/>
              <a:buFont typeface="Helvetica Neue"/>
              <a:buChar char="-"/>
            </a:pPr>
            <a:r>
              <a:rPr lang="en-US" sz="2200"/>
              <a:t>Benefits from </a:t>
            </a:r>
            <a:r>
              <a:rPr lang="en-US" sz="2500" b="1"/>
              <a:t>collaborative learning</a:t>
            </a:r>
            <a:endParaRPr/>
          </a:p>
        </p:txBody>
      </p:sp>
      <p:pic>
        <p:nvPicPr>
          <p:cNvPr id="292" name="Google Shape;292;p19" descr="Picture 2"/>
          <p:cNvPicPr preferRelativeResize="0"/>
          <p:nvPr/>
        </p:nvPicPr>
        <p:blipFill rotWithShape="1">
          <a:blip r:embed="rId3">
            <a:alphaModFix/>
          </a:blip>
          <a:srcRect/>
          <a:stretch/>
        </p:blipFill>
        <p:spPr>
          <a:xfrm>
            <a:off x="8382938" y="4244247"/>
            <a:ext cx="3725308" cy="2484304"/>
          </a:xfrm>
          <a:prstGeom prst="rect">
            <a:avLst/>
          </a:prstGeom>
          <a:noFill/>
          <a:ln>
            <a:noFill/>
          </a:ln>
        </p:spPr>
      </p:pic>
      <p:sp>
        <p:nvSpPr>
          <p:cNvPr id="293" name="Google Shape;293;p19"/>
          <p:cNvSpPr txBox="1"/>
          <p:nvPr/>
        </p:nvSpPr>
        <p:spPr>
          <a:xfrm>
            <a:off x="838200" y="2936400"/>
            <a:ext cx="9976500" cy="2623200"/>
          </a:xfrm>
          <a:prstGeom prst="rect">
            <a:avLst/>
          </a:prstGeom>
          <a:noFill/>
          <a:ln>
            <a:noFill/>
          </a:ln>
        </p:spPr>
        <p:txBody>
          <a:bodyPr spcFirstLastPara="1" wrap="square" lIns="91425" tIns="91425" rIns="91425" bIns="91425" anchor="t" anchorCtr="0">
            <a:spAutoFit/>
          </a:bodyPr>
          <a:lstStyle/>
          <a:p>
            <a:pPr marL="228600" lvl="0" indent="-228600" algn="l" rtl="0">
              <a:lnSpc>
                <a:spcPct val="81000"/>
              </a:lnSpc>
              <a:spcBef>
                <a:spcPts val="1000"/>
              </a:spcBef>
              <a:spcAft>
                <a:spcPts val="0"/>
              </a:spcAft>
              <a:buClr>
                <a:schemeClr val="dk1"/>
              </a:buClr>
              <a:buSzPts val="2500"/>
              <a:buChar char="•"/>
            </a:pPr>
            <a:r>
              <a:rPr lang="en-US" sz="2500">
                <a:solidFill>
                  <a:schemeClr val="dk1"/>
                </a:solidFill>
                <a:latin typeface="Calibri"/>
                <a:ea typeface="Calibri"/>
                <a:cs typeface="Calibri"/>
                <a:sym typeface="Calibri"/>
              </a:rPr>
              <a:t>Hybrid classroom model</a:t>
            </a:r>
            <a:endParaRPr sz="2800">
              <a:solidFill>
                <a:schemeClr val="dk1"/>
              </a:solidFill>
              <a:latin typeface="Calibri"/>
              <a:ea typeface="Calibri"/>
              <a:cs typeface="Calibri"/>
              <a:sym typeface="Calibri"/>
            </a:endParaRPr>
          </a:p>
          <a:p>
            <a:pPr marL="685800" lvl="1" indent="-228600" algn="l" rtl="0">
              <a:lnSpc>
                <a:spcPct val="81000"/>
              </a:lnSpc>
              <a:spcBef>
                <a:spcPts val="500"/>
              </a:spcBef>
              <a:spcAft>
                <a:spcPts val="0"/>
              </a:spcAft>
              <a:buClr>
                <a:schemeClr val="dk1"/>
              </a:buClr>
              <a:buSzPts val="2200"/>
              <a:buFont typeface="Helvetica Neue"/>
              <a:buChar char="-"/>
            </a:pPr>
            <a:r>
              <a:rPr lang="en-US" sz="2200">
                <a:solidFill>
                  <a:schemeClr val="dk1"/>
                </a:solidFill>
                <a:latin typeface="Calibri"/>
                <a:ea typeface="Calibri"/>
                <a:cs typeface="Calibri"/>
                <a:sym typeface="Calibri"/>
              </a:rPr>
              <a:t>Asks you to do some preparation before class in the form</a:t>
            </a:r>
            <a:br>
              <a:rPr lang="en-US" sz="2200">
                <a:solidFill>
                  <a:schemeClr val="dk1"/>
                </a:solidFill>
                <a:latin typeface="Calibri"/>
                <a:ea typeface="Calibri"/>
                <a:cs typeface="Calibri"/>
                <a:sym typeface="Calibri"/>
              </a:rPr>
            </a:br>
            <a:r>
              <a:rPr lang="en-US" sz="2200">
                <a:solidFill>
                  <a:schemeClr val="dk1"/>
                </a:solidFill>
                <a:latin typeface="Calibri"/>
                <a:ea typeface="Calibri"/>
                <a:cs typeface="Calibri"/>
                <a:sym typeface="Calibri"/>
              </a:rPr>
              <a:t>of readings and practice problems.</a:t>
            </a:r>
            <a:endParaRPr sz="2800">
              <a:solidFill>
                <a:schemeClr val="dk1"/>
              </a:solidFill>
              <a:latin typeface="Calibri"/>
              <a:ea typeface="Calibri"/>
              <a:cs typeface="Calibri"/>
              <a:sym typeface="Calibri"/>
            </a:endParaRPr>
          </a:p>
          <a:p>
            <a:pPr marL="1143000" lvl="2" indent="-228600" algn="l" rtl="0">
              <a:lnSpc>
                <a:spcPct val="81000"/>
              </a:lnSpc>
              <a:spcBef>
                <a:spcPts val="500"/>
              </a:spcBef>
              <a:spcAft>
                <a:spcPts val="0"/>
              </a:spcAft>
              <a:buClr>
                <a:schemeClr val="dk1"/>
              </a:buClr>
              <a:buSzPts val="1800"/>
              <a:buFont typeface="Helvetica Neue"/>
              <a:buChar char="-"/>
            </a:pPr>
            <a:r>
              <a:rPr lang="en-US" sz="1800">
                <a:solidFill>
                  <a:schemeClr val="dk1"/>
                </a:solidFill>
                <a:latin typeface="Calibri"/>
                <a:ea typeface="Calibri"/>
                <a:cs typeface="Calibri"/>
                <a:sym typeface="Calibri"/>
              </a:rPr>
              <a:t>Should take ~30 minutes a day</a:t>
            </a:r>
            <a:endParaRPr sz="2800">
              <a:solidFill>
                <a:schemeClr val="dk1"/>
              </a:solidFill>
              <a:latin typeface="Calibri"/>
              <a:ea typeface="Calibri"/>
              <a:cs typeface="Calibri"/>
              <a:sym typeface="Calibri"/>
            </a:endParaRPr>
          </a:p>
          <a:p>
            <a:pPr marL="685800" lvl="1" indent="-228600" algn="l" rtl="0">
              <a:lnSpc>
                <a:spcPct val="81000"/>
              </a:lnSpc>
              <a:spcBef>
                <a:spcPts val="500"/>
              </a:spcBef>
              <a:spcAft>
                <a:spcPts val="0"/>
              </a:spcAft>
              <a:buClr>
                <a:schemeClr val="dk1"/>
              </a:buClr>
              <a:buSzPts val="2200"/>
              <a:buFont typeface="Helvetica Neue"/>
              <a:buChar char="-"/>
            </a:pPr>
            <a:r>
              <a:rPr lang="en-US" sz="2200">
                <a:solidFill>
                  <a:schemeClr val="dk1"/>
                </a:solidFill>
                <a:latin typeface="Calibri"/>
                <a:ea typeface="Calibri"/>
                <a:cs typeface="Calibri"/>
                <a:sym typeface="Calibri"/>
              </a:rPr>
              <a:t>Class will start with brief recap, then pick up</a:t>
            </a:r>
            <a:br>
              <a:rPr lang="en-US" sz="2200">
                <a:solidFill>
                  <a:schemeClr val="dk1"/>
                </a:solidFill>
                <a:latin typeface="Calibri"/>
                <a:ea typeface="Calibri"/>
                <a:cs typeface="Calibri"/>
                <a:sym typeface="Calibri"/>
              </a:rPr>
            </a:br>
            <a:r>
              <a:rPr lang="en-US" sz="2200">
                <a:solidFill>
                  <a:schemeClr val="dk1"/>
                </a:solidFill>
                <a:latin typeface="Calibri"/>
                <a:ea typeface="Calibri"/>
                <a:cs typeface="Calibri"/>
                <a:sym typeface="Calibri"/>
              </a:rPr>
              <a:t>where the reading and practice problems leave off.</a:t>
            </a:r>
            <a:endParaRPr sz="2800">
              <a:solidFill>
                <a:schemeClr val="dk1"/>
              </a:solidFill>
              <a:latin typeface="Calibri"/>
              <a:ea typeface="Calibri"/>
              <a:cs typeface="Calibri"/>
              <a:sym typeface="Calibri"/>
            </a:endParaRPr>
          </a:p>
          <a:p>
            <a:pPr marL="685800" lvl="1" indent="-228600" algn="l" rtl="0">
              <a:lnSpc>
                <a:spcPct val="81000"/>
              </a:lnSpc>
              <a:spcBef>
                <a:spcPts val="500"/>
              </a:spcBef>
              <a:spcAft>
                <a:spcPts val="0"/>
              </a:spcAft>
              <a:buClr>
                <a:schemeClr val="dk1"/>
              </a:buClr>
              <a:buSzPts val="2200"/>
              <a:buFont typeface="Helvetica Neue"/>
              <a:buChar char="-"/>
            </a:pPr>
            <a:r>
              <a:rPr lang="en-US" sz="2200">
                <a:solidFill>
                  <a:schemeClr val="dk1"/>
                </a:solidFill>
                <a:latin typeface="Calibri"/>
                <a:ea typeface="Calibri"/>
                <a:cs typeface="Calibri"/>
                <a:sym typeface="Calibri"/>
              </a:rPr>
              <a:t>Attendance isn’t graded, but showing up and trying</a:t>
            </a:r>
            <a:br>
              <a:rPr lang="en-US" sz="2200">
                <a:solidFill>
                  <a:schemeClr val="dk1"/>
                </a:solidFill>
                <a:latin typeface="Calibri"/>
                <a:ea typeface="Calibri"/>
                <a:cs typeface="Calibri"/>
                <a:sym typeface="Calibri"/>
              </a:rPr>
            </a:br>
            <a:r>
              <a:rPr lang="en-US" sz="2200">
                <a:solidFill>
                  <a:schemeClr val="dk1"/>
                </a:solidFill>
                <a:latin typeface="Calibri"/>
                <a:ea typeface="Calibri"/>
                <a:cs typeface="Calibri"/>
                <a:sym typeface="Calibri"/>
              </a:rPr>
              <a:t>is the first step in succeeding in the class!</a:t>
            </a:r>
            <a:endParaRPr sz="2800">
              <a:latin typeface="Calibri"/>
              <a:ea typeface="Calibri"/>
              <a:cs typeface="Calibri"/>
              <a:sym typeface="Calibri"/>
            </a:endParaRPr>
          </a:p>
        </p:txBody>
      </p:sp>
      <p:sp>
        <p:nvSpPr>
          <p:cNvPr id="294" name="Google Shape;294;p19"/>
          <p:cNvSpPr txBox="1"/>
          <p:nvPr/>
        </p:nvSpPr>
        <p:spPr>
          <a:xfrm>
            <a:off x="838200" y="5559600"/>
            <a:ext cx="6520500" cy="1109100"/>
          </a:xfrm>
          <a:prstGeom prst="rect">
            <a:avLst/>
          </a:prstGeom>
          <a:noFill/>
          <a:ln>
            <a:noFill/>
          </a:ln>
        </p:spPr>
        <p:txBody>
          <a:bodyPr spcFirstLastPara="1" wrap="square" lIns="91425" tIns="91425" rIns="91425" bIns="91425" anchor="t" anchorCtr="0">
            <a:spAutoFit/>
          </a:bodyPr>
          <a:lstStyle/>
          <a:p>
            <a:pPr marL="228600" lvl="0" indent="-228600" algn="l" rtl="0">
              <a:lnSpc>
                <a:spcPct val="81000"/>
              </a:lnSpc>
              <a:spcBef>
                <a:spcPts val="1000"/>
              </a:spcBef>
              <a:spcAft>
                <a:spcPts val="0"/>
              </a:spcAft>
              <a:buClr>
                <a:schemeClr val="dk1"/>
              </a:buClr>
              <a:buSzPts val="2500"/>
              <a:buChar char="•"/>
            </a:pPr>
            <a:r>
              <a:rPr lang="en-US" sz="2500">
                <a:solidFill>
                  <a:schemeClr val="dk1"/>
                </a:solidFill>
                <a:latin typeface="Calibri"/>
                <a:ea typeface="Calibri"/>
                <a:cs typeface="Calibri"/>
                <a:sym typeface="Calibri"/>
              </a:rPr>
              <a:t>Pre-class materials are ungraded, but…</a:t>
            </a:r>
            <a:endParaRPr sz="2800">
              <a:solidFill>
                <a:schemeClr val="dk1"/>
              </a:solidFill>
              <a:latin typeface="Calibri"/>
              <a:ea typeface="Calibri"/>
              <a:cs typeface="Calibri"/>
              <a:sym typeface="Calibri"/>
            </a:endParaRPr>
          </a:p>
          <a:p>
            <a:pPr marL="685800" lvl="1" indent="-228600" algn="l" rtl="0">
              <a:lnSpc>
                <a:spcPct val="81000"/>
              </a:lnSpc>
              <a:spcBef>
                <a:spcPts val="500"/>
              </a:spcBef>
              <a:spcAft>
                <a:spcPts val="0"/>
              </a:spcAft>
              <a:buClr>
                <a:schemeClr val="dk1"/>
              </a:buClr>
              <a:buSzPts val="2200"/>
              <a:buFont typeface="Helvetica Neue"/>
              <a:buChar char="-"/>
            </a:pPr>
            <a:r>
              <a:rPr lang="en-US" sz="2200">
                <a:solidFill>
                  <a:schemeClr val="dk1"/>
                </a:solidFill>
                <a:latin typeface="Calibri"/>
                <a:ea typeface="Calibri"/>
                <a:cs typeface="Calibri"/>
                <a:sym typeface="Calibri"/>
              </a:rPr>
              <a:t>It’s okay if you find them challenging! That means</a:t>
            </a:r>
            <a:br>
              <a:rPr lang="en-US" sz="2200">
                <a:solidFill>
                  <a:schemeClr val="dk1"/>
                </a:solidFill>
                <a:latin typeface="Calibri"/>
                <a:ea typeface="Calibri"/>
                <a:cs typeface="Calibri"/>
                <a:sym typeface="Calibri"/>
              </a:rPr>
            </a:br>
            <a:r>
              <a:rPr lang="en-US" sz="2200">
                <a:solidFill>
                  <a:schemeClr val="dk1"/>
                </a:solidFill>
                <a:latin typeface="Calibri"/>
                <a:ea typeface="Calibri"/>
                <a:cs typeface="Calibri"/>
                <a:sym typeface="Calibri"/>
              </a:rPr>
              <a:t>you are learning!</a:t>
            </a:r>
            <a:endParaRPr sz="2800">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20"/>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a:t>Metacognition</a:t>
            </a:r>
            <a:endParaRPr/>
          </a:p>
        </p:txBody>
      </p:sp>
      <p:sp>
        <p:nvSpPr>
          <p:cNvPr id="300" name="Google Shape;300;p20"/>
          <p:cNvSpPr txBox="1">
            <a:spLocks noGrp="1"/>
          </p:cNvSpPr>
          <p:nvPr>
            <p:ph type="body" idx="1"/>
          </p:nvPr>
        </p:nvSpPr>
        <p:spPr>
          <a:xfrm>
            <a:off x="838200" y="1371600"/>
            <a:ext cx="10515600" cy="4805363"/>
          </a:xfrm>
          <a:prstGeom prst="rect">
            <a:avLst/>
          </a:prstGeom>
          <a:noFill/>
          <a:ln>
            <a:noFill/>
          </a:ln>
        </p:spPr>
        <p:txBody>
          <a:bodyPr spcFirstLastPara="1" wrap="square" lIns="45700" tIns="45700" rIns="45700" bIns="45700" anchor="t" anchorCtr="0">
            <a:normAutofit fontScale="92500" lnSpcReduction="20000"/>
          </a:bodyPr>
          <a:lstStyle/>
          <a:p>
            <a:pPr marL="228600" lvl="0" indent="-216693" algn="l" rtl="0">
              <a:lnSpc>
                <a:spcPct val="90000"/>
              </a:lnSpc>
              <a:spcBef>
                <a:spcPts val="0"/>
              </a:spcBef>
              <a:spcAft>
                <a:spcPts val="0"/>
              </a:spcAft>
              <a:buClr>
                <a:schemeClr val="accent3"/>
              </a:buClr>
              <a:buSzPct val="100000"/>
              <a:buChar char="•"/>
            </a:pPr>
            <a:r>
              <a:rPr lang="en-US" sz="2500" b="1">
                <a:solidFill>
                  <a:schemeClr val="accent3"/>
                </a:solidFill>
              </a:rPr>
              <a:t>Metacognition</a:t>
            </a:r>
            <a:r>
              <a:rPr lang="en-US" b="0">
                <a:solidFill>
                  <a:srgbClr val="000000"/>
                </a:solidFill>
              </a:rPr>
              <a:t>: asking questions about your solution process.</a:t>
            </a:r>
            <a:br>
              <a:rPr lang="en-US" b="0">
                <a:solidFill>
                  <a:srgbClr val="000000"/>
                </a:solidFill>
              </a:rPr>
            </a:br>
            <a:endParaRPr sz="2700"/>
          </a:p>
          <a:p>
            <a:pPr marL="228600" lvl="0" indent="-216693" algn="l" rtl="0">
              <a:lnSpc>
                <a:spcPct val="90000"/>
              </a:lnSpc>
              <a:spcBef>
                <a:spcPts val="1000"/>
              </a:spcBef>
              <a:spcAft>
                <a:spcPts val="0"/>
              </a:spcAft>
              <a:buClr>
                <a:srgbClr val="000000"/>
              </a:buClr>
              <a:buSzPct val="100000"/>
              <a:buChar char="•"/>
            </a:pPr>
            <a:r>
              <a:rPr lang="en-US" sz="2500"/>
              <a:t>Examples:</a:t>
            </a:r>
            <a:endParaRPr/>
          </a:p>
          <a:p>
            <a:pPr marL="685800" lvl="1" indent="-232806" algn="l" rtl="0">
              <a:lnSpc>
                <a:spcPct val="100000"/>
              </a:lnSpc>
              <a:spcBef>
                <a:spcPts val="500"/>
              </a:spcBef>
              <a:spcAft>
                <a:spcPts val="0"/>
              </a:spcAft>
              <a:buClr>
                <a:srgbClr val="000000"/>
              </a:buClr>
              <a:buSzPct val="100000"/>
              <a:buFont typeface="Helvetica Neue"/>
              <a:buChar char="-"/>
            </a:pPr>
            <a:r>
              <a:rPr lang="en-US" sz="2450" b="1"/>
              <a:t>While debugging</a:t>
            </a:r>
            <a:r>
              <a:rPr lang="en-US" sz="2450" b="0"/>
              <a:t>: explain to yourself </a:t>
            </a:r>
            <a:r>
              <a:rPr lang="en-US" sz="2450" b="0" u="sng"/>
              <a:t>why</a:t>
            </a:r>
            <a:r>
              <a:rPr lang="en-US" sz="2450" b="0"/>
              <a:t> you’re making this change to your program.</a:t>
            </a:r>
            <a:endParaRPr sz="2450"/>
          </a:p>
          <a:p>
            <a:pPr marL="685800" lvl="1" indent="-232806" algn="l" rtl="0">
              <a:lnSpc>
                <a:spcPct val="100000"/>
              </a:lnSpc>
              <a:spcBef>
                <a:spcPts val="500"/>
              </a:spcBef>
              <a:spcAft>
                <a:spcPts val="0"/>
              </a:spcAft>
              <a:buClr>
                <a:srgbClr val="000000"/>
              </a:buClr>
              <a:buSzPct val="100000"/>
              <a:buFont typeface="Helvetica Neue"/>
              <a:buChar char="-"/>
            </a:pPr>
            <a:r>
              <a:rPr lang="en-US" sz="2450" b="1"/>
              <a:t>Before running your program</a:t>
            </a:r>
            <a:r>
              <a:rPr lang="en-US" sz="2450" b="0"/>
              <a:t>: make an explicit prediction of what you expect to see.</a:t>
            </a:r>
            <a:endParaRPr sz="2450"/>
          </a:p>
          <a:p>
            <a:pPr marL="685800" lvl="1" indent="-232806" algn="l" rtl="0">
              <a:lnSpc>
                <a:spcPct val="100000"/>
              </a:lnSpc>
              <a:spcBef>
                <a:spcPts val="500"/>
              </a:spcBef>
              <a:spcAft>
                <a:spcPts val="0"/>
              </a:spcAft>
              <a:buClr>
                <a:srgbClr val="000000"/>
              </a:buClr>
              <a:buSzPct val="100000"/>
              <a:buFont typeface="Helvetica Neue"/>
              <a:buChar char="-"/>
            </a:pPr>
            <a:r>
              <a:rPr lang="en-US" sz="2450" b="1"/>
              <a:t>When coding</a:t>
            </a:r>
            <a:r>
              <a:rPr lang="en-US" sz="2450" b="0"/>
              <a:t>: be aware when you’re not making progress, so you can take a break or try a different strategy.</a:t>
            </a:r>
            <a:endParaRPr sz="2450"/>
          </a:p>
          <a:p>
            <a:pPr marL="685800" lvl="1" indent="-232806" algn="l" rtl="0">
              <a:lnSpc>
                <a:spcPct val="100000"/>
              </a:lnSpc>
              <a:spcBef>
                <a:spcPts val="500"/>
              </a:spcBef>
              <a:spcAft>
                <a:spcPts val="0"/>
              </a:spcAft>
              <a:buClr>
                <a:srgbClr val="000000"/>
              </a:buClr>
              <a:buSzPct val="100000"/>
              <a:buFont typeface="Helvetica Neue"/>
              <a:buChar char="-"/>
            </a:pPr>
            <a:r>
              <a:rPr lang="en-US" sz="2450" b="1"/>
              <a:t>When designing</a:t>
            </a:r>
            <a:r>
              <a:rPr lang="en-US" sz="2450" b="0"/>
              <a:t>:</a:t>
            </a:r>
            <a:endParaRPr sz="2450"/>
          </a:p>
          <a:p>
            <a:pPr marL="1143000" lvl="2" indent="-226937" algn="l" rtl="0">
              <a:lnSpc>
                <a:spcPct val="100000"/>
              </a:lnSpc>
              <a:spcBef>
                <a:spcPts val="500"/>
              </a:spcBef>
              <a:spcAft>
                <a:spcPts val="0"/>
              </a:spcAft>
              <a:buClr>
                <a:srgbClr val="000000"/>
              </a:buClr>
              <a:buSzPct val="100000"/>
              <a:buFont typeface="Helvetica Neue"/>
              <a:buChar char="-"/>
            </a:pPr>
            <a:r>
              <a:rPr lang="en-US" sz="1917"/>
              <a:t>Explain the tradeoffs with using a different data structure or algorithm.</a:t>
            </a:r>
            <a:endParaRPr sz="2917"/>
          </a:p>
          <a:p>
            <a:pPr marL="1143000" lvl="2" indent="-226937" algn="l" rtl="0">
              <a:lnSpc>
                <a:spcPct val="100000"/>
              </a:lnSpc>
              <a:spcBef>
                <a:spcPts val="500"/>
              </a:spcBef>
              <a:spcAft>
                <a:spcPts val="0"/>
              </a:spcAft>
              <a:buClr>
                <a:srgbClr val="000000"/>
              </a:buClr>
              <a:buSzPct val="100000"/>
              <a:buFont typeface="Helvetica Neue"/>
              <a:buChar char="-"/>
            </a:pPr>
            <a:r>
              <a:rPr lang="en-US" sz="1917"/>
              <a:t>If one or more requirements change, how would the solution change as a result?</a:t>
            </a:r>
            <a:endParaRPr sz="2917"/>
          </a:p>
          <a:p>
            <a:pPr marL="1143000" lvl="2" indent="-226937" algn="l" rtl="0">
              <a:lnSpc>
                <a:spcPct val="100000"/>
              </a:lnSpc>
              <a:spcBef>
                <a:spcPts val="500"/>
              </a:spcBef>
              <a:spcAft>
                <a:spcPts val="0"/>
              </a:spcAft>
              <a:buClr>
                <a:srgbClr val="000000"/>
              </a:buClr>
              <a:buSzPct val="100000"/>
              <a:buFont typeface="Helvetica Neue"/>
              <a:buChar char="-"/>
            </a:pPr>
            <a:r>
              <a:rPr lang="en-US" sz="1917"/>
              <a:t>Reflect on how you ruled out alternative ideas along the way to a solution.</a:t>
            </a:r>
            <a:endParaRPr sz="2917"/>
          </a:p>
          <a:p>
            <a:pPr marL="685800" lvl="1" indent="-221059" algn="l" rtl="0">
              <a:lnSpc>
                <a:spcPct val="100000"/>
              </a:lnSpc>
              <a:spcBef>
                <a:spcPts val="500"/>
              </a:spcBef>
              <a:spcAft>
                <a:spcPts val="0"/>
              </a:spcAft>
              <a:buClr>
                <a:srgbClr val="000000"/>
              </a:buClr>
              <a:buSzPct val="100000"/>
              <a:buFont typeface="Helvetica Neue"/>
              <a:buChar char="-"/>
            </a:pPr>
            <a:r>
              <a:rPr lang="en-US" sz="2250" b="1"/>
              <a:t>When studying</a:t>
            </a:r>
            <a:r>
              <a:rPr lang="en-US" sz="2250" b="0"/>
              <a:t>: what is the relationship of this topic to other ideas in the course?</a:t>
            </a:r>
            <a:endParaRPr sz="225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21"/>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a:t>Getting Help</a:t>
            </a:r>
            <a:endParaRPr/>
          </a:p>
        </p:txBody>
      </p:sp>
      <p:sp>
        <p:nvSpPr>
          <p:cNvPr id="306" name="Google Shape;306;p21"/>
          <p:cNvSpPr txBox="1">
            <a:spLocks noGrp="1"/>
          </p:cNvSpPr>
          <p:nvPr>
            <p:ph type="body" idx="1"/>
          </p:nvPr>
        </p:nvSpPr>
        <p:spPr>
          <a:xfrm>
            <a:off x="838200" y="1371600"/>
            <a:ext cx="10515600" cy="988500"/>
          </a:xfrm>
          <a:prstGeom prst="rect">
            <a:avLst/>
          </a:prstGeom>
          <a:noFill/>
          <a:ln>
            <a:noFill/>
          </a:ln>
        </p:spPr>
        <p:txBody>
          <a:bodyPr spcFirstLastPara="1" wrap="square" lIns="45700" tIns="45700" rIns="45700" bIns="45700" anchor="t" anchorCtr="0">
            <a:normAutofit/>
          </a:bodyPr>
          <a:lstStyle/>
          <a:p>
            <a:pPr marL="228600" lvl="0" indent="-228600" algn="l" rtl="0">
              <a:lnSpc>
                <a:spcPct val="72000"/>
              </a:lnSpc>
              <a:spcBef>
                <a:spcPts val="0"/>
              </a:spcBef>
              <a:spcAft>
                <a:spcPts val="0"/>
              </a:spcAft>
              <a:buClr>
                <a:srgbClr val="000000"/>
              </a:buClr>
              <a:buSzPts val="2300"/>
              <a:buChar char="•"/>
            </a:pPr>
            <a:r>
              <a:rPr lang="en-US" sz="2300"/>
              <a:t>Discussion Board</a:t>
            </a:r>
            <a:endParaRPr/>
          </a:p>
          <a:p>
            <a:pPr marL="685800" lvl="1" indent="-228600" algn="l" rtl="0">
              <a:lnSpc>
                <a:spcPct val="72000"/>
              </a:lnSpc>
              <a:spcBef>
                <a:spcPts val="500"/>
              </a:spcBef>
              <a:spcAft>
                <a:spcPts val="0"/>
              </a:spcAft>
              <a:buClr>
                <a:srgbClr val="000000"/>
              </a:buClr>
              <a:buSzPts val="2000"/>
              <a:buFont typeface="Helvetica Neue"/>
              <a:buChar char="-"/>
            </a:pPr>
            <a:r>
              <a:rPr lang="en-US" sz="2000"/>
              <a:t>Feel free to make a public or private post on Ed</a:t>
            </a:r>
            <a:endParaRPr/>
          </a:p>
          <a:p>
            <a:pPr marL="685800" lvl="1" indent="-228600" algn="l" rtl="0">
              <a:lnSpc>
                <a:spcPct val="72000"/>
              </a:lnSpc>
              <a:spcBef>
                <a:spcPts val="500"/>
              </a:spcBef>
              <a:spcAft>
                <a:spcPts val="0"/>
              </a:spcAft>
              <a:buClr>
                <a:srgbClr val="000000"/>
              </a:buClr>
              <a:buSzPts val="2000"/>
              <a:buFont typeface="Helvetica Neue"/>
              <a:buChar char="-"/>
            </a:pPr>
            <a:r>
              <a:rPr lang="en-US" sz="2000"/>
              <a:t>We encourage you to answer other peoples’ questions! A great way to learn</a:t>
            </a:r>
            <a:endParaRPr/>
          </a:p>
        </p:txBody>
      </p:sp>
      <p:sp>
        <p:nvSpPr>
          <p:cNvPr id="307" name="Google Shape;307;p21"/>
          <p:cNvSpPr txBox="1"/>
          <p:nvPr/>
        </p:nvSpPr>
        <p:spPr>
          <a:xfrm>
            <a:off x="838200" y="2360100"/>
            <a:ext cx="10240200" cy="1011000"/>
          </a:xfrm>
          <a:prstGeom prst="rect">
            <a:avLst/>
          </a:prstGeom>
          <a:noFill/>
          <a:ln>
            <a:noFill/>
          </a:ln>
        </p:spPr>
        <p:txBody>
          <a:bodyPr spcFirstLastPara="1" wrap="square" lIns="91425" tIns="91425" rIns="91425" bIns="91425" anchor="ctr" anchorCtr="0">
            <a:spAutoFit/>
          </a:bodyPr>
          <a:lstStyle/>
          <a:p>
            <a:pPr marL="228600" lvl="0" indent="-228600" algn="l" rtl="0">
              <a:lnSpc>
                <a:spcPct val="72000"/>
              </a:lnSpc>
              <a:spcBef>
                <a:spcPts val="1000"/>
              </a:spcBef>
              <a:spcAft>
                <a:spcPts val="0"/>
              </a:spcAft>
              <a:buClr>
                <a:schemeClr val="dk1"/>
              </a:buClr>
              <a:buSzPts val="2300"/>
              <a:buChar char="•"/>
            </a:pPr>
            <a:r>
              <a:rPr lang="en-US" sz="2300">
                <a:solidFill>
                  <a:schemeClr val="dk1"/>
                </a:solidFill>
                <a:latin typeface="Calibri"/>
                <a:ea typeface="Calibri"/>
                <a:cs typeface="Calibri"/>
                <a:sym typeface="Calibri"/>
              </a:rPr>
              <a:t>Introductory Programming Lab (Office Hours) </a:t>
            </a:r>
            <a:endParaRPr sz="2800">
              <a:solidFill>
                <a:schemeClr val="dk1"/>
              </a:solidFill>
              <a:latin typeface="Calibri"/>
              <a:ea typeface="Calibri"/>
              <a:cs typeface="Calibri"/>
              <a:sym typeface="Calibri"/>
            </a:endParaRPr>
          </a:p>
          <a:p>
            <a:pPr marL="685800" lvl="1" indent="-228600" algn="l" rtl="0">
              <a:lnSpc>
                <a:spcPct val="72000"/>
              </a:lnSpc>
              <a:spcBef>
                <a:spcPts val="500"/>
              </a:spcBef>
              <a:spcAft>
                <a:spcPts val="0"/>
              </a:spcAft>
              <a:buClr>
                <a:schemeClr val="dk1"/>
              </a:buClr>
              <a:buSzPts val="2000"/>
              <a:buFont typeface="Helvetica Neue"/>
              <a:buChar char="-"/>
            </a:pPr>
            <a:r>
              <a:rPr lang="en-US" sz="2000">
                <a:solidFill>
                  <a:schemeClr val="dk1"/>
                </a:solidFill>
                <a:latin typeface="Calibri"/>
                <a:ea typeface="Calibri"/>
                <a:cs typeface="Calibri"/>
                <a:sym typeface="Calibri"/>
              </a:rPr>
              <a:t>TAs can help you face to face in office hours, and look at your code</a:t>
            </a:r>
            <a:endParaRPr sz="2800">
              <a:solidFill>
                <a:schemeClr val="dk1"/>
              </a:solidFill>
              <a:latin typeface="Calibri"/>
              <a:ea typeface="Calibri"/>
              <a:cs typeface="Calibri"/>
              <a:sym typeface="Calibri"/>
            </a:endParaRPr>
          </a:p>
          <a:p>
            <a:pPr marL="685800" lvl="1" indent="-228600" algn="l" rtl="0">
              <a:lnSpc>
                <a:spcPct val="72000"/>
              </a:lnSpc>
              <a:spcBef>
                <a:spcPts val="500"/>
              </a:spcBef>
              <a:spcAft>
                <a:spcPts val="0"/>
              </a:spcAft>
              <a:buClr>
                <a:schemeClr val="dk1"/>
              </a:buClr>
              <a:buSzPts val="2000"/>
              <a:buFont typeface="Helvetica Neue"/>
              <a:buChar char="-"/>
            </a:pPr>
            <a:r>
              <a:rPr lang="en-US" sz="2000">
                <a:solidFill>
                  <a:schemeClr val="dk1"/>
                </a:solidFill>
                <a:latin typeface="Calibri"/>
                <a:ea typeface="Calibri"/>
                <a:cs typeface="Calibri"/>
                <a:sym typeface="Calibri"/>
              </a:rPr>
              <a:t>You can go to the IPL with </a:t>
            </a:r>
            <a:r>
              <a:rPr lang="en-US" sz="2000" b="1">
                <a:solidFill>
                  <a:schemeClr val="dk1"/>
                </a:solidFill>
                <a:latin typeface="Calibri"/>
                <a:ea typeface="Calibri"/>
                <a:cs typeface="Calibri"/>
                <a:sym typeface="Calibri"/>
              </a:rPr>
              <a:t>any </a:t>
            </a:r>
            <a:r>
              <a:rPr lang="en-US" sz="2000">
                <a:solidFill>
                  <a:schemeClr val="dk1"/>
                </a:solidFill>
                <a:latin typeface="Calibri"/>
                <a:ea typeface="Calibri"/>
                <a:cs typeface="Calibri"/>
                <a:sym typeface="Calibri"/>
              </a:rPr>
              <a:t>course questions, not just assignments</a:t>
            </a:r>
            <a:endParaRPr sz="2000">
              <a:latin typeface="Calibri"/>
              <a:ea typeface="Calibri"/>
              <a:cs typeface="Calibri"/>
              <a:sym typeface="Calibri"/>
            </a:endParaRPr>
          </a:p>
        </p:txBody>
      </p:sp>
      <p:sp>
        <p:nvSpPr>
          <p:cNvPr id="308" name="Google Shape;308;p21"/>
          <p:cNvSpPr txBox="1"/>
          <p:nvPr/>
        </p:nvSpPr>
        <p:spPr>
          <a:xfrm>
            <a:off x="838200" y="3371100"/>
            <a:ext cx="10515600" cy="1156200"/>
          </a:xfrm>
          <a:prstGeom prst="rect">
            <a:avLst/>
          </a:prstGeom>
          <a:noFill/>
          <a:ln>
            <a:noFill/>
          </a:ln>
        </p:spPr>
        <p:txBody>
          <a:bodyPr spcFirstLastPara="1" wrap="square" lIns="91425" tIns="91425" rIns="91425" bIns="91425" anchor="ctr" anchorCtr="0">
            <a:spAutoFit/>
          </a:bodyPr>
          <a:lstStyle/>
          <a:p>
            <a:pPr marL="228600" lvl="0" indent="-228600" algn="l" rtl="0">
              <a:lnSpc>
                <a:spcPct val="72000"/>
              </a:lnSpc>
              <a:spcBef>
                <a:spcPts val="1000"/>
              </a:spcBef>
              <a:spcAft>
                <a:spcPts val="0"/>
              </a:spcAft>
              <a:buClr>
                <a:schemeClr val="dk1"/>
              </a:buClr>
              <a:buSzPts val="2300"/>
              <a:buChar char="•"/>
            </a:pPr>
            <a:r>
              <a:rPr lang="en-US" sz="2300">
                <a:solidFill>
                  <a:schemeClr val="dk1"/>
                </a:solidFill>
                <a:latin typeface="Calibri"/>
                <a:ea typeface="Calibri"/>
                <a:cs typeface="Calibri"/>
                <a:sym typeface="Calibri"/>
              </a:rPr>
              <a:t>Section</a:t>
            </a:r>
            <a:endParaRPr sz="2800">
              <a:solidFill>
                <a:schemeClr val="dk1"/>
              </a:solidFill>
              <a:latin typeface="Calibri"/>
              <a:ea typeface="Calibri"/>
              <a:cs typeface="Calibri"/>
              <a:sym typeface="Calibri"/>
            </a:endParaRPr>
          </a:p>
          <a:p>
            <a:pPr marL="685800" lvl="1" indent="-228600" algn="l" rtl="0">
              <a:lnSpc>
                <a:spcPct val="72000"/>
              </a:lnSpc>
              <a:spcBef>
                <a:spcPts val="500"/>
              </a:spcBef>
              <a:spcAft>
                <a:spcPts val="0"/>
              </a:spcAft>
              <a:buClr>
                <a:schemeClr val="dk1"/>
              </a:buClr>
              <a:buSzPts val="2000"/>
              <a:buFont typeface="Helvetica Neue"/>
              <a:buChar char="-"/>
            </a:pPr>
            <a:r>
              <a:rPr lang="en-US" sz="2000">
                <a:solidFill>
                  <a:schemeClr val="dk1"/>
                </a:solidFill>
                <a:latin typeface="Calibri"/>
                <a:ea typeface="Calibri"/>
                <a:cs typeface="Calibri"/>
                <a:sym typeface="Calibri"/>
              </a:rPr>
              <a:t>Work through related problems, get to know your TA who is here to support you</a:t>
            </a:r>
            <a:endParaRPr sz="2800">
              <a:solidFill>
                <a:schemeClr val="dk1"/>
              </a:solidFill>
              <a:latin typeface="Calibri"/>
              <a:ea typeface="Calibri"/>
              <a:cs typeface="Calibri"/>
              <a:sym typeface="Calibri"/>
            </a:endParaRPr>
          </a:p>
          <a:p>
            <a:pPr marL="0" lvl="0" indent="0" algn="l" rtl="0">
              <a:spcBef>
                <a:spcPts val="0"/>
              </a:spcBef>
              <a:spcAft>
                <a:spcPts val="0"/>
              </a:spcAft>
              <a:buNone/>
            </a:pPr>
            <a:endParaRPr sz="2800">
              <a:latin typeface="Calibri"/>
              <a:ea typeface="Calibri"/>
              <a:cs typeface="Calibri"/>
              <a:sym typeface="Calibri"/>
            </a:endParaRPr>
          </a:p>
        </p:txBody>
      </p:sp>
      <p:sp>
        <p:nvSpPr>
          <p:cNvPr id="309" name="Google Shape;309;p21"/>
          <p:cNvSpPr txBox="1"/>
          <p:nvPr/>
        </p:nvSpPr>
        <p:spPr>
          <a:xfrm>
            <a:off x="838200" y="4142175"/>
            <a:ext cx="10515600" cy="725400"/>
          </a:xfrm>
          <a:prstGeom prst="rect">
            <a:avLst/>
          </a:prstGeom>
          <a:noFill/>
          <a:ln>
            <a:noFill/>
          </a:ln>
        </p:spPr>
        <p:txBody>
          <a:bodyPr spcFirstLastPara="1" wrap="square" lIns="91425" tIns="91425" rIns="91425" bIns="91425" anchor="t" anchorCtr="0">
            <a:spAutoFit/>
          </a:bodyPr>
          <a:lstStyle/>
          <a:p>
            <a:pPr marL="228600" lvl="0" indent="-228600" algn="l" rtl="0">
              <a:lnSpc>
                <a:spcPct val="72000"/>
              </a:lnSpc>
              <a:spcBef>
                <a:spcPts val="1000"/>
              </a:spcBef>
              <a:spcAft>
                <a:spcPts val="0"/>
              </a:spcAft>
              <a:buClr>
                <a:schemeClr val="dk1"/>
              </a:buClr>
              <a:buSzPts val="2300"/>
              <a:buChar char="•"/>
            </a:pPr>
            <a:r>
              <a:rPr lang="en-US" sz="2300">
                <a:solidFill>
                  <a:schemeClr val="dk1"/>
                </a:solidFill>
                <a:latin typeface="Calibri"/>
                <a:ea typeface="Calibri"/>
                <a:cs typeface="Calibri"/>
                <a:sym typeface="Calibri"/>
              </a:rPr>
              <a:t>Your Peers</a:t>
            </a:r>
            <a:endParaRPr sz="2800">
              <a:solidFill>
                <a:schemeClr val="dk1"/>
              </a:solidFill>
              <a:latin typeface="Calibri"/>
              <a:ea typeface="Calibri"/>
              <a:cs typeface="Calibri"/>
              <a:sym typeface="Calibri"/>
            </a:endParaRPr>
          </a:p>
          <a:p>
            <a:pPr marL="685800" lvl="1" indent="-228600" algn="l" rtl="0">
              <a:lnSpc>
                <a:spcPct val="72000"/>
              </a:lnSpc>
              <a:spcBef>
                <a:spcPts val="500"/>
              </a:spcBef>
              <a:spcAft>
                <a:spcPts val="0"/>
              </a:spcAft>
              <a:buClr>
                <a:schemeClr val="dk1"/>
              </a:buClr>
              <a:buSzPts val="2000"/>
              <a:buFont typeface="Helvetica Neue"/>
              <a:buChar char="-"/>
            </a:pPr>
            <a:r>
              <a:rPr lang="en-US" sz="2000">
                <a:solidFill>
                  <a:schemeClr val="dk1"/>
                </a:solidFill>
                <a:latin typeface="Calibri"/>
                <a:ea typeface="Calibri"/>
                <a:cs typeface="Calibri"/>
                <a:sym typeface="Calibri"/>
              </a:rPr>
              <a:t>We encourage you to form study groups! Discord or Ed are great places to do that</a:t>
            </a:r>
            <a:endParaRPr sz="2800">
              <a:latin typeface="Calibri"/>
              <a:ea typeface="Calibri"/>
              <a:cs typeface="Calibri"/>
              <a:sym typeface="Calibri"/>
            </a:endParaRPr>
          </a:p>
        </p:txBody>
      </p:sp>
      <p:sp>
        <p:nvSpPr>
          <p:cNvPr id="310" name="Google Shape;310;p21"/>
          <p:cNvSpPr txBox="1"/>
          <p:nvPr/>
        </p:nvSpPr>
        <p:spPr>
          <a:xfrm>
            <a:off x="838200" y="4867575"/>
            <a:ext cx="10240200" cy="2234812"/>
          </a:xfrm>
          <a:prstGeom prst="rect">
            <a:avLst/>
          </a:prstGeom>
          <a:noFill/>
          <a:ln>
            <a:noFill/>
          </a:ln>
        </p:spPr>
        <p:txBody>
          <a:bodyPr spcFirstLastPara="1" wrap="square" lIns="91425" tIns="91425" rIns="91425" bIns="91425" anchor="t" anchorCtr="0">
            <a:spAutoFit/>
          </a:bodyPr>
          <a:lstStyle/>
          <a:p>
            <a:pPr marL="228600" lvl="0" indent="-228600" algn="l" rtl="0">
              <a:lnSpc>
                <a:spcPct val="72000"/>
              </a:lnSpc>
              <a:spcBef>
                <a:spcPts val="1000"/>
              </a:spcBef>
              <a:spcAft>
                <a:spcPts val="0"/>
              </a:spcAft>
              <a:buClr>
                <a:schemeClr val="dk1"/>
              </a:buClr>
              <a:buSzPts val="2300"/>
              <a:buChar char="•"/>
            </a:pPr>
            <a:r>
              <a:rPr lang="en-US" sz="2300" dirty="0">
                <a:solidFill>
                  <a:schemeClr val="dk1"/>
                </a:solidFill>
                <a:latin typeface="Calibri"/>
                <a:ea typeface="Calibri"/>
                <a:cs typeface="Calibri"/>
                <a:sym typeface="Calibri"/>
              </a:rPr>
              <a:t>Email</a:t>
            </a:r>
            <a:endParaRPr sz="2800" dirty="0">
              <a:solidFill>
                <a:schemeClr val="dk1"/>
              </a:solidFill>
              <a:latin typeface="Calibri"/>
              <a:ea typeface="Calibri"/>
              <a:cs typeface="Calibri"/>
              <a:sym typeface="Calibri"/>
            </a:endParaRPr>
          </a:p>
          <a:p>
            <a:pPr marL="685800" lvl="1" indent="-228600" algn="l" rtl="0">
              <a:lnSpc>
                <a:spcPct val="72000"/>
              </a:lnSpc>
              <a:spcBef>
                <a:spcPts val="500"/>
              </a:spcBef>
              <a:spcAft>
                <a:spcPts val="0"/>
              </a:spcAft>
              <a:buClr>
                <a:schemeClr val="dk1"/>
              </a:buClr>
              <a:buSzPts val="2000"/>
              <a:buFont typeface="Helvetica Neue"/>
              <a:buChar char="-"/>
            </a:pPr>
            <a:r>
              <a:rPr lang="en-US" sz="2000" dirty="0">
                <a:solidFill>
                  <a:schemeClr val="dk1"/>
                </a:solidFill>
                <a:latin typeface="Calibri"/>
                <a:ea typeface="Calibri"/>
                <a:cs typeface="Calibri"/>
                <a:sym typeface="Calibri"/>
              </a:rPr>
              <a:t>We prefer that all content and logistic questions go on the Ed discussion board (even if you make them private). 310 of you &gt;&gt;&gt; 31 of us! </a:t>
            </a:r>
            <a:endParaRPr sz="2800" dirty="0">
              <a:solidFill>
                <a:schemeClr val="dk1"/>
              </a:solidFill>
              <a:latin typeface="Calibri"/>
              <a:ea typeface="Calibri"/>
              <a:cs typeface="Calibri"/>
              <a:sym typeface="Calibri"/>
            </a:endParaRPr>
          </a:p>
          <a:p>
            <a:pPr marL="685800" lvl="1" indent="-228600" algn="l" rtl="0">
              <a:lnSpc>
                <a:spcPct val="72000"/>
              </a:lnSpc>
              <a:spcBef>
                <a:spcPts val="500"/>
              </a:spcBef>
              <a:spcAft>
                <a:spcPts val="0"/>
              </a:spcAft>
              <a:buClr>
                <a:schemeClr val="dk1"/>
              </a:buClr>
              <a:buSzPts val="2000"/>
              <a:buFont typeface="Helvetica Neue"/>
              <a:buChar char="-"/>
            </a:pPr>
            <a:r>
              <a:rPr lang="en-US" sz="2000" dirty="0">
                <a:solidFill>
                  <a:schemeClr val="dk1"/>
                </a:solidFill>
                <a:latin typeface="Calibri"/>
                <a:ea typeface="Calibri"/>
                <a:cs typeface="Calibri"/>
                <a:sym typeface="Calibri"/>
              </a:rPr>
              <a:t>For serious personal circumstances, you can email Miya and Kasey directly. It never hurts to email us, but if it’s a common logistic question, we may politely ask you to post on the discussion board instead.</a:t>
            </a:r>
            <a:endParaRPr sz="2800" dirty="0">
              <a:solidFill>
                <a:schemeClr val="dk1"/>
              </a:solidFill>
              <a:latin typeface="Calibri"/>
              <a:ea typeface="Calibri"/>
              <a:cs typeface="Calibri"/>
              <a:sym typeface="Calibri"/>
            </a:endParaRPr>
          </a:p>
          <a:p>
            <a:pPr marL="0" lvl="0" indent="0" algn="l" rtl="0">
              <a:spcBef>
                <a:spcPts val="0"/>
              </a:spcBef>
              <a:spcAft>
                <a:spcPts val="0"/>
              </a:spcAft>
              <a:buNone/>
            </a:pPr>
            <a:endParaRPr sz="2800" dirty="0">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22"/>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a:t>Help Us Improve!</a:t>
            </a:r>
            <a:endParaRPr/>
          </a:p>
        </p:txBody>
      </p:sp>
      <p:sp>
        <p:nvSpPr>
          <p:cNvPr id="316" name="Google Shape;316;p22"/>
          <p:cNvSpPr txBox="1">
            <a:spLocks noGrp="1"/>
          </p:cNvSpPr>
          <p:nvPr>
            <p:ph type="body" idx="1"/>
          </p:nvPr>
        </p:nvSpPr>
        <p:spPr>
          <a:xfrm>
            <a:off x="838200" y="1371600"/>
            <a:ext cx="10515600" cy="4805363"/>
          </a:xfrm>
          <a:prstGeom prst="rect">
            <a:avLst/>
          </a:prstGeom>
          <a:noFill/>
          <a:ln>
            <a:noFill/>
          </a:ln>
        </p:spPr>
        <p:txBody>
          <a:bodyPr spcFirstLastPara="1" wrap="square" lIns="45700" tIns="45700" rIns="45700" bIns="45700" anchor="t" anchorCtr="0">
            <a:normAutofit/>
          </a:bodyPr>
          <a:lstStyle/>
          <a:p>
            <a:pPr marL="224027" lvl="0" indent="-224027" algn="l" rtl="0">
              <a:lnSpc>
                <a:spcPct val="90000"/>
              </a:lnSpc>
              <a:spcBef>
                <a:spcPts val="0"/>
              </a:spcBef>
              <a:spcAft>
                <a:spcPts val="0"/>
              </a:spcAft>
              <a:buClr>
                <a:srgbClr val="000000"/>
              </a:buClr>
              <a:buSzPts val="2450"/>
              <a:buChar char="•"/>
            </a:pPr>
            <a:r>
              <a:rPr lang="en-US" sz="2450"/>
              <a:t>This is a relatively new course! We are always looking for feedback on how to improve the class for you and for future students! Thank you in advance for your patience and understanding as we develop everything. </a:t>
            </a:r>
            <a:r>
              <a:rPr lang="en-US">
                <a:latin typeface="Noto Sans Symbols"/>
                <a:ea typeface="Noto Sans Symbols"/>
                <a:cs typeface="Noto Sans Symbols"/>
                <a:sym typeface="Noto Sans Symbols"/>
              </a:rPr>
              <a:t>☺ </a:t>
            </a:r>
            <a:endParaRPr/>
          </a:p>
          <a:p>
            <a:pPr marL="672084" lvl="1" indent="-224026" algn="l" rtl="0">
              <a:lnSpc>
                <a:spcPct val="90000"/>
              </a:lnSpc>
              <a:spcBef>
                <a:spcPts val="400"/>
              </a:spcBef>
              <a:spcAft>
                <a:spcPts val="0"/>
              </a:spcAft>
              <a:buClr>
                <a:srgbClr val="000000"/>
              </a:buClr>
              <a:buSzPts val="2156"/>
              <a:buFont typeface="Helvetica Neue"/>
              <a:buChar char="-"/>
            </a:pPr>
            <a:r>
              <a:rPr lang="en-US" sz="2156"/>
              <a:t>We </a:t>
            </a:r>
            <a:r>
              <a:rPr lang="en-US" i="1"/>
              <a:t>really</a:t>
            </a:r>
            <a:r>
              <a:rPr lang="en-US" sz="2156"/>
              <a:t> value your feedback!</a:t>
            </a:r>
            <a:endParaRPr/>
          </a:p>
          <a:p>
            <a:pPr marL="672084" lvl="1" indent="-224026" algn="l" rtl="0">
              <a:lnSpc>
                <a:spcPct val="90000"/>
              </a:lnSpc>
              <a:spcBef>
                <a:spcPts val="400"/>
              </a:spcBef>
              <a:spcAft>
                <a:spcPts val="0"/>
              </a:spcAft>
              <a:buClr>
                <a:srgbClr val="000000"/>
              </a:buClr>
              <a:buSzPts val="2156"/>
              <a:buFont typeface="Helvetica Neue"/>
              <a:buChar char="-"/>
            </a:pPr>
            <a:r>
              <a:rPr lang="en-US" sz="2156"/>
              <a:t>Let us know what’s working and what isn’t working for you</a:t>
            </a:r>
            <a:endParaRPr/>
          </a:p>
          <a:p>
            <a:pPr marL="672084" lvl="1" indent="-224026" algn="l" rtl="0">
              <a:lnSpc>
                <a:spcPct val="90000"/>
              </a:lnSpc>
              <a:spcBef>
                <a:spcPts val="400"/>
              </a:spcBef>
              <a:spcAft>
                <a:spcPts val="0"/>
              </a:spcAft>
              <a:buClr>
                <a:srgbClr val="000000"/>
              </a:buClr>
              <a:buSzPts val="2156"/>
              <a:buFont typeface="Helvetica Neue"/>
              <a:buChar char="-"/>
            </a:pPr>
            <a:r>
              <a:rPr lang="en-US" sz="2156"/>
              <a:t>Something that went well in another course? Tell us about it!</a:t>
            </a:r>
            <a:endParaRPr/>
          </a:p>
          <a:p>
            <a:pPr marL="0" lvl="1" indent="448055" algn="l" rtl="0">
              <a:lnSpc>
                <a:spcPct val="90000"/>
              </a:lnSpc>
              <a:spcBef>
                <a:spcPts val="400"/>
              </a:spcBef>
              <a:spcAft>
                <a:spcPts val="0"/>
              </a:spcAft>
              <a:buClr>
                <a:srgbClr val="000000"/>
              </a:buClr>
              <a:buSzPts val="2156"/>
              <a:buNone/>
            </a:pPr>
            <a:endParaRPr sz="2156"/>
          </a:p>
          <a:p>
            <a:pPr marL="224027" lvl="0" indent="-224027" algn="l" rtl="0">
              <a:lnSpc>
                <a:spcPct val="90000"/>
              </a:lnSpc>
              <a:spcBef>
                <a:spcPts val="900"/>
              </a:spcBef>
              <a:spcAft>
                <a:spcPts val="0"/>
              </a:spcAft>
              <a:buClr>
                <a:srgbClr val="000000"/>
              </a:buClr>
              <a:buSzPts val="2450"/>
              <a:buChar char="•"/>
            </a:pPr>
            <a:r>
              <a:rPr lang="en-US" sz="2450"/>
              <a:t>Post on the discussion board (can be public/private). </a:t>
            </a:r>
            <a:endParaRPr/>
          </a:p>
          <a:p>
            <a:pPr marL="672084" lvl="1" indent="-224026" algn="l" rtl="0">
              <a:lnSpc>
                <a:spcPct val="90000"/>
              </a:lnSpc>
              <a:spcBef>
                <a:spcPts val="400"/>
              </a:spcBef>
              <a:spcAft>
                <a:spcPts val="0"/>
              </a:spcAft>
              <a:buClr>
                <a:srgbClr val="000000"/>
              </a:buClr>
              <a:buSzPts val="2156"/>
              <a:buFont typeface="Helvetica Neue"/>
              <a:buChar char="-"/>
            </a:pPr>
            <a:r>
              <a:rPr lang="en-US" sz="2156"/>
              <a:t>Note: Anonymous here is anonymous to other students, not to the staff.</a:t>
            </a:r>
            <a:endParaRPr/>
          </a:p>
          <a:p>
            <a:pPr marL="224027" lvl="0" indent="-87121" algn="l" rtl="0">
              <a:lnSpc>
                <a:spcPct val="90000"/>
              </a:lnSpc>
              <a:spcBef>
                <a:spcPts val="900"/>
              </a:spcBef>
              <a:spcAft>
                <a:spcPts val="0"/>
              </a:spcAft>
              <a:buClr>
                <a:srgbClr val="000000"/>
              </a:buClr>
              <a:buSzPts val="2156"/>
              <a:buNone/>
            </a:pPr>
            <a:endParaRPr sz="2156"/>
          </a:p>
          <a:p>
            <a:pPr marL="224027" lvl="0" indent="-224027" algn="l" rtl="0">
              <a:lnSpc>
                <a:spcPct val="90000"/>
              </a:lnSpc>
              <a:spcBef>
                <a:spcPts val="900"/>
              </a:spcBef>
              <a:spcAft>
                <a:spcPts val="0"/>
              </a:spcAft>
              <a:buClr>
                <a:srgbClr val="000000"/>
              </a:buClr>
              <a:buSzPts val="2450"/>
              <a:buChar char="•"/>
            </a:pPr>
            <a:r>
              <a:rPr lang="en-US" sz="2450"/>
              <a:t>Submit feedback via the </a:t>
            </a:r>
            <a:r>
              <a:rPr lang="en-US" sz="2450" b="1"/>
              <a:t>Anonymous Feedback Tool</a:t>
            </a:r>
            <a:r>
              <a:rPr lang="en-US" sz="2450"/>
              <a:t> (linked under “Course Tools” on the website)</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23"/>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a:t>The World Around CSE 122</a:t>
            </a:r>
            <a:endParaRPr/>
          </a:p>
        </p:txBody>
      </p:sp>
      <p:sp>
        <p:nvSpPr>
          <p:cNvPr id="322" name="Google Shape;322;p23"/>
          <p:cNvSpPr txBox="1">
            <a:spLocks noGrp="1"/>
          </p:cNvSpPr>
          <p:nvPr>
            <p:ph type="body" idx="1"/>
          </p:nvPr>
        </p:nvSpPr>
        <p:spPr>
          <a:xfrm>
            <a:off x="838200" y="1371600"/>
            <a:ext cx="10515600" cy="4805363"/>
          </a:xfrm>
          <a:prstGeom prst="rect">
            <a:avLst/>
          </a:prstGeom>
          <a:noFill/>
          <a:ln>
            <a:noFill/>
          </a:ln>
        </p:spPr>
        <p:txBody>
          <a:bodyPr spcFirstLastPara="1" wrap="square" lIns="45700" tIns="45700" rIns="45700" bIns="45700" anchor="t" anchorCtr="0">
            <a:normAutofit/>
          </a:bodyPr>
          <a:lstStyle/>
          <a:p>
            <a:pPr marL="228600" lvl="0" indent="-228600" algn="l" rtl="0">
              <a:lnSpc>
                <a:spcPct val="90000"/>
              </a:lnSpc>
              <a:spcBef>
                <a:spcPts val="0"/>
              </a:spcBef>
              <a:spcAft>
                <a:spcPts val="0"/>
              </a:spcAft>
              <a:buClr>
                <a:srgbClr val="000000"/>
              </a:buClr>
              <a:buSzPts val="2800"/>
              <a:buChar char="•"/>
            </a:pPr>
            <a:r>
              <a:rPr lang="en-US" sz="2800" b="0" i="0" u="none" strike="noStrike" cap="none">
                <a:solidFill>
                  <a:srgbClr val="000000"/>
                </a:solidFill>
                <a:latin typeface="Calibri"/>
                <a:ea typeface="Calibri"/>
                <a:cs typeface="Calibri"/>
                <a:sym typeface="Calibri"/>
              </a:rPr>
              <a:t>Our goal is to give you a great CSE 122 experience</a:t>
            </a:r>
            <a:endParaRPr/>
          </a:p>
          <a:p>
            <a:pPr marL="685800" lvl="1" indent="-228600" algn="l" rtl="0">
              <a:lnSpc>
                <a:spcPct val="90000"/>
              </a:lnSpc>
              <a:spcBef>
                <a:spcPts val="500"/>
              </a:spcBef>
              <a:spcAft>
                <a:spcPts val="0"/>
              </a:spcAft>
              <a:buClr>
                <a:srgbClr val="000000"/>
              </a:buClr>
              <a:buSzPts val="2400"/>
              <a:buFont typeface="Helvetica Neue"/>
              <a:buChar char="-"/>
            </a:pPr>
            <a:r>
              <a:rPr lang="en-US" sz="2400"/>
              <a:t>But CSE 122 does not exist in a vacuum – there’s a lot going on in the world right now that can impact your education</a:t>
            </a:r>
            <a:endParaRPr/>
          </a:p>
          <a:p>
            <a:pPr marL="228600" lvl="0" indent="-228600" algn="l" rtl="0">
              <a:lnSpc>
                <a:spcPct val="90000"/>
              </a:lnSpc>
              <a:spcBef>
                <a:spcPts val="1000"/>
              </a:spcBef>
              <a:spcAft>
                <a:spcPts val="0"/>
              </a:spcAft>
              <a:buClr>
                <a:srgbClr val="000000"/>
              </a:buClr>
              <a:buSzPts val="2800"/>
              <a:buChar char="•"/>
            </a:pPr>
            <a:r>
              <a:rPr lang="en-US" sz="2800" b="0" i="0" u="none" strike="noStrike" cap="none">
                <a:solidFill>
                  <a:srgbClr val="000000"/>
                </a:solidFill>
                <a:latin typeface="Calibri"/>
                <a:ea typeface="Calibri"/>
                <a:cs typeface="Calibri"/>
                <a:sym typeface="Calibri"/>
              </a:rPr>
              <a:t>We’ve designed course policies for maximum flexibility: ability to resubmit assignments and drop low letter grades in quizzes</a:t>
            </a:r>
            <a:endParaRPr/>
          </a:p>
          <a:p>
            <a:pPr marL="685800" lvl="1" indent="-228600" algn="l" rtl="0">
              <a:lnSpc>
                <a:spcPct val="90000"/>
              </a:lnSpc>
              <a:spcBef>
                <a:spcPts val="500"/>
              </a:spcBef>
              <a:spcAft>
                <a:spcPts val="0"/>
              </a:spcAft>
              <a:buClr>
                <a:srgbClr val="000000"/>
              </a:buClr>
              <a:buSzPts val="2400"/>
              <a:buFont typeface="Helvetica Neue"/>
              <a:buChar char="-"/>
            </a:pPr>
            <a:r>
              <a:rPr lang="en-US" sz="2400"/>
              <a:t>But we cannot cover every individual situation</a:t>
            </a:r>
            <a:endParaRPr/>
          </a:p>
          <a:p>
            <a:pPr marL="228600" lvl="0" indent="-76200" algn="l" rtl="0">
              <a:lnSpc>
                <a:spcPct val="90000"/>
              </a:lnSpc>
              <a:spcBef>
                <a:spcPts val="1000"/>
              </a:spcBef>
              <a:spcAft>
                <a:spcPts val="0"/>
              </a:spcAft>
              <a:buClr>
                <a:srgbClr val="000000"/>
              </a:buClr>
              <a:buSzPts val="2400"/>
              <a:buNone/>
            </a:pPr>
            <a:endParaRPr sz="2400"/>
          </a:p>
          <a:p>
            <a:pPr marL="228600" lvl="0" indent="-228600" algn="l" rtl="0">
              <a:lnSpc>
                <a:spcPct val="90000"/>
              </a:lnSpc>
              <a:spcBef>
                <a:spcPts val="1000"/>
              </a:spcBef>
              <a:spcAft>
                <a:spcPts val="0"/>
              </a:spcAft>
              <a:buClr>
                <a:srgbClr val="000000"/>
              </a:buClr>
              <a:buSzPts val="2800"/>
              <a:buChar char="•"/>
            </a:pPr>
            <a:r>
              <a:rPr lang="en-US" b="1"/>
              <a:t>Please reach out</a:t>
            </a:r>
            <a:r>
              <a:rPr lang="en-US" b="0"/>
              <a:t> if you need accommodations of any kind to deal with these unfamiliar situations</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24"/>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a:t>Lecture Outline</a:t>
            </a:r>
            <a:endParaRPr/>
          </a:p>
        </p:txBody>
      </p:sp>
      <p:sp>
        <p:nvSpPr>
          <p:cNvPr id="328" name="Google Shape;328;p24"/>
          <p:cNvSpPr txBox="1">
            <a:spLocks noGrp="1"/>
          </p:cNvSpPr>
          <p:nvPr>
            <p:ph type="body" idx="1"/>
          </p:nvPr>
        </p:nvSpPr>
        <p:spPr>
          <a:xfrm>
            <a:off x="838200" y="1371600"/>
            <a:ext cx="10515600" cy="4805363"/>
          </a:xfrm>
          <a:prstGeom prst="rect">
            <a:avLst/>
          </a:prstGeom>
          <a:noFill/>
          <a:ln>
            <a:noFill/>
          </a:ln>
        </p:spPr>
        <p:txBody>
          <a:bodyPr spcFirstLastPara="1" wrap="square" lIns="45700" tIns="45700" rIns="45700" bIns="45700" anchor="t" anchorCtr="0">
            <a:normAutofit/>
          </a:bodyPr>
          <a:lstStyle/>
          <a:p>
            <a:pPr marL="228600" lvl="0" indent="-228600" algn="l" rtl="0">
              <a:lnSpc>
                <a:spcPct val="90000"/>
              </a:lnSpc>
              <a:spcBef>
                <a:spcPts val="0"/>
              </a:spcBef>
              <a:spcAft>
                <a:spcPts val="0"/>
              </a:spcAft>
              <a:buClr>
                <a:srgbClr val="000000"/>
              </a:buClr>
              <a:buSzPts val="2800"/>
              <a:buChar char="•"/>
            </a:pPr>
            <a:r>
              <a:rPr lang="en-US" sz="2800" b="0" i="0" u="none" strike="noStrike" cap="none" dirty="0">
                <a:solidFill>
                  <a:srgbClr val="000000"/>
                </a:solidFill>
                <a:latin typeface="Calibri"/>
                <a:ea typeface="Calibri"/>
                <a:cs typeface="Calibri"/>
                <a:sym typeface="Calibri"/>
              </a:rPr>
              <a:t>Introductions</a:t>
            </a:r>
            <a:endParaRPr dirty="0"/>
          </a:p>
          <a:p>
            <a:pPr marL="228600" lvl="0" indent="-228600" algn="l" rtl="0">
              <a:lnSpc>
                <a:spcPct val="90000"/>
              </a:lnSpc>
              <a:spcBef>
                <a:spcPts val="1000"/>
              </a:spcBef>
              <a:spcAft>
                <a:spcPts val="0"/>
              </a:spcAft>
              <a:buClr>
                <a:srgbClr val="000000"/>
              </a:buClr>
              <a:buSzPts val="2800"/>
              <a:buChar char="•"/>
            </a:pPr>
            <a:r>
              <a:rPr lang="en-US" sz="2800" b="0" i="0" u="none" strike="noStrike" cap="none" dirty="0">
                <a:solidFill>
                  <a:srgbClr val="000000"/>
                </a:solidFill>
                <a:latin typeface="Calibri"/>
                <a:ea typeface="Calibri"/>
                <a:cs typeface="Calibri"/>
                <a:sym typeface="Calibri"/>
              </a:rPr>
              <a:t>About this Course</a:t>
            </a:r>
            <a:endParaRPr dirty="0"/>
          </a:p>
          <a:p>
            <a:pPr marL="685800" lvl="1" indent="-228600" algn="l" rtl="0">
              <a:lnSpc>
                <a:spcPct val="90000"/>
              </a:lnSpc>
              <a:spcBef>
                <a:spcPts val="500"/>
              </a:spcBef>
              <a:spcAft>
                <a:spcPts val="0"/>
              </a:spcAft>
              <a:buClr>
                <a:srgbClr val="000000"/>
              </a:buClr>
              <a:buSzPts val="2400"/>
              <a:buFont typeface="Helvetica Neue"/>
              <a:buChar char="-"/>
            </a:pPr>
            <a:r>
              <a:rPr lang="en-US" sz="2400" dirty="0"/>
              <a:t>Course Components &amp; Tools</a:t>
            </a:r>
          </a:p>
          <a:p>
            <a:pPr marL="685800" lvl="1" indent="-228600" algn="l" rtl="0">
              <a:lnSpc>
                <a:spcPct val="90000"/>
              </a:lnSpc>
              <a:spcBef>
                <a:spcPts val="500"/>
              </a:spcBef>
              <a:spcAft>
                <a:spcPts val="0"/>
              </a:spcAft>
              <a:buClr>
                <a:srgbClr val="000000"/>
              </a:buClr>
              <a:buSzPts val="2400"/>
              <a:buFont typeface="Helvetica Neue"/>
              <a:buChar char="-"/>
            </a:pPr>
            <a:r>
              <a:rPr lang="en-US" sz="2400" dirty="0"/>
              <a:t>Grading</a:t>
            </a:r>
            <a:endParaRPr dirty="0"/>
          </a:p>
          <a:p>
            <a:pPr marL="685800" lvl="1" indent="-228600" algn="l" rtl="0">
              <a:lnSpc>
                <a:spcPct val="90000"/>
              </a:lnSpc>
              <a:spcBef>
                <a:spcPts val="500"/>
              </a:spcBef>
              <a:spcAft>
                <a:spcPts val="0"/>
              </a:spcAft>
              <a:buClr>
                <a:srgbClr val="000000"/>
              </a:buClr>
              <a:buSzPts val="2400"/>
              <a:buFont typeface="Helvetica Neue"/>
              <a:buChar char="-"/>
            </a:pPr>
            <a:r>
              <a:rPr lang="en-US" sz="2400" dirty="0"/>
              <a:t>Policies</a:t>
            </a:r>
            <a:endParaRPr dirty="0"/>
          </a:p>
          <a:p>
            <a:pPr marL="685800" lvl="1" indent="-228600" algn="l" rtl="0">
              <a:lnSpc>
                <a:spcPct val="90000"/>
              </a:lnSpc>
              <a:spcBef>
                <a:spcPts val="1200"/>
              </a:spcBef>
              <a:spcAft>
                <a:spcPts val="0"/>
              </a:spcAft>
              <a:buClr>
                <a:srgbClr val="000000"/>
              </a:buClr>
              <a:buSzPts val="2400"/>
              <a:buFont typeface="Helvetica Neue"/>
              <a:buChar char="-"/>
            </a:pPr>
            <a:r>
              <a:rPr lang="en-US" sz="2400" dirty="0"/>
              <a:t>Making the Most of this Class</a:t>
            </a:r>
            <a:endParaRPr dirty="0"/>
          </a:p>
          <a:p>
            <a:pPr marL="228600" lvl="0" indent="-228600" algn="l" rtl="0">
              <a:lnSpc>
                <a:spcPct val="90000"/>
              </a:lnSpc>
              <a:spcBef>
                <a:spcPts val="1000"/>
              </a:spcBef>
              <a:spcAft>
                <a:spcPts val="0"/>
              </a:spcAft>
              <a:buClr>
                <a:schemeClr val="accent5"/>
              </a:buClr>
              <a:buSzPts val="2800"/>
              <a:buChar char="•"/>
            </a:pPr>
            <a:r>
              <a:rPr lang="en-US" b="1" dirty="0">
                <a:solidFill>
                  <a:schemeClr val="accent5"/>
                </a:solidFill>
              </a:rPr>
              <a:t>Intro/Review Java</a:t>
            </a:r>
            <a:endParaRPr dirty="0"/>
          </a:p>
        </p:txBody>
      </p:sp>
      <p:sp>
        <p:nvSpPr>
          <p:cNvPr id="329" name="Google Shape;329;p24"/>
          <p:cNvSpPr/>
          <p:nvPr/>
        </p:nvSpPr>
        <p:spPr>
          <a:xfrm rot="10800000">
            <a:off x="3836700" y="4152896"/>
            <a:ext cx="444852" cy="308934"/>
          </a:xfrm>
          <a:custGeom>
            <a:avLst/>
            <a:gdLst/>
            <a:ahLst/>
            <a:cxnLst/>
            <a:rect l="l" t="t" r="r" b="b"/>
            <a:pathLst>
              <a:path w="21600" h="21600" extrusionOk="0">
                <a:moveTo>
                  <a:pt x="0" y="0"/>
                </a:moveTo>
                <a:lnTo>
                  <a:pt x="14100" y="0"/>
                </a:lnTo>
                <a:lnTo>
                  <a:pt x="21600" y="10800"/>
                </a:lnTo>
                <a:lnTo>
                  <a:pt x="14100" y="21600"/>
                </a:lnTo>
                <a:lnTo>
                  <a:pt x="0" y="21600"/>
                </a:lnTo>
                <a:close/>
              </a:path>
            </a:pathLst>
          </a:custGeom>
          <a:solidFill>
            <a:schemeClr val="accent5"/>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25"/>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a:t>Hello World</a:t>
            </a:r>
            <a:endParaRPr/>
          </a:p>
        </p:txBody>
      </p:sp>
      <p:sp>
        <p:nvSpPr>
          <p:cNvPr id="335" name="Google Shape;335;p25"/>
          <p:cNvSpPr txBox="1">
            <a:spLocks noGrp="1"/>
          </p:cNvSpPr>
          <p:nvPr>
            <p:ph type="body" idx="1"/>
          </p:nvPr>
        </p:nvSpPr>
        <p:spPr>
          <a:xfrm>
            <a:off x="838200" y="1371600"/>
            <a:ext cx="10515600" cy="4805363"/>
          </a:xfrm>
          <a:prstGeom prst="rect">
            <a:avLst/>
          </a:prstGeom>
          <a:noFill/>
          <a:ln>
            <a:noFill/>
          </a:ln>
        </p:spPr>
        <p:txBody>
          <a:bodyPr spcFirstLastPara="1" wrap="square" lIns="45700" tIns="45700" rIns="45700" bIns="45700" anchor="t" anchorCtr="0">
            <a:normAutofit/>
          </a:bodyPr>
          <a:lstStyle/>
          <a:p>
            <a:pPr marL="228600" lvl="0" indent="-228600" algn="l" rtl="0">
              <a:lnSpc>
                <a:spcPct val="81000"/>
              </a:lnSpc>
              <a:spcBef>
                <a:spcPts val="0"/>
              </a:spcBef>
              <a:spcAft>
                <a:spcPts val="0"/>
              </a:spcAft>
              <a:buClr>
                <a:srgbClr val="000000"/>
              </a:buClr>
              <a:buSzPts val="2800"/>
              <a:buChar char="•"/>
            </a:pPr>
            <a:r>
              <a:rPr lang="en-US" sz="2800" b="0" i="0" u="none" strike="noStrike" cap="none" dirty="0">
                <a:solidFill>
                  <a:srgbClr val="000000"/>
                </a:solidFill>
                <a:latin typeface="Calibri"/>
                <a:ea typeface="Calibri"/>
                <a:cs typeface="Calibri"/>
                <a:sym typeface="Calibri"/>
              </a:rPr>
              <a:t>Java Specifics</a:t>
            </a:r>
            <a:endParaRPr dirty="0"/>
          </a:p>
          <a:p>
            <a:pPr marL="685800" lvl="1" indent="-228600" algn="l" rtl="0">
              <a:lnSpc>
                <a:spcPct val="81000"/>
              </a:lnSpc>
              <a:spcBef>
                <a:spcPts val="500"/>
              </a:spcBef>
              <a:spcAft>
                <a:spcPts val="0"/>
              </a:spcAft>
              <a:buClr>
                <a:srgbClr val="000000"/>
              </a:buClr>
              <a:buSzPts val="2400"/>
              <a:buFont typeface="Helvetica Neue"/>
              <a:buChar char="-"/>
            </a:pPr>
            <a:r>
              <a:rPr lang="en-US" sz="2400" dirty="0"/>
              <a:t>Every program needs a </a:t>
            </a:r>
            <a:r>
              <a:rPr lang="en-US" sz="2400" b="1" dirty="0">
                <a:solidFill>
                  <a:srgbClr val="0033B3"/>
                </a:solidFill>
                <a:latin typeface="Courier New"/>
                <a:ea typeface="Courier New"/>
                <a:cs typeface="Courier New"/>
                <a:sym typeface="Courier New"/>
              </a:rPr>
              <a:t>class</a:t>
            </a:r>
            <a:endParaRPr sz="2400" b="1" dirty="0">
              <a:latin typeface="Courier New"/>
              <a:ea typeface="Courier New"/>
              <a:cs typeface="Courier New"/>
              <a:sym typeface="Courier New"/>
            </a:endParaRPr>
          </a:p>
          <a:p>
            <a:pPr marL="685800" lvl="1" indent="-228600" algn="l" rtl="0">
              <a:lnSpc>
                <a:spcPct val="81000"/>
              </a:lnSpc>
              <a:spcBef>
                <a:spcPts val="500"/>
              </a:spcBef>
              <a:spcAft>
                <a:spcPts val="0"/>
              </a:spcAft>
              <a:buClr>
                <a:srgbClr val="000000"/>
              </a:buClr>
              <a:buSzPts val="2400"/>
              <a:buFont typeface="Helvetica Neue"/>
              <a:buChar char="-"/>
            </a:pPr>
            <a:r>
              <a:rPr lang="en-US" sz="2400" dirty="0"/>
              <a:t>Runnable programs need a </a:t>
            </a:r>
            <a:r>
              <a:rPr lang="en-US" sz="2400" b="1" dirty="0">
                <a:solidFill>
                  <a:srgbClr val="00627A"/>
                </a:solidFill>
                <a:latin typeface="Courier New"/>
                <a:ea typeface="Courier New"/>
                <a:cs typeface="Courier New"/>
                <a:sym typeface="Courier New"/>
              </a:rPr>
              <a:t>main</a:t>
            </a:r>
            <a:r>
              <a:rPr lang="en-US" sz="2400" dirty="0"/>
              <a:t> method (</a:t>
            </a:r>
            <a:r>
              <a:rPr lang="en-US" sz="2400" i="1" dirty="0"/>
              <a:t>signature</a:t>
            </a:r>
            <a:r>
              <a:rPr lang="en-US" sz="2400" dirty="0"/>
              <a:t> must exactly match)</a:t>
            </a:r>
            <a:endParaRPr dirty="0"/>
          </a:p>
          <a:p>
            <a:pPr marL="685800" lvl="1" indent="-228600" algn="l" rtl="0">
              <a:lnSpc>
                <a:spcPct val="81000"/>
              </a:lnSpc>
              <a:spcBef>
                <a:spcPts val="500"/>
              </a:spcBef>
              <a:spcAft>
                <a:spcPts val="0"/>
              </a:spcAft>
              <a:buClr>
                <a:srgbClr val="000000"/>
              </a:buClr>
              <a:buSzPts val="2400"/>
              <a:buFont typeface="Helvetica Neue"/>
              <a:buChar char="-"/>
            </a:pPr>
            <a:r>
              <a:rPr lang="en-US" sz="2400" b="1" dirty="0" err="1">
                <a:latin typeface="Courier New"/>
                <a:ea typeface="Courier New"/>
                <a:cs typeface="Courier New"/>
                <a:sym typeface="Courier New"/>
              </a:rPr>
              <a:t>System.out.println</a:t>
            </a:r>
            <a:r>
              <a:rPr lang="en-US" sz="2400" dirty="0">
                <a:latin typeface="Arial"/>
                <a:ea typeface="Arial"/>
                <a:cs typeface="Arial"/>
                <a:sym typeface="Arial"/>
              </a:rPr>
              <a:t> </a:t>
            </a:r>
            <a:r>
              <a:rPr lang="en-US" sz="2400" dirty="0">
                <a:latin typeface="Calibri"/>
                <a:ea typeface="Calibri"/>
                <a:cs typeface="Calibri"/>
                <a:sym typeface="Calibri"/>
              </a:rPr>
              <a:t>to print</a:t>
            </a:r>
            <a:endParaRPr sz="2400" dirty="0"/>
          </a:p>
          <a:p>
            <a:pPr marL="685800" lvl="1" indent="-228600" algn="l" rtl="0">
              <a:lnSpc>
                <a:spcPct val="81000"/>
              </a:lnSpc>
              <a:spcBef>
                <a:spcPts val="500"/>
              </a:spcBef>
              <a:spcAft>
                <a:spcPts val="0"/>
              </a:spcAft>
              <a:buClr>
                <a:srgbClr val="067D17"/>
              </a:buClr>
              <a:buSzPts val="2400"/>
              <a:buFont typeface="Helvetica Neue"/>
              <a:buChar char="-"/>
            </a:pPr>
            <a:r>
              <a:rPr lang="en-US" sz="2400" b="1" dirty="0">
                <a:solidFill>
                  <a:srgbClr val="067D17"/>
                </a:solidFill>
                <a:latin typeface="Courier New"/>
                <a:ea typeface="Courier New"/>
                <a:cs typeface="Courier New"/>
                <a:sym typeface="Courier New"/>
              </a:rPr>
              <a:t>"Hello world"</a:t>
            </a:r>
            <a:r>
              <a:rPr lang="en-US" sz="2400" dirty="0">
                <a:solidFill>
                  <a:srgbClr val="000000"/>
                </a:solidFill>
                <a:latin typeface="Calibri"/>
                <a:ea typeface="Calibri"/>
                <a:cs typeface="Calibri"/>
                <a:sym typeface="Calibri"/>
              </a:rPr>
              <a:t> is a </a:t>
            </a:r>
            <a:r>
              <a:rPr lang="en-US" sz="2400" b="1" dirty="0">
                <a:solidFill>
                  <a:srgbClr val="000000"/>
                </a:solidFill>
                <a:latin typeface="Courier New"/>
                <a:ea typeface="Courier New"/>
                <a:cs typeface="Courier New"/>
                <a:sym typeface="Courier New"/>
              </a:rPr>
              <a:t>String</a:t>
            </a:r>
            <a:endParaRPr sz="2400" b="1" dirty="0">
              <a:latin typeface="Courier New"/>
              <a:ea typeface="Courier New"/>
              <a:cs typeface="Courier New"/>
              <a:sym typeface="Courier New"/>
            </a:endParaRPr>
          </a:p>
          <a:p>
            <a:pPr marL="0" lvl="0" indent="0" algn="l" rtl="0">
              <a:lnSpc>
                <a:spcPct val="81000"/>
              </a:lnSpc>
              <a:spcBef>
                <a:spcPts val="1000"/>
              </a:spcBef>
              <a:spcAft>
                <a:spcPts val="0"/>
              </a:spcAft>
              <a:buClr>
                <a:srgbClr val="000000"/>
              </a:buClr>
              <a:buSzPts val="2400"/>
              <a:buNone/>
            </a:pPr>
            <a:endParaRPr sz="2400" dirty="0"/>
          </a:p>
          <a:p>
            <a:pPr marL="228600" lvl="0" indent="-228600" algn="l" rtl="0">
              <a:lnSpc>
                <a:spcPct val="81000"/>
              </a:lnSpc>
              <a:spcBef>
                <a:spcPts val="1000"/>
              </a:spcBef>
              <a:spcAft>
                <a:spcPts val="0"/>
              </a:spcAft>
              <a:buClr>
                <a:srgbClr val="000000"/>
              </a:buClr>
              <a:buSzPts val="2800"/>
              <a:buChar char="•"/>
            </a:pPr>
            <a:r>
              <a:rPr lang="en-US" sz="2800" b="0" i="0" u="none" strike="noStrike" cap="none" dirty="0">
                <a:solidFill>
                  <a:srgbClr val="000000"/>
                </a:solidFill>
                <a:latin typeface="Calibri"/>
                <a:ea typeface="Calibri"/>
                <a:cs typeface="Calibri"/>
                <a:sym typeface="Calibri"/>
              </a:rPr>
              <a:t>Running on </a:t>
            </a:r>
            <a:r>
              <a:rPr lang="en-US" u="sng" dirty="0">
                <a:solidFill>
                  <a:srgbClr val="0563C1"/>
                </a:solidFill>
                <a:hlinkClick r:id="rId3">
                  <a:extLst>
                    <a:ext uri="{A12FA001-AC4F-418D-AE19-62706E023703}">
                      <ahyp:hlinkClr xmlns:ahyp="http://schemas.microsoft.com/office/drawing/2018/hyperlinkcolor" val="tx"/>
                    </a:ext>
                  </a:extLst>
                </a:hlinkClick>
              </a:rPr>
              <a:t>Ed</a:t>
            </a:r>
            <a:endParaRPr dirty="0">
              <a:solidFill>
                <a:srgbClr val="0563C1"/>
              </a:solidFill>
            </a:endParaRPr>
          </a:p>
          <a:p>
            <a:pPr marL="685800" lvl="1" indent="-228600" algn="l" rtl="0">
              <a:lnSpc>
                <a:spcPct val="81000"/>
              </a:lnSpc>
              <a:spcBef>
                <a:spcPts val="500"/>
              </a:spcBef>
              <a:spcAft>
                <a:spcPts val="0"/>
              </a:spcAft>
              <a:buClr>
                <a:srgbClr val="000000"/>
              </a:buClr>
              <a:buSzPts val="2400"/>
              <a:buFont typeface="Helvetica Neue"/>
              <a:buChar char="-"/>
            </a:pPr>
            <a:r>
              <a:rPr lang="en-US" sz="2400" b="1" dirty="0"/>
              <a:t>Run </a:t>
            </a:r>
            <a:r>
              <a:rPr lang="en-US" b="0" dirty="0"/>
              <a:t>runs your program</a:t>
            </a:r>
            <a:endParaRPr dirty="0"/>
          </a:p>
          <a:p>
            <a:pPr marL="685800" lvl="1" indent="-228600" algn="l" rtl="0">
              <a:lnSpc>
                <a:spcPct val="81000"/>
              </a:lnSpc>
              <a:spcBef>
                <a:spcPts val="500"/>
              </a:spcBef>
              <a:spcAft>
                <a:spcPts val="0"/>
              </a:spcAft>
              <a:buClr>
                <a:srgbClr val="000000"/>
              </a:buClr>
              <a:buSzPts val="2400"/>
              <a:buFont typeface="Helvetica Neue"/>
              <a:buChar char="-"/>
            </a:pPr>
            <a:r>
              <a:rPr lang="en-US" sz="2400" b="1" dirty="0"/>
              <a:t>Mark </a:t>
            </a:r>
            <a:r>
              <a:rPr lang="en-US" b="0" dirty="0"/>
              <a:t>submits and runs </a:t>
            </a:r>
            <a:r>
              <a:rPr lang="en-US" b="0" dirty="0" err="1"/>
              <a:t>autograder</a:t>
            </a:r>
            <a:endParaRPr dirty="0"/>
          </a:p>
          <a:p>
            <a:pPr marL="1143000" lvl="2" indent="-228600" algn="l" rtl="0">
              <a:lnSpc>
                <a:spcPct val="81000"/>
              </a:lnSpc>
              <a:spcBef>
                <a:spcPts val="500"/>
              </a:spcBef>
              <a:spcAft>
                <a:spcPts val="0"/>
              </a:spcAft>
              <a:buClr>
                <a:srgbClr val="000000"/>
              </a:buClr>
              <a:buSzPts val="2000"/>
              <a:buFont typeface="Helvetica Neue"/>
              <a:buChar char="-"/>
            </a:pPr>
            <a:r>
              <a:rPr lang="en-US" sz="2000" dirty="0"/>
              <a:t>Submit as many times as you like</a:t>
            </a:r>
            <a:endParaRPr dirty="0"/>
          </a:p>
          <a:p>
            <a:pPr marL="1143000" lvl="2" indent="-228600" algn="l" rtl="0">
              <a:lnSpc>
                <a:spcPct val="81000"/>
              </a:lnSpc>
              <a:spcBef>
                <a:spcPts val="500"/>
              </a:spcBef>
              <a:spcAft>
                <a:spcPts val="0"/>
              </a:spcAft>
              <a:buClr>
                <a:srgbClr val="000000"/>
              </a:buClr>
              <a:buSzPts val="2000"/>
              <a:buFont typeface="Helvetica Neue"/>
              <a:buChar char="-"/>
            </a:pPr>
            <a:r>
              <a:rPr lang="en-US" sz="2000" dirty="0"/>
              <a:t>“Shotgun submission” = Unhelpful habit</a:t>
            </a:r>
            <a:endParaRPr dirty="0"/>
          </a:p>
          <a:p>
            <a:pPr marL="685800" lvl="1" indent="-228600" algn="l" rtl="0">
              <a:lnSpc>
                <a:spcPct val="81000"/>
              </a:lnSpc>
              <a:spcBef>
                <a:spcPts val="500"/>
              </a:spcBef>
              <a:spcAft>
                <a:spcPts val="0"/>
              </a:spcAft>
              <a:buClr>
                <a:srgbClr val="000000"/>
              </a:buClr>
              <a:buSzPts val="2400"/>
              <a:buFont typeface="Helvetica Neue"/>
              <a:buChar char="-"/>
            </a:pPr>
            <a:r>
              <a:rPr lang="en-US" sz="2400" b="1" dirty="0"/>
              <a:t>Solution </a:t>
            </a:r>
            <a:r>
              <a:rPr lang="en-US" b="0" dirty="0"/>
              <a:t>shows solution (if applicable)</a:t>
            </a:r>
            <a:endParaRPr dirty="0"/>
          </a:p>
        </p:txBody>
      </p:sp>
      <p:sp>
        <p:nvSpPr>
          <p:cNvPr id="336" name="Google Shape;336;p25"/>
          <p:cNvSpPr txBox="1"/>
          <p:nvPr/>
        </p:nvSpPr>
        <p:spPr>
          <a:xfrm>
            <a:off x="6192973" y="2648165"/>
            <a:ext cx="5704800" cy="1323600"/>
          </a:xfrm>
          <a:prstGeom prst="rect">
            <a:avLst/>
          </a:prstGeom>
          <a:solidFill>
            <a:srgbClr val="F5F5F5"/>
          </a:solidFill>
          <a:ln w="9525" cap="flat" cmpd="sng">
            <a:solidFill>
              <a:schemeClr val="accent1"/>
            </a:solidFill>
            <a:prstDash val="solid"/>
            <a:round/>
            <a:headEnd type="none" w="sm" len="sm"/>
            <a:tailEnd type="none" w="sm" len="sm"/>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33B3"/>
              </a:buClr>
              <a:buSzPts val="1600"/>
              <a:buFont typeface="Arial"/>
              <a:buNone/>
            </a:pPr>
            <a:r>
              <a:rPr lang="en-US" sz="1600" b="1" i="0" u="none" strike="noStrike" cap="none">
                <a:solidFill>
                  <a:srgbClr val="0033B3"/>
                </a:solidFill>
                <a:latin typeface="Courier New"/>
                <a:ea typeface="Courier New"/>
                <a:cs typeface="Courier New"/>
                <a:sym typeface="Courier New"/>
              </a:rPr>
              <a:t>public class </a:t>
            </a:r>
            <a:r>
              <a:rPr lang="en-US" sz="1600" b="1" i="0" u="none" strike="noStrike" cap="none">
                <a:solidFill>
                  <a:srgbClr val="000000"/>
                </a:solidFill>
                <a:latin typeface="Courier New"/>
                <a:ea typeface="Courier New"/>
                <a:cs typeface="Courier New"/>
                <a:sym typeface="Courier New"/>
              </a:rPr>
              <a:t>HelloDemo {</a:t>
            </a:r>
            <a:br>
              <a:rPr lang="en-US" sz="1600" b="1" i="0" u="none" strike="noStrike" cap="none">
                <a:solidFill>
                  <a:srgbClr val="000000"/>
                </a:solidFill>
                <a:latin typeface="Courier New"/>
                <a:ea typeface="Courier New"/>
                <a:cs typeface="Courier New"/>
                <a:sym typeface="Courier New"/>
              </a:rPr>
            </a:br>
            <a:r>
              <a:rPr lang="en-US" sz="1600" b="1" i="0" u="none" strike="noStrike" cap="none">
                <a:solidFill>
                  <a:srgbClr val="000000"/>
                </a:solidFill>
                <a:latin typeface="Courier New"/>
                <a:ea typeface="Courier New"/>
                <a:cs typeface="Courier New"/>
                <a:sym typeface="Courier New"/>
              </a:rPr>
              <a:t>    </a:t>
            </a:r>
            <a:r>
              <a:rPr lang="en-US" sz="1600" b="1" i="0" u="none" strike="noStrike" cap="none">
                <a:solidFill>
                  <a:srgbClr val="0033B3"/>
                </a:solidFill>
                <a:latin typeface="Courier New"/>
                <a:ea typeface="Courier New"/>
                <a:cs typeface="Courier New"/>
                <a:sym typeface="Courier New"/>
              </a:rPr>
              <a:t>public static void </a:t>
            </a:r>
            <a:r>
              <a:rPr lang="en-US" sz="1600" b="1" i="0" u="none" strike="noStrike" cap="none">
                <a:solidFill>
                  <a:srgbClr val="00627A"/>
                </a:solidFill>
                <a:latin typeface="Courier New"/>
                <a:ea typeface="Courier New"/>
                <a:cs typeface="Courier New"/>
                <a:sym typeface="Courier New"/>
              </a:rPr>
              <a:t>main</a:t>
            </a:r>
            <a:r>
              <a:rPr lang="en-US" sz="1600" b="1" i="0" u="none" strike="noStrike" cap="none">
                <a:solidFill>
                  <a:srgbClr val="000000"/>
                </a:solidFill>
                <a:latin typeface="Courier New"/>
                <a:ea typeface="Courier New"/>
                <a:cs typeface="Courier New"/>
                <a:sym typeface="Courier New"/>
              </a:rPr>
              <a:t>(String[] args) {</a:t>
            </a:r>
            <a:br>
              <a:rPr lang="en-US" sz="1600" b="1" i="0" u="none" strike="noStrike" cap="none">
                <a:solidFill>
                  <a:srgbClr val="000000"/>
                </a:solidFill>
                <a:latin typeface="Courier New"/>
                <a:ea typeface="Courier New"/>
                <a:cs typeface="Courier New"/>
                <a:sym typeface="Courier New"/>
              </a:rPr>
            </a:br>
            <a:r>
              <a:rPr lang="en-US" sz="1600" b="1" i="0" u="none" strike="noStrike" cap="none">
                <a:solidFill>
                  <a:srgbClr val="000000"/>
                </a:solidFill>
                <a:latin typeface="Courier New"/>
                <a:ea typeface="Courier New"/>
                <a:cs typeface="Courier New"/>
                <a:sym typeface="Courier New"/>
              </a:rPr>
              <a:t>        System.</a:t>
            </a:r>
            <a:r>
              <a:rPr lang="en-US" sz="1600" b="1" i="1" u="none" strike="noStrike" cap="none">
                <a:solidFill>
                  <a:srgbClr val="871094"/>
                </a:solidFill>
                <a:latin typeface="Courier New"/>
                <a:ea typeface="Courier New"/>
                <a:cs typeface="Courier New"/>
                <a:sym typeface="Courier New"/>
              </a:rPr>
              <a:t>out</a:t>
            </a:r>
            <a:r>
              <a:rPr lang="en-US" sz="1600" b="1" i="0" u="none" strike="noStrike" cap="none">
                <a:solidFill>
                  <a:srgbClr val="000000"/>
                </a:solidFill>
                <a:latin typeface="Courier New"/>
                <a:ea typeface="Courier New"/>
                <a:cs typeface="Courier New"/>
                <a:sym typeface="Courier New"/>
              </a:rPr>
              <a:t>.println(</a:t>
            </a:r>
            <a:r>
              <a:rPr lang="en-US" sz="1600" b="1" i="0" u="none" strike="noStrike" cap="none">
                <a:solidFill>
                  <a:srgbClr val="067D17"/>
                </a:solidFill>
                <a:latin typeface="Courier New"/>
                <a:ea typeface="Courier New"/>
                <a:cs typeface="Courier New"/>
                <a:sym typeface="Courier New"/>
              </a:rPr>
              <a:t>"Hello world"</a:t>
            </a:r>
            <a:r>
              <a:rPr lang="en-US" sz="1600" b="1" i="0" u="none" strike="noStrike" cap="none">
                <a:solidFill>
                  <a:srgbClr val="000000"/>
                </a:solidFill>
                <a:latin typeface="Courier New"/>
                <a:ea typeface="Courier New"/>
                <a:cs typeface="Courier New"/>
                <a:sym typeface="Courier New"/>
              </a:rPr>
              <a:t>);</a:t>
            </a:r>
            <a:br>
              <a:rPr lang="en-US" sz="1600" b="1" i="0" u="none" strike="noStrike" cap="none">
                <a:solidFill>
                  <a:srgbClr val="000000"/>
                </a:solidFill>
                <a:latin typeface="Courier New"/>
                <a:ea typeface="Courier New"/>
                <a:cs typeface="Courier New"/>
                <a:sym typeface="Courier New"/>
              </a:rPr>
            </a:br>
            <a:r>
              <a:rPr lang="en-US" sz="1600" b="1" i="0" u="none" strike="noStrike" cap="none">
                <a:solidFill>
                  <a:srgbClr val="000000"/>
                </a:solidFill>
                <a:latin typeface="Courier New"/>
                <a:ea typeface="Courier New"/>
                <a:cs typeface="Courier New"/>
                <a:sym typeface="Courier New"/>
              </a:rPr>
              <a:t>    }</a:t>
            </a:r>
            <a:br>
              <a:rPr lang="en-US" sz="1600" b="1" i="0" u="none" strike="noStrike" cap="none">
                <a:solidFill>
                  <a:srgbClr val="000000"/>
                </a:solidFill>
                <a:latin typeface="Courier New"/>
                <a:ea typeface="Courier New"/>
                <a:cs typeface="Courier New"/>
                <a:sym typeface="Courier New"/>
              </a:rPr>
            </a:br>
            <a:r>
              <a:rPr lang="en-US" sz="1600" b="1" i="0" u="none" strike="noStrike" cap="none">
                <a:solidFill>
                  <a:srgbClr val="000000"/>
                </a:solidFill>
                <a:latin typeface="Courier New"/>
                <a:ea typeface="Courier New"/>
                <a:cs typeface="Courier New"/>
                <a:sym typeface="Courier New"/>
              </a:rPr>
              <a:t>}</a:t>
            </a:r>
            <a:endParaRPr b="1">
              <a:latin typeface="Courier New"/>
              <a:ea typeface="Courier New"/>
              <a:cs typeface="Courier New"/>
              <a:sym typeface="Courier New"/>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26"/>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a:t>Review Java Syntax</a:t>
            </a:r>
            <a:endParaRPr/>
          </a:p>
        </p:txBody>
      </p:sp>
      <p:sp>
        <p:nvSpPr>
          <p:cNvPr id="342" name="Google Shape;342;p26"/>
          <p:cNvSpPr txBox="1">
            <a:spLocks noGrp="1"/>
          </p:cNvSpPr>
          <p:nvPr>
            <p:ph type="body" idx="1"/>
          </p:nvPr>
        </p:nvSpPr>
        <p:spPr>
          <a:xfrm>
            <a:off x="838200" y="1371600"/>
            <a:ext cx="10515600" cy="4805363"/>
          </a:xfrm>
          <a:prstGeom prst="rect">
            <a:avLst/>
          </a:prstGeom>
          <a:noFill/>
          <a:ln>
            <a:noFill/>
          </a:ln>
        </p:spPr>
        <p:txBody>
          <a:bodyPr spcFirstLastPara="1" wrap="square" lIns="45700" tIns="45700" rIns="45700" bIns="45700" anchor="t" anchorCtr="0">
            <a:normAutofit/>
          </a:bodyPr>
          <a:lstStyle/>
          <a:p>
            <a:pPr marL="0" lvl="0" indent="0" algn="l" rtl="0">
              <a:lnSpc>
                <a:spcPct val="90000"/>
              </a:lnSpc>
              <a:spcBef>
                <a:spcPts val="0"/>
              </a:spcBef>
              <a:spcAft>
                <a:spcPts val="0"/>
              </a:spcAft>
              <a:buClr>
                <a:srgbClr val="0563C1"/>
              </a:buClr>
              <a:buSzPts val="2800"/>
              <a:buNone/>
            </a:pPr>
            <a:r>
              <a:rPr lang="en-US" u="sng" dirty="0">
                <a:solidFill>
                  <a:srgbClr val="0563C1"/>
                </a:solidFill>
                <a:hlinkClick r:id="rId3">
                  <a:extLst>
                    <a:ext uri="{A12FA001-AC4F-418D-AE19-62706E023703}">
                      <ahyp:hlinkClr xmlns:ahyp="http://schemas.microsoft.com/office/drawing/2018/hyperlinkcolor" val="tx"/>
                    </a:ext>
                  </a:extLst>
                </a:hlinkClick>
              </a:rPr>
              <a:t>Java Tutorial </a:t>
            </a:r>
            <a:r>
              <a:rPr lang="en-US" sz="2800" b="0" i="0" u="none" strike="noStrike" cap="none" dirty="0">
                <a:solidFill>
                  <a:srgbClr val="000000"/>
                </a:solidFill>
                <a:latin typeface="Calibri"/>
                <a:ea typeface="Calibri"/>
                <a:cs typeface="Calibri"/>
                <a:sym typeface="Calibri"/>
              </a:rPr>
              <a:t>reviews all the relevant programming features you should familiar with (even if you don’t know them in Java).</a:t>
            </a:r>
            <a:endParaRPr dirty="0"/>
          </a:p>
          <a:p>
            <a:pPr marL="685800" lvl="1" indent="-228600" algn="l" rtl="0">
              <a:lnSpc>
                <a:spcPct val="90000"/>
              </a:lnSpc>
              <a:spcBef>
                <a:spcPts val="500"/>
              </a:spcBef>
              <a:spcAft>
                <a:spcPts val="0"/>
              </a:spcAft>
              <a:buClr>
                <a:srgbClr val="000000"/>
              </a:buClr>
              <a:buSzPts val="2400"/>
              <a:buFont typeface="Helvetica Neue"/>
              <a:buChar char="-"/>
            </a:pPr>
            <a:r>
              <a:rPr lang="en-US" sz="2400" dirty="0"/>
              <a:t>Printing and comments</a:t>
            </a:r>
            <a:endParaRPr dirty="0"/>
          </a:p>
          <a:p>
            <a:pPr marL="685800" lvl="1" indent="-228600" algn="l" rtl="0">
              <a:lnSpc>
                <a:spcPct val="90000"/>
              </a:lnSpc>
              <a:spcBef>
                <a:spcPts val="500"/>
              </a:spcBef>
              <a:spcAft>
                <a:spcPts val="0"/>
              </a:spcAft>
              <a:buClr>
                <a:srgbClr val="000000"/>
              </a:buClr>
              <a:buSzPts val="2400"/>
              <a:buFont typeface="Helvetica Neue"/>
              <a:buChar char="-"/>
            </a:pPr>
            <a:r>
              <a:rPr lang="en-US" sz="2400" dirty="0"/>
              <a:t>Variables, types, expressions</a:t>
            </a:r>
            <a:endParaRPr dirty="0"/>
          </a:p>
          <a:p>
            <a:pPr marL="685800" lvl="1" indent="-228600" algn="l" rtl="0">
              <a:lnSpc>
                <a:spcPct val="90000"/>
              </a:lnSpc>
              <a:spcBef>
                <a:spcPts val="500"/>
              </a:spcBef>
              <a:spcAft>
                <a:spcPts val="0"/>
              </a:spcAft>
              <a:buClr>
                <a:srgbClr val="000000"/>
              </a:buClr>
              <a:buSzPts val="2400"/>
              <a:buFont typeface="Helvetica Neue"/>
              <a:buChar char="-"/>
            </a:pPr>
            <a:r>
              <a:rPr lang="en-US" sz="2400" dirty="0"/>
              <a:t>Conditionals (if/else if/ else)</a:t>
            </a:r>
            <a:endParaRPr dirty="0"/>
          </a:p>
          <a:p>
            <a:pPr marL="685800" lvl="1" indent="-228600" algn="l" rtl="0">
              <a:lnSpc>
                <a:spcPct val="90000"/>
              </a:lnSpc>
              <a:spcBef>
                <a:spcPts val="500"/>
              </a:spcBef>
              <a:spcAft>
                <a:spcPts val="0"/>
              </a:spcAft>
              <a:buClr>
                <a:srgbClr val="000000"/>
              </a:buClr>
              <a:buSzPts val="2400"/>
              <a:buFont typeface="Helvetica Neue"/>
              <a:buChar char="-"/>
            </a:pPr>
            <a:r>
              <a:rPr lang="en-US" sz="2400" dirty="0"/>
              <a:t>Loops (for and while)</a:t>
            </a:r>
            <a:endParaRPr dirty="0"/>
          </a:p>
          <a:p>
            <a:pPr marL="685800" lvl="1" indent="-228600" algn="l" rtl="0">
              <a:lnSpc>
                <a:spcPct val="90000"/>
              </a:lnSpc>
              <a:spcBef>
                <a:spcPts val="500"/>
              </a:spcBef>
              <a:spcAft>
                <a:spcPts val="0"/>
              </a:spcAft>
              <a:buClr>
                <a:srgbClr val="000000"/>
              </a:buClr>
              <a:buSzPts val="2400"/>
              <a:buFont typeface="Helvetica Neue"/>
              <a:buChar char="-"/>
            </a:pPr>
            <a:r>
              <a:rPr lang="en-US" sz="2400" dirty="0"/>
              <a:t>Strings</a:t>
            </a:r>
            <a:endParaRPr dirty="0"/>
          </a:p>
          <a:p>
            <a:pPr marL="685800" lvl="1" indent="-228600" algn="l" rtl="0">
              <a:lnSpc>
                <a:spcPct val="90000"/>
              </a:lnSpc>
              <a:spcBef>
                <a:spcPts val="500"/>
              </a:spcBef>
              <a:spcAft>
                <a:spcPts val="0"/>
              </a:spcAft>
              <a:buClr>
                <a:srgbClr val="000000"/>
              </a:buClr>
              <a:buSzPts val="2400"/>
              <a:buFont typeface="Helvetica Neue"/>
              <a:buChar char="-"/>
            </a:pPr>
            <a:r>
              <a:rPr lang="en-US" sz="2400" dirty="0"/>
              <a:t>Methods</a:t>
            </a:r>
            <a:endParaRPr dirty="0"/>
          </a:p>
          <a:p>
            <a:pPr marL="685800" lvl="1" indent="-228600" algn="l" rtl="0">
              <a:lnSpc>
                <a:spcPct val="90000"/>
              </a:lnSpc>
              <a:spcBef>
                <a:spcPts val="500"/>
              </a:spcBef>
              <a:spcAft>
                <a:spcPts val="0"/>
              </a:spcAft>
              <a:buClr>
                <a:srgbClr val="000000"/>
              </a:buClr>
              <a:buSzPts val="2400"/>
              <a:buFont typeface="Helvetica Neue"/>
              <a:buChar char="-"/>
            </a:pPr>
            <a:r>
              <a:rPr lang="en-US" sz="2400" dirty="0"/>
              <a:t>Arrays &amp; 2D Arrays</a:t>
            </a:r>
            <a:endParaRPr sz="2400" dirty="0"/>
          </a:p>
          <a:p>
            <a:pPr marL="0" lvl="0" indent="0" algn="l" rtl="0">
              <a:lnSpc>
                <a:spcPct val="90000"/>
              </a:lnSpc>
              <a:spcBef>
                <a:spcPts val="1000"/>
              </a:spcBef>
              <a:spcAft>
                <a:spcPts val="0"/>
              </a:spcAft>
              <a:buClr>
                <a:srgbClr val="000000"/>
              </a:buClr>
              <a:buSzPts val="2800"/>
              <a:buNone/>
            </a:pPr>
            <a:r>
              <a:rPr lang="en-US" sz="2800" b="0" i="0" u="none" strike="noStrike" cap="none" dirty="0">
                <a:solidFill>
                  <a:srgbClr val="000000"/>
                </a:solidFill>
                <a:latin typeface="Calibri"/>
                <a:ea typeface="Calibri"/>
                <a:cs typeface="Calibri"/>
                <a:sym typeface="Calibri"/>
              </a:rPr>
              <a:t> </a:t>
            </a:r>
            <a:endParaRP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3"/>
          <p:cNvSpPr txBox="1">
            <a:spLocks noGrp="1"/>
          </p:cNvSpPr>
          <p:nvPr>
            <p:ph type="title"/>
          </p:nvPr>
        </p:nvSpPr>
        <p:spPr>
          <a:xfrm>
            <a:off x="838200" y="456565"/>
            <a:ext cx="10515600" cy="762600"/>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a:t>Course Staff</a:t>
            </a:r>
            <a:endParaRPr/>
          </a:p>
        </p:txBody>
      </p:sp>
      <p:sp>
        <p:nvSpPr>
          <p:cNvPr id="117" name="Google Shape;117;p3"/>
          <p:cNvSpPr txBox="1">
            <a:spLocks noGrp="1"/>
          </p:cNvSpPr>
          <p:nvPr>
            <p:ph type="body" idx="1"/>
          </p:nvPr>
        </p:nvSpPr>
        <p:spPr>
          <a:xfrm>
            <a:off x="838200" y="1219199"/>
            <a:ext cx="5257800" cy="5222385"/>
          </a:xfrm>
          <a:prstGeom prst="rect">
            <a:avLst/>
          </a:prstGeom>
          <a:noFill/>
          <a:ln>
            <a:noFill/>
          </a:ln>
        </p:spPr>
        <p:txBody>
          <a:bodyPr spcFirstLastPara="1" wrap="square" lIns="45700" tIns="45700" rIns="45700" bIns="45700" anchor="t" anchorCtr="0">
            <a:normAutofit/>
          </a:bodyPr>
          <a:lstStyle/>
          <a:p>
            <a:pPr marL="228600" lvl="0" indent="-228600" algn="l" rtl="0">
              <a:lnSpc>
                <a:spcPct val="90000"/>
              </a:lnSpc>
              <a:spcBef>
                <a:spcPts val="0"/>
              </a:spcBef>
              <a:spcAft>
                <a:spcPts val="0"/>
              </a:spcAft>
              <a:buClr>
                <a:srgbClr val="000000"/>
              </a:buClr>
              <a:buSzPts val="2800"/>
              <a:buChar char="•"/>
            </a:pPr>
            <a:r>
              <a:rPr lang="en-US" sz="2800" b="0" i="0" u="none" strike="noStrike" cap="none" dirty="0">
                <a:solidFill>
                  <a:srgbClr val="000000"/>
                </a:solidFill>
                <a:latin typeface="Calibri"/>
                <a:ea typeface="Calibri"/>
                <a:cs typeface="Calibri"/>
                <a:sym typeface="Calibri"/>
              </a:rPr>
              <a:t>Instructors: </a:t>
            </a:r>
            <a:r>
              <a:rPr lang="en-US" dirty="0"/>
              <a:t>Miya </a:t>
            </a:r>
            <a:r>
              <a:rPr lang="en-US" dirty="0" err="1"/>
              <a:t>Natsuhara</a:t>
            </a:r>
            <a:r>
              <a:rPr lang="en-US" dirty="0"/>
              <a:t> and </a:t>
            </a:r>
            <a:endParaRPr dirty="0"/>
          </a:p>
          <a:p>
            <a:pPr marL="1727200" lvl="0" indent="101600" algn="l" rtl="0">
              <a:lnSpc>
                <a:spcPct val="90000"/>
              </a:lnSpc>
              <a:spcBef>
                <a:spcPts val="0"/>
              </a:spcBef>
              <a:spcAft>
                <a:spcPts val="0"/>
              </a:spcAft>
              <a:buNone/>
            </a:pPr>
            <a:r>
              <a:rPr lang="en-US" dirty="0"/>
              <a:t>  Kasey Champion</a:t>
            </a:r>
            <a:endParaRPr dirty="0"/>
          </a:p>
          <a:p>
            <a:pPr marL="0" lvl="0" indent="0" algn="l" rtl="0">
              <a:lnSpc>
                <a:spcPct val="90000"/>
              </a:lnSpc>
              <a:spcBef>
                <a:spcPts val="1000"/>
              </a:spcBef>
              <a:spcAft>
                <a:spcPts val="0"/>
              </a:spcAft>
              <a:buClr>
                <a:srgbClr val="000000"/>
              </a:buClr>
              <a:buSzPts val="2800"/>
              <a:buNone/>
            </a:pPr>
            <a:endParaRPr sz="2800" b="0" i="0" u="none" strike="noStrike" cap="none" dirty="0">
              <a:solidFill>
                <a:srgbClr val="000000"/>
              </a:solidFill>
              <a:latin typeface="Calibri"/>
              <a:ea typeface="Calibri"/>
              <a:cs typeface="Calibri"/>
              <a:sym typeface="Calibri"/>
            </a:endParaRPr>
          </a:p>
          <a:p>
            <a:pPr marL="228600" lvl="0" indent="-228600" algn="l" rtl="0">
              <a:lnSpc>
                <a:spcPct val="90000"/>
              </a:lnSpc>
              <a:spcBef>
                <a:spcPts val="1000"/>
              </a:spcBef>
              <a:spcAft>
                <a:spcPts val="0"/>
              </a:spcAft>
              <a:buClr>
                <a:srgbClr val="000000"/>
              </a:buClr>
              <a:buSzPts val="2800"/>
              <a:buChar char="•"/>
            </a:pPr>
            <a:r>
              <a:rPr lang="en-US" sz="2800" b="0" i="0" u="none" strike="noStrike" cap="none" dirty="0">
                <a:solidFill>
                  <a:srgbClr val="000000"/>
                </a:solidFill>
                <a:latin typeface="Calibri"/>
                <a:ea typeface="Calibri"/>
                <a:cs typeface="Calibri"/>
                <a:sym typeface="Calibri"/>
              </a:rPr>
              <a:t>Teaching Assistants: </a:t>
            </a:r>
            <a:r>
              <a:rPr lang="en-US" sz="2800" b="0" i="0" u="sng" strike="noStrike" cap="none" dirty="0">
                <a:solidFill>
                  <a:srgbClr val="0563C1"/>
                </a:solidFill>
                <a:latin typeface="Calibri"/>
                <a:ea typeface="Calibri"/>
                <a:cs typeface="Calibri"/>
                <a:sym typeface="Calibri"/>
              </a:rPr>
              <a:t>2</a:t>
            </a:r>
            <a:r>
              <a:rPr lang="en-US" u="sng" dirty="0">
                <a:solidFill>
                  <a:srgbClr val="0563C1"/>
                </a:solidFill>
                <a:hlinkClick r:id="rId3">
                  <a:extLst>
                    <a:ext uri="{A12FA001-AC4F-418D-AE19-62706E023703}">
                      <ahyp:hlinkClr xmlns:ahyp="http://schemas.microsoft.com/office/drawing/2018/hyperlinkcolor" val="tx"/>
                    </a:ext>
                  </a:extLst>
                </a:hlinkClick>
              </a:rPr>
              <a:t>8 Fantastic TAs!</a:t>
            </a:r>
            <a:endParaRPr dirty="0"/>
          </a:p>
          <a:p>
            <a:pPr marL="685800" lvl="1" indent="-228600" algn="l" rtl="0">
              <a:lnSpc>
                <a:spcPct val="90000"/>
              </a:lnSpc>
              <a:spcBef>
                <a:spcPts val="500"/>
              </a:spcBef>
              <a:spcAft>
                <a:spcPts val="0"/>
              </a:spcAft>
              <a:buClr>
                <a:srgbClr val="000000"/>
              </a:buClr>
              <a:buSzPts val="2400"/>
              <a:buFont typeface="Helvetica Neue"/>
              <a:buChar char="-"/>
            </a:pPr>
            <a:r>
              <a:rPr lang="en-US" sz="2400" dirty="0"/>
              <a:t>Available in section, office hours, and discussion board</a:t>
            </a:r>
            <a:endParaRPr dirty="0"/>
          </a:p>
          <a:p>
            <a:pPr marL="685800" lvl="1" indent="-228600" algn="l" rtl="0">
              <a:lnSpc>
                <a:spcPct val="90000"/>
              </a:lnSpc>
              <a:spcBef>
                <a:spcPts val="500"/>
              </a:spcBef>
              <a:spcAft>
                <a:spcPts val="0"/>
              </a:spcAft>
              <a:buClr>
                <a:srgbClr val="000000"/>
              </a:buClr>
              <a:buSzPts val="2400"/>
              <a:buFont typeface="Helvetica Neue"/>
              <a:buChar char="-"/>
            </a:pPr>
            <a:r>
              <a:rPr lang="en-US" sz="2400" dirty="0"/>
              <a:t>Invaluable source of information &amp; help in this course</a:t>
            </a:r>
            <a:endParaRPr dirty="0"/>
          </a:p>
          <a:p>
            <a:pPr marL="0" lvl="1" indent="457200" algn="l" rtl="0">
              <a:lnSpc>
                <a:spcPct val="90000"/>
              </a:lnSpc>
              <a:spcBef>
                <a:spcPts val="500"/>
              </a:spcBef>
              <a:spcAft>
                <a:spcPts val="0"/>
              </a:spcAft>
              <a:buClr>
                <a:srgbClr val="000000"/>
              </a:buClr>
              <a:buSzPts val="2400"/>
              <a:buNone/>
            </a:pPr>
            <a:endParaRPr sz="2400" dirty="0"/>
          </a:p>
          <a:p>
            <a:pPr marL="228600" lvl="0" indent="-228600" algn="l" rtl="0">
              <a:lnSpc>
                <a:spcPct val="90000"/>
              </a:lnSpc>
              <a:spcBef>
                <a:spcPts val="1000"/>
              </a:spcBef>
              <a:spcAft>
                <a:spcPts val="0"/>
              </a:spcAft>
              <a:buClr>
                <a:srgbClr val="000000"/>
              </a:buClr>
              <a:buSzPts val="2800"/>
              <a:buChar char="•"/>
            </a:pPr>
            <a:r>
              <a:rPr lang="en-US" sz="2800" b="0" i="0" u="none" strike="noStrike" cap="none" dirty="0">
                <a:solidFill>
                  <a:srgbClr val="000000"/>
                </a:solidFill>
                <a:latin typeface="Calibri"/>
                <a:ea typeface="Calibri"/>
                <a:cs typeface="Calibri"/>
                <a:sym typeface="Calibri"/>
              </a:rPr>
              <a:t>We’re excited to get to know you!</a:t>
            </a:r>
            <a:endParaRPr dirty="0"/>
          </a:p>
          <a:p>
            <a:pPr marL="685800" lvl="1" indent="-228600" algn="l" rtl="0">
              <a:lnSpc>
                <a:spcPct val="90000"/>
              </a:lnSpc>
              <a:spcBef>
                <a:spcPts val="500"/>
              </a:spcBef>
              <a:spcAft>
                <a:spcPts val="0"/>
              </a:spcAft>
              <a:buClr>
                <a:srgbClr val="000000"/>
              </a:buClr>
              <a:buSzPts val="2400"/>
              <a:buFont typeface="Helvetica Neue"/>
              <a:buChar char="-"/>
            </a:pPr>
            <a:r>
              <a:rPr lang="en-US" sz="2400" dirty="0"/>
              <a:t>Our goal is to help you succeed </a:t>
            </a:r>
            <a:r>
              <a:rPr lang="en-US" dirty="0">
                <a:latin typeface="Noto Sans Symbols"/>
                <a:ea typeface="Noto Sans Symbols"/>
                <a:cs typeface="Noto Sans Symbols"/>
                <a:sym typeface="Noto Sans Symbols"/>
              </a:rPr>
              <a:t>☺ </a:t>
            </a:r>
            <a:endParaRPr dirty="0"/>
          </a:p>
        </p:txBody>
      </p:sp>
      <p:pic>
        <p:nvPicPr>
          <p:cNvPr id="120" name="Google Shape;120;p3"/>
          <p:cNvPicPr preferRelativeResize="0"/>
          <p:nvPr/>
        </p:nvPicPr>
        <p:blipFill>
          <a:blip r:embed="rId4">
            <a:alphaModFix/>
          </a:blip>
          <a:stretch>
            <a:fillRect/>
          </a:stretch>
        </p:blipFill>
        <p:spPr>
          <a:xfrm>
            <a:off x="7951761" y="321447"/>
            <a:ext cx="2553325" cy="2685125"/>
          </a:xfrm>
          <a:prstGeom prst="rect">
            <a:avLst/>
          </a:prstGeom>
          <a:noFill/>
          <a:ln>
            <a:noFill/>
          </a:ln>
        </p:spPr>
      </p:pic>
      <p:sp>
        <p:nvSpPr>
          <p:cNvPr id="3" name="AutoShape 4">
            <a:extLst>
              <a:ext uri="{FF2B5EF4-FFF2-40B4-BE49-F238E27FC236}">
                <a16:creationId xmlns:a16="http://schemas.microsoft.com/office/drawing/2014/main" id="{9036A97B-626A-4955-BEB7-8DDB8BFCC39A}"/>
              </a:ext>
            </a:extLst>
          </p:cNvPr>
          <p:cNvSpPr>
            <a:spLocks noChangeAspect="1" noChangeArrowheads="1"/>
          </p:cNvSpPr>
          <p:nvPr/>
        </p:nvSpPr>
        <p:spPr bwMode="auto">
          <a:xfrm>
            <a:off x="9492095" y="4326081"/>
            <a:ext cx="2592531" cy="259253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a:extLst>
              <a:ext uri="{FF2B5EF4-FFF2-40B4-BE49-F238E27FC236}">
                <a16:creationId xmlns:a16="http://schemas.microsoft.com/office/drawing/2014/main" id="{F5E272BB-EEA9-41F2-BFF6-DE07554B1ABC}"/>
              </a:ext>
            </a:extLst>
          </p:cNvPr>
          <p:cNvPicPr>
            <a:picLocks noChangeAspect="1"/>
          </p:cNvPicPr>
          <p:nvPr/>
        </p:nvPicPr>
        <p:blipFill>
          <a:blip r:embed="rId5"/>
          <a:stretch>
            <a:fillRect/>
          </a:stretch>
        </p:blipFill>
        <p:spPr>
          <a:xfrm>
            <a:off x="6651696" y="3219586"/>
            <a:ext cx="2284703" cy="3429001"/>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27"/>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a:t>“Homework” for Next Time</a:t>
            </a:r>
            <a:endParaRPr/>
          </a:p>
        </p:txBody>
      </p:sp>
      <p:sp>
        <p:nvSpPr>
          <p:cNvPr id="348" name="Google Shape;348;p27"/>
          <p:cNvSpPr txBox="1">
            <a:spLocks noGrp="1"/>
          </p:cNvSpPr>
          <p:nvPr>
            <p:ph type="body" idx="1"/>
          </p:nvPr>
        </p:nvSpPr>
        <p:spPr>
          <a:xfrm>
            <a:off x="838200" y="1371600"/>
            <a:ext cx="10515600" cy="4805363"/>
          </a:xfrm>
          <a:prstGeom prst="rect">
            <a:avLst/>
          </a:prstGeom>
          <a:noFill/>
          <a:ln>
            <a:noFill/>
          </a:ln>
        </p:spPr>
        <p:txBody>
          <a:bodyPr spcFirstLastPara="1" wrap="square" lIns="45700" tIns="45700" rIns="45700" bIns="45700" anchor="t" anchorCtr="0">
            <a:normAutofit/>
          </a:bodyPr>
          <a:lstStyle/>
          <a:p>
            <a:pPr marL="228600" lvl="0" indent="-228600" algn="l" rtl="0">
              <a:lnSpc>
                <a:spcPct val="90000"/>
              </a:lnSpc>
              <a:spcBef>
                <a:spcPts val="0"/>
              </a:spcBef>
              <a:spcAft>
                <a:spcPts val="0"/>
              </a:spcAft>
              <a:buClr>
                <a:srgbClr val="000000"/>
              </a:buClr>
              <a:buSzPts val="2800"/>
              <a:buChar char="•"/>
            </a:pPr>
            <a:r>
              <a:rPr lang="en-US" sz="2800" b="0" i="0" u="none" strike="noStrike" cap="none" dirty="0">
                <a:solidFill>
                  <a:srgbClr val="000000"/>
                </a:solidFill>
                <a:latin typeface="Calibri"/>
                <a:ea typeface="Calibri"/>
                <a:cs typeface="Calibri"/>
                <a:sym typeface="Calibri"/>
              </a:rPr>
              <a:t>First assignment will be released Friday, but there are some things to do in the </a:t>
            </a:r>
            <a:r>
              <a:rPr lang="en-US" dirty="0"/>
              <a:t>meantime</a:t>
            </a:r>
            <a:r>
              <a:rPr lang="en-US" sz="2800" b="0" i="0" u="none" strike="noStrike" cap="none" dirty="0">
                <a:solidFill>
                  <a:srgbClr val="000000"/>
                </a:solidFill>
                <a:latin typeface="Calibri"/>
                <a:ea typeface="Calibri"/>
                <a:cs typeface="Calibri"/>
                <a:sym typeface="Calibri"/>
              </a:rPr>
              <a:t>.</a:t>
            </a:r>
            <a:endParaRPr dirty="0"/>
          </a:p>
          <a:p>
            <a:pPr marL="228600" lvl="0" indent="-50800" algn="l" rtl="0">
              <a:lnSpc>
                <a:spcPct val="90000"/>
              </a:lnSpc>
              <a:spcBef>
                <a:spcPts val="1000"/>
              </a:spcBef>
              <a:spcAft>
                <a:spcPts val="0"/>
              </a:spcAft>
              <a:buClr>
                <a:srgbClr val="000000"/>
              </a:buClr>
              <a:buSzPts val="2800"/>
              <a:buNone/>
            </a:pPr>
            <a:endParaRPr sz="2800" b="0" i="0" u="none" strike="noStrike" cap="none" dirty="0">
              <a:solidFill>
                <a:srgbClr val="000000"/>
              </a:solidFill>
              <a:latin typeface="Calibri"/>
              <a:ea typeface="Calibri"/>
              <a:cs typeface="Calibri"/>
              <a:sym typeface="Calibri"/>
            </a:endParaRPr>
          </a:p>
          <a:p>
            <a:pPr marL="228600" lvl="0" indent="-228600" algn="l" rtl="0">
              <a:lnSpc>
                <a:spcPct val="90000"/>
              </a:lnSpc>
              <a:spcBef>
                <a:spcPts val="1000"/>
              </a:spcBef>
              <a:spcAft>
                <a:spcPts val="0"/>
              </a:spcAft>
              <a:buClr>
                <a:srgbClr val="000000"/>
              </a:buClr>
              <a:buSzPts val="2800"/>
              <a:buChar char="•"/>
            </a:pPr>
            <a:r>
              <a:rPr lang="en-US" sz="2800" b="0" i="0" u="none" strike="noStrike" cap="none" dirty="0">
                <a:solidFill>
                  <a:srgbClr val="000000"/>
                </a:solidFill>
                <a:latin typeface="Calibri"/>
                <a:ea typeface="Calibri"/>
                <a:cs typeface="Calibri"/>
                <a:sym typeface="Calibri"/>
              </a:rPr>
              <a:t>TODO this week</a:t>
            </a:r>
            <a:endParaRPr dirty="0"/>
          </a:p>
          <a:p>
            <a:pPr marL="685800" lvl="1" indent="-228600" algn="l" rtl="0">
              <a:lnSpc>
                <a:spcPct val="90000"/>
              </a:lnSpc>
              <a:spcBef>
                <a:spcPts val="500"/>
              </a:spcBef>
              <a:spcAft>
                <a:spcPts val="0"/>
              </a:spcAft>
              <a:buClr>
                <a:srgbClr val="0563C1"/>
              </a:buClr>
              <a:buSzPts val="2400"/>
              <a:buFont typeface="Helvetica Neue"/>
              <a:buChar char="-"/>
            </a:pPr>
            <a:r>
              <a:rPr lang="en-US" sz="2400" u="sng" dirty="0">
                <a:solidFill>
                  <a:srgbClr val="0563C1"/>
                </a:solidFill>
                <a:hlinkClick r:id="rId3">
                  <a:extLst>
                    <a:ext uri="{A12FA001-AC4F-418D-AE19-62706E023703}">
                      <ahyp:hlinkClr xmlns:ahyp="http://schemas.microsoft.com/office/drawing/2018/hyperlinkcolor" val="tx"/>
                    </a:ext>
                  </a:extLst>
                </a:hlinkClick>
              </a:rPr>
              <a:t>Fill out the introductory survey</a:t>
            </a:r>
            <a:endParaRPr lang="en-US" sz="2400" u="sng" dirty="0">
              <a:solidFill>
                <a:srgbClr val="0563C1"/>
              </a:solidFill>
            </a:endParaRPr>
          </a:p>
          <a:p>
            <a:pPr marL="685800" lvl="1" indent="-228600" algn="l" rtl="0">
              <a:lnSpc>
                <a:spcPct val="90000"/>
              </a:lnSpc>
              <a:spcBef>
                <a:spcPts val="500"/>
              </a:spcBef>
              <a:spcAft>
                <a:spcPts val="0"/>
              </a:spcAft>
              <a:buClrTx/>
              <a:buSzPts val="2400"/>
              <a:buFont typeface="Helvetica Neue"/>
              <a:buChar char="-"/>
            </a:pPr>
            <a:r>
              <a:rPr lang="en-US" sz="2400" dirty="0">
                <a:solidFill>
                  <a:schemeClr val="tx1"/>
                </a:solidFill>
              </a:rPr>
              <a:t>Optional: Introduce yourself in a Video Introduction!</a:t>
            </a:r>
            <a:endParaRPr sz="2400" dirty="0">
              <a:solidFill>
                <a:schemeClr val="tx1"/>
              </a:solidFill>
            </a:endParaRPr>
          </a:p>
          <a:p>
            <a:pPr marL="685800" lvl="1" indent="-228600" algn="l" rtl="0">
              <a:lnSpc>
                <a:spcPct val="90000"/>
              </a:lnSpc>
              <a:spcBef>
                <a:spcPts val="500"/>
              </a:spcBef>
              <a:spcAft>
                <a:spcPts val="0"/>
              </a:spcAft>
              <a:buClr>
                <a:srgbClr val="000000"/>
              </a:buClr>
              <a:buSzPts val="2400"/>
              <a:buFont typeface="Helvetica Neue"/>
              <a:buChar char="-"/>
            </a:pPr>
            <a:r>
              <a:rPr lang="en-US" sz="2400" dirty="0"/>
              <a:t>Go meet your TA and classmates in Thursday’s quiz section</a:t>
            </a:r>
            <a:endParaRPr sz="2400" dirty="0"/>
          </a:p>
          <a:p>
            <a:pPr marL="685800" lvl="1" indent="-228600" algn="l" rtl="0">
              <a:lnSpc>
                <a:spcPct val="90000"/>
              </a:lnSpc>
              <a:spcBef>
                <a:spcPts val="500"/>
              </a:spcBef>
              <a:spcAft>
                <a:spcPts val="0"/>
              </a:spcAft>
              <a:buClr>
                <a:srgbClr val="000000"/>
              </a:buClr>
              <a:buSzPts val="2400"/>
              <a:buFont typeface="Helvetica Neue"/>
              <a:buChar char="-"/>
            </a:pPr>
            <a:r>
              <a:rPr lang="en-US" sz="2400" dirty="0"/>
              <a:t>⭐</a:t>
            </a:r>
            <a:r>
              <a:rPr lang="en-US" sz="2400" dirty="0">
                <a:latin typeface="Helvetica Neue"/>
                <a:ea typeface="Helvetica Neue"/>
                <a:cs typeface="Helvetica Neue"/>
                <a:sym typeface="Helvetica Neue"/>
              </a:rPr>
              <a:t>️ </a:t>
            </a:r>
            <a:r>
              <a:rPr lang="en-US" sz="2400" dirty="0"/>
              <a:t>Complete the pre-class material for Friday (see calendar)</a:t>
            </a:r>
            <a:endParaRPr sz="2400" dirty="0"/>
          </a:p>
          <a:p>
            <a:pPr marL="685800" lvl="1" indent="-228600" algn="l" rtl="0">
              <a:lnSpc>
                <a:spcPct val="90000"/>
              </a:lnSpc>
              <a:spcBef>
                <a:spcPts val="500"/>
              </a:spcBef>
              <a:spcAft>
                <a:spcPts val="0"/>
              </a:spcAft>
              <a:buClr>
                <a:srgbClr val="0563C1"/>
              </a:buClr>
              <a:buSzPts val="2400"/>
              <a:buFont typeface="Helvetica Neue"/>
              <a:buChar char="-"/>
            </a:pPr>
            <a:r>
              <a:rPr lang="en-US" sz="2400" u="sng" dirty="0">
                <a:solidFill>
                  <a:srgbClr val="0563C1"/>
                </a:solidFill>
                <a:hlinkClick r:id="rId4">
                  <a:extLst>
                    <a:ext uri="{A12FA001-AC4F-418D-AE19-62706E023703}">
                      <ahyp:hlinkClr xmlns:ahyp="http://schemas.microsoft.com/office/drawing/2018/hyperlinkcolor" val="tx"/>
                    </a:ext>
                  </a:extLst>
                </a:hlinkClick>
              </a:rPr>
              <a:t>Check over syllabus details</a:t>
            </a:r>
            <a:endParaRPr sz="2400" dirty="0">
              <a:solidFill>
                <a:srgbClr val="0563C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4"/>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a:t>Students</a:t>
            </a:r>
            <a:endParaRPr/>
          </a:p>
        </p:txBody>
      </p:sp>
      <p:sp>
        <p:nvSpPr>
          <p:cNvPr id="126" name="Google Shape;126;p4"/>
          <p:cNvSpPr txBox="1">
            <a:spLocks noGrp="1"/>
          </p:cNvSpPr>
          <p:nvPr>
            <p:ph type="body" idx="1"/>
          </p:nvPr>
        </p:nvSpPr>
        <p:spPr>
          <a:xfrm>
            <a:off x="838200" y="1371599"/>
            <a:ext cx="10515600" cy="5029837"/>
          </a:xfrm>
          <a:prstGeom prst="rect">
            <a:avLst/>
          </a:prstGeom>
          <a:noFill/>
          <a:ln>
            <a:noFill/>
          </a:ln>
        </p:spPr>
        <p:txBody>
          <a:bodyPr spcFirstLastPara="1" wrap="square" lIns="45700" tIns="45700" rIns="45700" bIns="45700" anchor="t" anchorCtr="0">
            <a:normAutofit/>
          </a:bodyPr>
          <a:lstStyle/>
          <a:p>
            <a:pPr marL="228600" lvl="0" indent="-228600" algn="l" rtl="0">
              <a:lnSpc>
                <a:spcPct val="90000"/>
              </a:lnSpc>
              <a:spcBef>
                <a:spcPts val="0"/>
              </a:spcBef>
              <a:spcAft>
                <a:spcPts val="0"/>
              </a:spcAft>
              <a:buClr>
                <a:srgbClr val="000000"/>
              </a:buClr>
              <a:buSzPts val="2800"/>
              <a:buChar char="•"/>
            </a:pPr>
            <a:r>
              <a:rPr lang="en-US" sz="2800" b="0" i="0" u="none" strike="noStrike" cap="none" dirty="0">
                <a:solidFill>
                  <a:srgbClr val="000000"/>
                </a:solidFill>
                <a:latin typeface="Calibri"/>
                <a:ea typeface="Calibri"/>
                <a:cs typeface="Calibri"/>
                <a:sym typeface="Calibri"/>
              </a:rPr>
              <a:t>Currently 310</a:t>
            </a:r>
            <a:r>
              <a:rPr lang="en-US" dirty="0"/>
              <a:t> </a:t>
            </a:r>
            <a:r>
              <a:rPr lang="en-US" sz="2800" b="0" i="0" u="none" strike="noStrike" cap="none" dirty="0">
                <a:solidFill>
                  <a:srgbClr val="000000"/>
                </a:solidFill>
                <a:latin typeface="Calibri"/>
                <a:ea typeface="Calibri"/>
                <a:cs typeface="Calibri"/>
                <a:sym typeface="Calibri"/>
              </a:rPr>
              <a:t>students registered for the course!</a:t>
            </a:r>
            <a:endParaRPr dirty="0"/>
          </a:p>
          <a:p>
            <a:pPr marL="0" lvl="0" indent="0" algn="l" rtl="0">
              <a:lnSpc>
                <a:spcPct val="90000"/>
              </a:lnSpc>
              <a:spcBef>
                <a:spcPts val="1000"/>
              </a:spcBef>
              <a:spcAft>
                <a:spcPts val="0"/>
              </a:spcAft>
              <a:buClr>
                <a:srgbClr val="000000"/>
              </a:buClr>
              <a:buSzPts val="2800"/>
              <a:buNone/>
            </a:pPr>
            <a:endParaRPr sz="2800" b="0" i="0" u="none" strike="noStrike" cap="none" dirty="0">
              <a:solidFill>
                <a:srgbClr val="000000"/>
              </a:solidFill>
              <a:latin typeface="Calibri"/>
              <a:ea typeface="Calibri"/>
              <a:cs typeface="Calibri"/>
              <a:sym typeface="Calibri"/>
            </a:endParaRPr>
          </a:p>
          <a:p>
            <a:pPr marL="228600" lvl="0" indent="-228600" algn="l" rtl="0">
              <a:lnSpc>
                <a:spcPct val="90000"/>
              </a:lnSpc>
              <a:spcBef>
                <a:spcPts val="1000"/>
              </a:spcBef>
              <a:spcAft>
                <a:spcPts val="0"/>
              </a:spcAft>
              <a:buClr>
                <a:srgbClr val="000000"/>
              </a:buClr>
              <a:buSzPts val="2800"/>
              <a:buChar char="•"/>
            </a:pPr>
            <a:r>
              <a:rPr lang="en-US" sz="2800" b="0" i="0" u="none" strike="noStrike" cap="none" dirty="0">
                <a:solidFill>
                  <a:srgbClr val="000000"/>
                </a:solidFill>
                <a:latin typeface="Calibri"/>
                <a:ea typeface="Calibri"/>
                <a:cs typeface="Calibri"/>
                <a:sym typeface="Calibri"/>
              </a:rPr>
              <a:t>Strength in numbers</a:t>
            </a:r>
            <a:endParaRPr dirty="0"/>
          </a:p>
          <a:p>
            <a:pPr marL="685800" lvl="1" indent="-228600" algn="l" rtl="0">
              <a:lnSpc>
                <a:spcPct val="90000"/>
              </a:lnSpc>
              <a:spcBef>
                <a:spcPts val="500"/>
              </a:spcBef>
              <a:spcAft>
                <a:spcPts val="0"/>
              </a:spcAft>
              <a:buClr>
                <a:srgbClr val="000000"/>
              </a:buClr>
              <a:buSzPts val="2400"/>
              <a:buFont typeface="Helvetica Neue"/>
              <a:buChar char="-"/>
            </a:pPr>
            <a:r>
              <a:rPr lang="en-US" sz="2400" dirty="0"/>
              <a:t>With 310 students, if you’re confused about something, we guarantee someone else is too! Ask questions in </a:t>
            </a:r>
            <a:r>
              <a:rPr lang="en-US" sz="2400" dirty="0" err="1"/>
              <a:t>Slido</a:t>
            </a:r>
            <a:r>
              <a:rPr lang="en-US" sz="2400" dirty="0"/>
              <a:t> or in class </a:t>
            </a:r>
            <a:r>
              <a:rPr lang="en-US" dirty="0">
                <a:latin typeface="Helvetica Neue"/>
                <a:ea typeface="Helvetica Neue"/>
                <a:cs typeface="Helvetica Neue"/>
                <a:sym typeface="Helvetica Neue"/>
              </a:rPr>
              <a:t>😉</a:t>
            </a:r>
            <a:endParaRPr dirty="0"/>
          </a:p>
          <a:p>
            <a:pPr marL="685800" lvl="1" indent="-228600" algn="l" rtl="0">
              <a:lnSpc>
                <a:spcPct val="90000"/>
              </a:lnSpc>
              <a:spcBef>
                <a:spcPts val="500"/>
              </a:spcBef>
              <a:spcAft>
                <a:spcPts val="0"/>
              </a:spcAft>
              <a:buClr>
                <a:srgbClr val="000000"/>
              </a:buClr>
              <a:buSzPts val="2400"/>
              <a:buFont typeface="Helvetica Neue"/>
              <a:buChar char="-"/>
            </a:pPr>
            <a:r>
              <a:rPr lang="en-US" sz="2400" dirty="0"/>
              <a:t>Students come from all different backgrounds &amp; majors &amp; interests in future career goals.</a:t>
            </a:r>
            <a:endParaRPr dirty="0"/>
          </a:p>
          <a:p>
            <a:pPr marL="228600" lvl="0" indent="-76200" algn="l" rtl="0">
              <a:lnSpc>
                <a:spcPct val="90000"/>
              </a:lnSpc>
              <a:spcBef>
                <a:spcPts val="1000"/>
              </a:spcBef>
              <a:spcAft>
                <a:spcPts val="0"/>
              </a:spcAft>
              <a:buClr>
                <a:srgbClr val="000000"/>
              </a:buClr>
              <a:buSzPts val="2400"/>
              <a:buNone/>
            </a:pPr>
            <a:endParaRPr sz="2400" dirty="0"/>
          </a:p>
          <a:p>
            <a:pPr marL="228600" lvl="0" indent="-228600" algn="l" rtl="0">
              <a:lnSpc>
                <a:spcPct val="90000"/>
              </a:lnSpc>
              <a:spcBef>
                <a:spcPts val="1000"/>
              </a:spcBef>
              <a:spcAft>
                <a:spcPts val="0"/>
              </a:spcAft>
              <a:buClr>
                <a:srgbClr val="000000"/>
              </a:buClr>
              <a:buSzPts val="2800"/>
              <a:buChar char="•"/>
            </a:pPr>
            <a:r>
              <a:rPr lang="en-US" sz="2800" b="0" i="0" u="none" strike="noStrike" cap="none" dirty="0">
                <a:solidFill>
                  <a:srgbClr val="000000"/>
                </a:solidFill>
                <a:latin typeface="Calibri"/>
                <a:ea typeface="Calibri"/>
                <a:cs typeface="Calibri"/>
                <a:sym typeface="Calibri"/>
              </a:rPr>
              <a:t>Focus on us trying to help you build community</a:t>
            </a:r>
            <a:endParaRPr dirty="0"/>
          </a:p>
          <a:p>
            <a:pPr marL="685800" lvl="1" indent="-228600" algn="l" rtl="0">
              <a:lnSpc>
                <a:spcPct val="90000"/>
              </a:lnSpc>
              <a:spcBef>
                <a:spcPts val="500"/>
              </a:spcBef>
              <a:spcAft>
                <a:spcPts val="0"/>
              </a:spcAft>
              <a:buClr>
                <a:srgbClr val="000000"/>
              </a:buClr>
              <a:buSzPts val="2400"/>
              <a:buFont typeface="Helvetica Neue"/>
              <a:buChar char="-"/>
            </a:pPr>
            <a:r>
              <a:rPr lang="en-US" sz="2400" dirty="0"/>
              <a:t>Meet others in the class to form study groups or have people you can work with.</a:t>
            </a:r>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5"/>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a:t>What is this Class?</a:t>
            </a:r>
            <a:endParaRPr/>
          </a:p>
        </p:txBody>
      </p:sp>
      <p:sp>
        <p:nvSpPr>
          <p:cNvPr id="132" name="Google Shape;132;p5"/>
          <p:cNvSpPr txBox="1"/>
          <p:nvPr/>
        </p:nvSpPr>
        <p:spPr>
          <a:xfrm>
            <a:off x="620959" y="1531279"/>
            <a:ext cx="5306249" cy="863600"/>
          </a:xfrm>
          <a:prstGeom prst="rect">
            <a:avLst/>
          </a:prstGeom>
          <a:noFill/>
          <a:ln>
            <a:noFill/>
          </a:ln>
        </p:spPr>
        <p:txBody>
          <a:bodyPr spcFirstLastPara="1" wrap="square" lIns="45700" tIns="45700" rIns="45700" bIns="45700" anchor="t" anchorCtr="0">
            <a:spAutoFit/>
          </a:bodyPr>
          <a:lstStyle/>
          <a:p>
            <a:pPr marL="0" marR="0" lvl="0" indent="0" algn="l" rtl="0">
              <a:lnSpc>
                <a:spcPct val="90000"/>
              </a:lnSpc>
              <a:spcBef>
                <a:spcPts val="0"/>
              </a:spcBef>
              <a:spcAft>
                <a:spcPts val="0"/>
              </a:spcAft>
              <a:buClr>
                <a:srgbClr val="000000"/>
              </a:buClr>
              <a:buSzPts val="2600"/>
              <a:buFont typeface="Calibri"/>
              <a:buNone/>
            </a:pPr>
            <a:r>
              <a:rPr lang="en-US" sz="2600" b="1" i="0" u="none" strike="noStrike" cap="none">
                <a:solidFill>
                  <a:srgbClr val="000000"/>
                </a:solidFill>
                <a:latin typeface="Calibri"/>
                <a:ea typeface="Calibri"/>
                <a:cs typeface="Calibri"/>
                <a:sym typeface="Calibri"/>
              </a:rPr>
              <a:t>CSE 121 – Computer Programming I</a:t>
            </a:r>
            <a:br>
              <a:rPr lang="en-US" sz="2600" b="1" i="0" u="none" strike="noStrike" cap="none">
                <a:solidFill>
                  <a:srgbClr val="000000"/>
                </a:solidFill>
                <a:latin typeface="Calibri"/>
                <a:ea typeface="Calibri"/>
                <a:cs typeface="Calibri"/>
                <a:sym typeface="Calibri"/>
              </a:rPr>
            </a:br>
            <a:r>
              <a:rPr lang="en-US" sz="2600" b="0" i="0" u="none" strike="noStrike" cap="none">
                <a:solidFill>
                  <a:srgbClr val="000000"/>
                </a:solidFill>
                <a:latin typeface="Calibri"/>
                <a:ea typeface="Calibri"/>
                <a:cs typeface="Calibri"/>
                <a:sym typeface="Calibri"/>
              </a:rPr>
              <a:t>or </a:t>
            </a:r>
            <a:r>
              <a:rPr lang="en-US" sz="2600" b="1" i="0" u="none" strike="noStrike" cap="none">
                <a:solidFill>
                  <a:srgbClr val="000000"/>
                </a:solidFill>
                <a:latin typeface="Calibri"/>
                <a:ea typeface="Calibri"/>
                <a:cs typeface="Calibri"/>
                <a:sym typeface="Calibri"/>
              </a:rPr>
              <a:t>Other Programming Experience</a:t>
            </a:r>
            <a:endParaRPr/>
          </a:p>
        </p:txBody>
      </p:sp>
      <p:sp>
        <p:nvSpPr>
          <p:cNvPr id="133" name="Google Shape;133;p5"/>
          <p:cNvSpPr txBox="1"/>
          <p:nvPr/>
        </p:nvSpPr>
        <p:spPr>
          <a:xfrm>
            <a:off x="629937" y="2485623"/>
            <a:ext cx="5306251" cy="3941259"/>
          </a:xfrm>
          <a:prstGeom prst="rect">
            <a:avLst/>
          </a:prstGeom>
          <a:noFill/>
          <a:ln>
            <a:noFill/>
          </a:ln>
        </p:spPr>
        <p:txBody>
          <a:bodyPr spcFirstLastPara="1" wrap="square" lIns="45700" tIns="45700" rIns="45700" bIns="45700" anchor="t" anchorCtr="0">
            <a:normAutofit/>
          </a:bodyPr>
          <a:lstStyle/>
          <a:p>
            <a:pPr marL="637794" marR="0" lvl="1" indent="-212597" algn="l" rtl="0">
              <a:lnSpc>
                <a:spcPct val="81000"/>
              </a:lnSpc>
              <a:spcBef>
                <a:spcPts val="0"/>
              </a:spcBef>
              <a:spcAft>
                <a:spcPts val="0"/>
              </a:spcAft>
              <a:buClr>
                <a:srgbClr val="000000"/>
              </a:buClr>
              <a:buSzPts val="2045"/>
              <a:buFont typeface="Helvetica Neue"/>
              <a:buChar char="-"/>
            </a:pPr>
            <a:r>
              <a:rPr lang="en-US" sz="2045" b="0" i="0" u="none" strike="noStrike" cap="none">
                <a:solidFill>
                  <a:srgbClr val="000000"/>
                </a:solidFill>
                <a:latin typeface="Calibri"/>
                <a:ea typeface="Calibri"/>
                <a:cs typeface="Calibri"/>
                <a:sym typeface="Calibri"/>
              </a:rPr>
              <a:t>Print statements</a:t>
            </a:r>
            <a:endParaRPr/>
          </a:p>
          <a:p>
            <a:pPr marL="637794" marR="0" lvl="1" indent="-212597" algn="l" rtl="0">
              <a:lnSpc>
                <a:spcPct val="81000"/>
              </a:lnSpc>
              <a:spcBef>
                <a:spcPts val="400"/>
              </a:spcBef>
              <a:spcAft>
                <a:spcPts val="0"/>
              </a:spcAft>
              <a:buClr>
                <a:srgbClr val="000000"/>
              </a:buClr>
              <a:buSzPts val="2045"/>
              <a:buFont typeface="Helvetica Neue"/>
              <a:buChar char="-"/>
            </a:pPr>
            <a:r>
              <a:rPr lang="en-US" sz="2045" b="0" i="0" u="none" strike="noStrike" cap="none">
                <a:solidFill>
                  <a:srgbClr val="000000"/>
                </a:solidFill>
                <a:latin typeface="Calibri"/>
                <a:ea typeface="Calibri"/>
                <a:cs typeface="Calibri"/>
                <a:sym typeface="Calibri"/>
              </a:rPr>
              <a:t>Data types (int, String, boolean)</a:t>
            </a:r>
            <a:endParaRPr/>
          </a:p>
          <a:p>
            <a:pPr marL="637794" marR="0" lvl="1" indent="-212597" algn="l" rtl="0">
              <a:lnSpc>
                <a:spcPct val="81000"/>
              </a:lnSpc>
              <a:spcBef>
                <a:spcPts val="400"/>
              </a:spcBef>
              <a:spcAft>
                <a:spcPts val="0"/>
              </a:spcAft>
              <a:buClr>
                <a:srgbClr val="000000"/>
              </a:buClr>
              <a:buSzPts val="2045"/>
              <a:buFont typeface="Helvetica Neue"/>
              <a:buChar char="-"/>
            </a:pPr>
            <a:r>
              <a:rPr lang="en-US" sz="2045" b="0" i="0" u="none" strike="noStrike" cap="none">
                <a:solidFill>
                  <a:srgbClr val="000000"/>
                </a:solidFill>
                <a:latin typeface="Calibri"/>
                <a:ea typeface="Calibri"/>
                <a:cs typeface="Calibri"/>
                <a:sym typeface="Calibri"/>
              </a:rPr>
              <a:t>Methods / Functions</a:t>
            </a:r>
            <a:endParaRPr/>
          </a:p>
          <a:p>
            <a:pPr marL="1062989" marR="0" lvl="2" indent="-212597" algn="l" rtl="0">
              <a:lnSpc>
                <a:spcPct val="81000"/>
              </a:lnSpc>
              <a:spcBef>
                <a:spcPts val="400"/>
              </a:spcBef>
              <a:spcAft>
                <a:spcPts val="0"/>
              </a:spcAft>
              <a:buClr>
                <a:srgbClr val="000000"/>
              </a:buClr>
              <a:buSzPts val="1674"/>
              <a:buFont typeface="Helvetica Neue"/>
              <a:buChar char="-"/>
            </a:pPr>
            <a:r>
              <a:rPr lang="en-US" sz="1674" b="0" i="0" u="none" strike="noStrike" cap="none">
                <a:solidFill>
                  <a:srgbClr val="000000"/>
                </a:solidFill>
                <a:latin typeface="Calibri"/>
                <a:ea typeface="Calibri"/>
                <a:cs typeface="Calibri"/>
                <a:sym typeface="Calibri"/>
              </a:rPr>
              <a:t>Parameters</a:t>
            </a:r>
            <a:endParaRPr/>
          </a:p>
          <a:p>
            <a:pPr marL="1062989" marR="0" lvl="2" indent="-212597" algn="l" rtl="0">
              <a:lnSpc>
                <a:spcPct val="81000"/>
              </a:lnSpc>
              <a:spcBef>
                <a:spcPts val="400"/>
              </a:spcBef>
              <a:spcAft>
                <a:spcPts val="0"/>
              </a:spcAft>
              <a:buClr>
                <a:srgbClr val="000000"/>
              </a:buClr>
              <a:buSzPts val="1674"/>
              <a:buFont typeface="Helvetica Neue"/>
              <a:buChar char="-"/>
            </a:pPr>
            <a:r>
              <a:rPr lang="en-US" sz="1674" b="0" i="0" u="none" strike="noStrike" cap="none">
                <a:solidFill>
                  <a:srgbClr val="000000"/>
                </a:solidFill>
                <a:latin typeface="Calibri"/>
                <a:ea typeface="Calibri"/>
                <a:cs typeface="Calibri"/>
                <a:sym typeface="Calibri"/>
              </a:rPr>
              <a:t>Returns</a:t>
            </a:r>
            <a:endParaRPr/>
          </a:p>
          <a:p>
            <a:pPr marL="637794" marR="0" lvl="1" indent="-212597" algn="l" rtl="0">
              <a:lnSpc>
                <a:spcPct val="81000"/>
              </a:lnSpc>
              <a:spcBef>
                <a:spcPts val="400"/>
              </a:spcBef>
              <a:spcAft>
                <a:spcPts val="0"/>
              </a:spcAft>
              <a:buClr>
                <a:srgbClr val="000000"/>
              </a:buClr>
              <a:buSzPts val="2045"/>
              <a:buFont typeface="Helvetica Neue"/>
              <a:buChar char="-"/>
            </a:pPr>
            <a:r>
              <a:rPr lang="en-US" sz="2045" b="0" i="0" u="none" strike="noStrike" cap="none">
                <a:solidFill>
                  <a:srgbClr val="000000"/>
                </a:solidFill>
                <a:latin typeface="Calibri"/>
                <a:ea typeface="Calibri"/>
                <a:cs typeface="Calibri"/>
                <a:sym typeface="Calibri"/>
              </a:rPr>
              <a:t>Control structures</a:t>
            </a:r>
            <a:endParaRPr/>
          </a:p>
          <a:p>
            <a:pPr marL="1062989" marR="0" lvl="2" indent="-212597" algn="l" rtl="0">
              <a:lnSpc>
                <a:spcPct val="81000"/>
              </a:lnSpc>
              <a:spcBef>
                <a:spcPts val="400"/>
              </a:spcBef>
              <a:spcAft>
                <a:spcPts val="0"/>
              </a:spcAft>
              <a:buClr>
                <a:srgbClr val="000000"/>
              </a:buClr>
              <a:buSzPts val="1674"/>
              <a:buFont typeface="Helvetica Neue"/>
              <a:buChar char="-"/>
            </a:pPr>
            <a:r>
              <a:rPr lang="en-US" sz="1674" b="0" i="0" u="none" strike="noStrike" cap="none">
                <a:solidFill>
                  <a:srgbClr val="000000"/>
                </a:solidFill>
                <a:latin typeface="Calibri"/>
                <a:ea typeface="Calibri"/>
                <a:cs typeface="Calibri"/>
                <a:sym typeface="Calibri"/>
              </a:rPr>
              <a:t>Loops</a:t>
            </a:r>
            <a:endParaRPr/>
          </a:p>
          <a:p>
            <a:pPr marL="1062988" marR="0" lvl="2" indent="-212596" algn="l" rtl="0">
              <a:lnSpc>
                <a:spcPct val="81000"/>
              </a:lnSpc>
              <a:spcBef>
                <a:spcPts val="400"/>
              </a:spcBef>
              <a:spcAft>
                <a:spcPts val="0"/>
              </a:spcAft>
              <a:buClr>
                <a:srgbClr val="000000"/>
              </a:buClr>
              <a:buSzPts val="1674"/>
              <a:buFont typeface="Helvetica Neue"/>
              <a:buChar char="-"/>
            </a:pPr>
            <a:r>
              <a:rPr lang="en-US" sz="1674" b="0" i="0" u="none" strike="noStrike" cap="none">
                <a:solidFill>
                  <a:srgbClr val="000000"/>
                </a:solidFill>
                <a:latin typeface="Calibri"/>
                <a:ea typeface="Calibri"/>
                <a:cs typeface="Calibri"/>
                <a:sym typeface="Calibri"/>
              </a:rPr>
              <a:t>Conditionals</a:t>
            </a:r>
            <a:endParaRPr/>
          </a:p>
          <a:p>
            <a:pPr marL="637794" marR="0" lvl="1" indent="-212597" algn="l" rtl="0">
              <a:lnSpc>
                <a:spcPct val="81000"/>
              </a:lnSpc>
              <a:spcBef>
                <a:spcPts val="400"/>
              </a:spcBef>
              <a:spcAft>
                <a:spcPts val="0"/>
              </a:spcAft>
              <a:buClr>
                <a:srgbClr val="000000"/>
              </a:buClr>
              <a:buSzPts val="2045"/>
              <a:buFont typeface="Helvetica Neue"/>
              <a:buChar char="-"/>
            </a:pPr>
            <a:r>
              <a:rPr lang="en-US" sz="2045" b="0" i="0" u="none" strike="noStrike" cap="none">
                <a:solidFill>
                  <a:srgbClr val="000000"/>
                </a:solidFill>
                <a:latin typeface="Calibri"/>
                <a:ea typeface="Calibri"/>
                <a:cs typeface="Calibri"/>
                <a:sym typeface="Calibri"/>
              </a:rPr>
              <a:t>Arrays &amp; 2</a:t>
            </a:r>
            <a:r>
              <a:rPr lang="en-US" sz="2045">
                <a:latin typeface="Calibri"/>
                <a:ea typeface="Calibri"/>
                <a:cs typeface="Calibri"/>
                <a:sym typeface="Calibri"/>
              </a:rPr>
              <a:t>D</a:t>
            </a:r>
            <a:r>
              <a:rPr lang="en-US" sz="2045" b="0" i="0" u="none" strike="noStrike" cap="none">
                <a:solidFill>
                  <a:srgbClr val="000000"/>
                </a:solidFill>
                <a:latin typeface="Calibri"/>
                <a:ea typeface="Calibri"/>
                <a:cs typeface="Calibri"/>
                <a:sym typeface="Calibri"/>
              </a:rPr>
              <a:t> </a:t>
            </a:r>
            <a:r>
              <a:rPr lang="en-US" sz="2045">
                <a:latin typeface="Calibri"/>
                <a:ea typeface="Calibri"/>
                <a:cs typeface="Calibri"/>
                <a:sym typeface="Calibri"/>
              </a:rPr>
              <a:t>arrays</a:t>
            </a:r>
            <a:endParaRPr/>
          </a:p>
          <a:p>
            <a:pPr marL="637794" marR="0" lvl="1" indent="-212597" algn="l" rtl="0">
              <a:lnSpc>
                <a:spcPct val="81000"/>
              </a:lnSpc>
              <a:spcBef>
                <a:spcPts val="400"/>
              </a:spcBef>
              <a:spcAft>
                <a:spcPts val="0"/>
              </a:spcAft>
              <a:buClr>
                <a:srgbClr val="000000"/>
              </a:buClr>
              <a:buSzPts val="2045"/>
              <a:buFont typeface="Helvetica Neue"/>
              <a:buChar char="-"/>
            </a:pPr>
            <a:r>
              <a:rPr lang="en-US" sz="2045" b="1" i="0" u="none" strike="noStrike" cap="none">
                <a:solidFill>
                  <a:srgbClr val="000000"/>
                </a:solidFill>
                <a:latin typeface="Calibri"/>
                <a:ea typeface="Calibri"/>
                <a:cs typeface="Calibri"/>
                <a:sym typeface="Calibri"/>
              </a:rPr>
              <a:t>Computational Thinking</a:t>
            </a:r>
            <a:br>
              <a:rPr lang="en-US" sz="2045" b="1" i="0" u="none" strike="noStrike" cap="none">
                <a:solidFill>
                  <a:srgbClr val="000000"/>
                </a:solidFill>
                <a:latin typeface="Calibri"/>
                <a:ea typeface="Calibri"/>
                <a:cs typeface="Calibri"/>
                <a:sym typeface="Calibri"/>
              </a:rPr>
            </a:br>
            <a:r>
              <a:rPr lang="en-US" sz="2045" b="0" i="0" u="none" strike="noStrike" cap="none">
                <a:solidFill>
                  <a:srgbClr val="000000"/>
                </a:solidFill>
                <a:latin typeface="Calibri"/>
                <a:ea typeface="Calibri"/>
                <a:cs typeface="Calibri"/>
                <a:sym typeface="Calibri"/>
              </a:rPr>
              <a:t>(language agnostic)</a:t>
            </a:r>
            <a:endParaRPr/>
          </a:p>
        </p:txBody>
      </p:sp>
      <p:sp>
        <p:nvSpPr>
          <p:cNvPr id="134" name="Google Shape;134;p5"/>
          <p:cNvSpPr txBox="1"/>
          <p:nvPr/>
        </p:nvSpPr>
        <p:spPr>
          <a:xfrm>
            <a:off x="6401549" y="1531279"/>
            <a:ext cx="5306100" cy="452400"/>
          </a:xfrm>
          <a:prstGeom prst="rect">
            <a:avLst/>
          </a:prstGeom>
          <a:noFill/>
          <a:ln>
            <a:noFill/>
          </a:ln>
        </p:spPr>
        <p:txBody>
          <a:bodyPr spcFirstLastPara="1" wrap="square" lIns="45700" tIns="45700" rIns="45700" bIns="45700" anchor="t" anchorCtr="0">
            <a:spAutoFit/>
          </a:bodyPr>
          <a:lstStyle/>
          <a:p>
            <a:pPr marL="0" marR="0" lvl="0" indent="0" algn="l" rtl="0">
              <a:lnSpc>
                <a:spcPct val="90000"/>
              </a:lnSpc>
              <a:spcBef>
                <a:spcPts val="0"/>
              </a:spcBef>
              <a:spcAft>
                <a:spcPts val="0"/>
              </a:spcAft>
              <a:buClr>
                <a:srgbClr val="000000"/>
              </a:buClr>
              <a:buSzPts val="2600"/>
              <a:buFont typeface="Calibri"/>
              <a:buNone/>
            </a:pPr>
            <a:r>
              <a:rPr lang="en-US" sz="2600" b="1" i="0" u="none" strike="noStrike" cap="none" dirty="0">
                <a:solidFill>
                  <a:srgbClr val="000000"/>
                </a:solidFill>
                <a:latin typeface="Calibri"/>
                <a:ea typeface="Calibri"/>
                <a:cs typeface="Calibri"/>
                <a:sym typeface="Calibri"/>
              </a:rPr>
              <a:t>CSE 122 – Computer Programming II</a:t>
            </a:r>
            <a:endParaRPr dirty="0"/>
          </a:p>
        </p:txBody>
      </p:sp>
      <p:sp>
        <p:nvSpPr>
          <p:cNvPr id="135" name="Google Shape;135;p5"/>
          <p:cNvSpPr txBox="1"/>
          <p:nvPr/>
        </p:nvSpPr>
        <p:spPr>
          <a:xfrm>
            <a:off x="6410529" y="2485623"/>
            <a:ext cx="5306400" cy="3588900"/>
          </a:xfrm>
          <a:prstGeom prst="rect">
            <a:avLst/>
          </a:prstGeom>
          <a:noFill/>
          <a:ln>
            <a:noFill/>
          </a:ln>
        </p:spPr>
        <p:txBody>
          <a:bodyPr spcFirstLastPara="1" wrap="square" lIns="45700" tIns="45700" rIns="45700" bIns="45700" anchor="t" anchorCtr="0">
            <a:spAutoFit/>
          </a:bodyPr>
          <a:lstStyle/>
          <a:p>
            <a:pPr marL="685800" marR="0" lvl="1" indent="-228600" algn="l" rtl="0">
              <a:lnSpc>
                <a:spcPct val="90000"/>
              </a:lnSpc>
              <a:spcBef>
                <a:spcPts val="0"/>
              </a:spcBef>
              <a:spcAft>
                <a:spcPts val="0"/>
              </a:spcAft>
              <a:buClr>
                <a:srgbClr val="000000"/>
              </a:buClr>
              <a:buSzPts val="2400"/>
              <a:buFont typeface="Helvetica Neue"/>
              <a:buChar char="-"/>
            </a:pPr>
            <a:r>
              <a:rPr lang="en-US" sz="2400" b="0" i="0" u="none" strike="noStrike" cap="none" dirty="0">
                <a:solidFill>
                  <a:srgbClr val="000000"/>
                </a:solidFill>
                <a:latin typeface="Calibri"/>
                <a:ea typeface="Calibri"/>
                <a:cs typeface="Calibri"/>
                <a:sym typeface="Calibri"/>
              </a:rPr>
              <a:t>Decomposing large problems into smaller, manageable, subproblems</a:t>
            </a:r>
            <a:endParaRPr sz="2400" b="0" i="0" u="none" strike="noStrike" cap="none" dirty="0">
              <a:solidFill>
                <a:srgbClr val="000000"/>
              </a:solidFill>
              <a:latin typeface="Calibri"/>
              <a:ea typeface="Calibri"/>
              <a:cs typeface="Calibri"/>
              <a:sym typeface="Calibri"/>
            </a:endParaRPr>
          </a:p>
          <a:p>
            <a:pPr marL="685800" marR="0" lvl="1" indent="-228600" algn="l" rtl="0">
              <a:lnSpc>
                <a:spcPct val="90000"/>
              </a:lnSpc>
              <a:spcBef>
                <a:spcPts val="0"/>
              </a:spcBef>
              <a:spcAft>
                <a:spcPts val="0"/>
              </a:spcAft>
              <a:buSzPts val="2400"/>
              <a:buFont typeface="Calibri"/>
              <a:buChar char="-"/>
            </a:pPr>
            <a:r>
              <a:rPr lang="en-US" sz="2400" dirty="0">
                <a:latin typeface="Calibri"/>
                <a:ea typeface="Calibri"/>
                <a:cs typeface="Calibri"/>
                <a:sym typeface="Calibri"/>
              </a:rPr>
              <a:t>File I/O</a:t>
            </a:r>
            <a:endParaRPr sz="2400" dirty="0">
              <a:latin typeface="Calibri"/>
              <a:ea typeface="Calibri"/>
              <a:cs typeface="Calibri"/>
              <a:sym typeface="Calibri"/>
            </a:endParaRPr>
          </a:p>
          <a:p>
            <a:pPr marL="685800" marR="0" lvl="1" indent="-228600" algn="l" rtl="0">
              <a:lnSpc>
                <a:spcPct val="90000"/>
              </a:lnSpc>
              <a:spcBef>
                <a:spcPts val="500"/>
              </a:spcBef>
              <a:spcAft>
                <a:spcPts val="0"/>
              </a:spcAft>
              <a:buClr>
                <a:srgbClr val="000000"/>
              </a:buClr>
              <a:buSzPts val="2400"/>
              <a:buFont typeface="Helvetica Neue"/>
              <a:buChar char="-"/>
            </a:pPr>
            <a:r>
              <a:rPr lang="en-US" sz="2400" b="0" i="0" u="none" strike="noStrike" cap="none" dirty="0">
                <a:solidFill>
                  <a:srgbClr val="000000"/>
                </a:solidFill>
                <a:latin typeface="Calibri"/>
                <a:ea typeface="Calibri"/>
                <a:cs typeface="Calibri"/>
                <a:sym typeface="Calibri"/>
              </a:rPr>
              <a:t>Using data structures</a:t>
            </a:r>
            <a:endParaRPr dirty="0"/>
          </a:p>
          <a:p>
            <a:pPr marL="1143000" marR="0" lvl="2" indent="-228600" algn="l" rtl="0">
              <a:lnSpc>
                <a:spcPct val="90000"/>
              </a:lnSpc>
              <a:spcBef>
                <a:spcPts val="500"/>
              </a:spcBef>
              <a:spcAft>
                <a:spcPts val="0"/>
              </a:spcAft>
              <a:buClr>
                <a:srgbClr val="000000"/>
              </a:buClr>
              <a:buSzPts val="2000"/>
              <a:buFont typeface="Helvetica Neue"/>
              <a:buChar char="-"/>
            </a:pPr>
            <a:r>
              <a:rPr lang="en-US" sz="2000" b="0" i="0" u="none" strike="noStrike" cap="none" dirty="0">
                <a:solidFill>
                  <a:srgbClr val="000000"/>
                </a:solidFill>
                <a:latin typeface="Calibri"/>
                <a:ea typeface="Calibri"/>
                <a:cs typeface="Calibri"/>
                <a:sym typeface="Calibri"/>
              </a:rPr>
              <a:t>List</a:t>
            </a:r>
            <a:endParaRPr dirty="0"/>
          </a:p>
          <a:p>
            <a:pPr marL="1143000" marR="0" lvl="2" indent="-228600" algn="l" rtl="0">
              <a:lnSpc>
                <a:spcPct val="90000"/>
              </a:lnSpc>
              <a:spcBef>
                <a:spcPts val="500"/>
              </a:spcBef>
              <a:spcAft>
                <a:spcPts val="0"/>
              </a:spcAft>
              <a:buClr>
                <a:srgbClr val="000000"/>
              </a:buClr>
              <a:buSzPts val="2000"/>
              <a:buFont typeface="Helvetica Neue"/>
              <a:buChar char="-"/>
            </a:pPr>
            <a:r>
              <a:rPr lang="en-US" sz="2000" b="0" i="0" u="none" strike="noStrike" cap="none" dirty="0">
                <a:solidFill>
                  <a:srgbClr val="000000"/>
                </a:solidFill>
                <a:latin typeface="Calibri"/>
                <a:ea typeface="Calibri"/>
                <a:cs typeface="Calibri"/>
                <a:sym typeface="Calibri"/>
              </a:rPr>
              <a:t>Stacks / Queues</a:t>
            </a:r>
            <a:endParaRPr dirty="0"/>
          </a:p>
          <a:p>
            <a:pPr marL="1143000" marR="0" lvl="2" indent="-228600" algn="l" rtl="0">
              <a:lnSpc>
                <a:spcPct val="90000"/>
              </a:lnSpc>
              <a:spcBef>
                <a:spcPts val="500"/>
              </a:spcBef>
              <a:spcAft>
                <a:spcPts val="0"/>
              </a:spcAft>
              <a:buClr>
                <a:srgbClr val="000000"/>
              </a:buClr>
              <a:buSzPts val="2000"/>
              <a:buFont typeface="Helvetica Neue"/>
              <a:buChar char="-"/>
            </a:pPr>
            <a:r>
              <a:rPr lang="en-US" sz="2000" b="0" i="0" u="none" strike="noStrike" cap="none" dirty="0">
                <a:solidFill>
                  <a:srgbClr val="000000"/>
                </a:solidFill>
                <a:latin typeface="Calibri"/>
                <a:ea typeface="Calibri"/>
                <a:cs typeface="Calibri"/>
                <a:sym typeface="Calibri"/>
              </a:rPr>
              <a:t>Sets</a:t>
            </a:r>
            <a:endParaRPr dirty="0"/>
          </a:p>
          <a:p>
            <a:pPr marL="1143000" marR="0" lvl="2" indent="-228600" algn="l" rtl="0">
              <a:lnSpc>
                <a:spcPct val="90000"/>
              </a:lnSpc>
              <a:spcBef>
                <a:spcPts val="500"/>
              </a:spcBef>
              <a:spcAft>
                <a:spcPts val="0"/>
              </a:spcAft>
              <a:buClr>
                <a:srgbClr val="000000"/>
              </a:buClr>
              <a:buSzPts val="2000"/>
              <a:buFont typeface="Helvetica Neue"/>
              <a:buChar char="-"/>
            </a:pPr>
            <a:r>
              <a:rPr lang="en-US" sz="2000" b="0" i="0" u="none" strike="noStrike" cap="none" dirty="0">
                <a:solidFill>
                  <a:srgbClr val="000000"/>
                </a:solidFill>
                <a:latin typeface="Calibri"/>
                <a:ea typeface="Calibri"/>
                <a:cs typeface="Calibri"/>
                <a:sym typeface="Calibri"/>
              </a:rPr>
              <a:t>Maps</a:t>
            </a:r>
            <a:endParaRPr dirty="0"/>
          </a:p>
          <a:p>
            <a:pPr marL="685800" marR="0" lvl="1" indent="-228600" algn="l" rtl="0">
              <a:lnSpc>
                <a:spcPct val="90000"/>
              </a:lnSpc>
              <a:spcBef>
                <a:spcPts val="500"/>
              </a:spcBef>
              <a:spcAft>
                <a:spcPts val="0"/>
              </a:spcAft>
              <a:buClr>
                <a:srgbClr val="000000"/>
              </a:buClr>
              <a:buSzPts val="2400"/>
              <a:buFont typeface="Helvetica Neue"/>
              <a:buChar char="-"/>
            </a:pPr>
            <a:r>
              <a:rPr lang="en-US" sz="2400" b="0" i="0" u="none" strike="noStrike" cap="none" dirty="0">
                <a:solidFill>
                  <a:srgbClr val="000000"/>
                </a:solidFill>
                <a:latin typeface="Calibri"/>
                <a:ea typeface="Calibri"/>
                <a:cs typeface="Calibri"/>
                <a:sym typeface="Calibri"/>
              </a:rPr>
              <a:t>Object Oriented Programming</a:t>
            </a:r>
            <a:endParaRPr dirty="0"/>
          </a:p>
          <a:p>
            <a:pPr marL="1143000" marR="0" lvl="2" indent="-228600" algn="l" rtl="0">
              <a:lnSpc>
                <a:spcPct val="90000"/>
              </a:lnSpc>
              <a:spcBef>
                <a:spcPts val="500"/>
              </a:spcBef>
              <a:spcAft>
                <a:spcPts val="0"/>
              </a:spcAft>
              <a:buClr>
                <a:srgbClr val="000000"/>
              </a:buClr>
              <a:buSzPts val="2000"/>
              <a:buFont typeface="Helvetica Neue"/>
              <a:buChar char="-"/>
            </a:pPr>
            <a:r>
              <a:rPr lang="en-US" sz="2000" b="0" i="0" u="none" strike="noStrike" cap="none" dirty="0">
                <a:solidFill>
                  <a:srgbClr val="000000"/>
                </a:solidFill>
                <a:latin typeface="Calibri"/>
                <a:ea typeface="Calibri"/>
                <a:cs typeface="Calibri"/>
                <a:sym typeface="Calibri"/>
              </a:rPr>
              <a:t>Interfaces </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4"/>
                                        </p:tgtEl>
                                        <p:attrNameLst>
                                          <p:attrName>style.visibility</p:attrName>
                                        </p:attrNameLst>
                                      </p:cBhvr>
                                      <p:to>
                                        <p:strVal val="visible"/>
                                      </p:to>
                                    </p:set>
                                    <p:animEffect transition="in" filter="fade">
                                      <p:cBhvr>
                                        <p:cTn id="7" dur="1000"/>
                                        <p:tgtEl>
                                          <p:spTgt spid="134"/>
                                        </p:tgtEl>
                                      </p:cBhvr>
                                    </p:animEffect>
                                  </p:childTnLst>
                                </p:cTn>
                              </p:par>
                              <p:par>
                                <p:cTn id="8" presetID="10" presetClass="entr" presetSubtype="0" fill="hold" nodeType="withEffect">
                                  <p:stCondLst>
                                    <p:cond delay="0"/>
                                  </p:stCondLst>
                                  <p:childTnLst>
                                    <p:set>
                                      <p:cBhvr>
                                        <p:cTn id="9" dur="1" fill="hold">
                                          <p:stCondLst>
                                            <p:cond delay="0"/>
                                          </p:stCondLst>
                                        </p:cTn>
                                        <p:tgtEl>
                                          <p:spTgt spid="135"/>
                                        </p:tgtEl>
                                        <p:attrNameLst>
                                          <p:attrName>style.visibility</p:attrName>
                                        </p:attrNameLst>
                                      </p:cBhvr>
                                      <p:to>
                                        <p:strVal val="visible"/>
                                      </p:to>
                                    </p:set>
                                    <p:animEffect transition="in" filter="fade">
                                      <p:cBhvr>
                                        <p:cTn id="10" dur="1000"/>
                                        <p:tgtEl>
                                          <p:spTgt spid="1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6"/>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a:t>Prerequisite Knowledge</a:t>
            </a:r>
            <a:endParaRPr/>
          </a:p>
        </p:txBody>
      </p:sp>
      <p:sp>
        <p:nvSpPr>
          <p:cNvPr id="141" name="Google Shape;141;p6"/>
          <p:cNvSpPr txBox="1">
            <a:spLocks noGrp="1"/>
          </p:cNvSpPr>
          <p:nvPr>
            <p:ph type="body" idx="1"/>
          </p:nvPr>
        </p:nvSpPr>
        <p:spPr>
          <a:xfrm>
            <a:off x="575353" y="1371600"/>
            <a:ext cx="11510151" cy="4805363"/>
          </a:xfrm>
          <a:prstGeom prst="rect">
            <a:avLst/>
          </a:prstGeom>
          <a:noFill/>
          <a:ln>
            <a:noFill/>
          </a:ln>
        </p:spPr>
        <p:txBody>
          <a:bodyPr spcFirstLastPara="1" wrap="square" lIns="45700" tIns="45700" rIns="45700" bIns="45700" anchor="t" anchorCtr="0">
            <a:normAutofit/>
          </a:bodyPr>
          <a:lstStyle/>
          <a:p>
            <a:pPr marL="224027" lvl="0" indent="-224027" algn="l" rtl="0">
              <a:lnSpc>
                <a:spcPct val="90000"/>
              </a:lnSpc>
              <a:spcBef>
                <a:spcPts val="0"/>
              </a:spcBef>
              <a:spcAft>
                <a:spcPts val="0"/>
              </a:spcAft>
              <a:buClr>
                <a:srgbClr val="000000"/>
              </a:buClr>
              <a:buSzPts val="2450"/>
              <a:buChar char="•"/>
            </a:pPr>
            <a:r>
              <a:rPr lang="en-US" sz="2450"/>
              <a:t>Students entering CSE 122 are coming from many of different backgrounds</a:t>
            </a:r>
            <a:endParaRPr/>
          </a:p>
          <a:p>
            <a:pPr marL="672084" lvl="1" indent="-224026" algn="l" rtl="0">
              <a:lnSpc>
                <a:spcPct val="90000"/>
              </a:lnSpc>
              <a:spcBef>
                <a:spcPts val="400"/>
              </a:spcBef>
              <a:spcAft>
                <a:spcPts val="0"/>
              </a:spcAft>
              <a:buClr>
                <a:srgbClr val="000000"/>
              </a:buClr>
              <a:buSzPts val="2156"/>
              <a:buFont typeface="Helvetica Neue"/>
              <a:buChar char="-"/>
            </a:pPr>
            <a:r>
              <a:rPr lang="en-US" sz="2156"/>
              <a:t>UW: CSE 121 or other intro programming course</a:t>
            </a:r>
            <a:endParaRPr/>
          </a:p>
          <a:p>
            <a:pPr marL="672084" lvl="1" indent="-224026" algn="l" rtl="0">
              <a:lnSpc>
                <a:spcPct val="90000"/>
              </a:lnSpc>
              <a:spcBef>
                <a:spcPts val="400"/>
              </a:spcBef>
              <a:spcAft>
                <a:spcPts val="0"/>
              </a:spcAft>
              <a:buClr>
                <a:srgbClr val="000000"/>
              </a:buClr>
              <a:buSzPts val="2156"/>
              <a:buFont typeface="Helvetica Neue"/>
              <a:buChar char="-"/>
            </a:pPr>
            <a:r>
              <a:rPr lang="en-US" sz="2156"/>
              <a:t>Community College: Intro Programming Course</a:t>
            </a:r>
            <a:endParaRPr/>
          </a:p>
          <a:p>
            <a:pPr marL="672084" lvl="1" indent="-224026" algn="l" rtl="0">
              <a:lnSpc>
                <a:spcPct val="90000"/>
              </a:lnSpc>
              <a:spcBef>
                <a:spcPts val="400"/>
              </a:spcBef>
              <a:spcAft>
                <a:spcPts val="0"/>
              </a:spcAft>
              <a:buClr>
                <a:srgbClr val="000000"/>
              </a:buClr>
              <a:buSzPts val="2156"/>
              <a:buFont typeface="Helvetica Neue"/>
              <a:buChar char="-"/>
            </a:pPr>
            <a:r>
              <a:rPr lang="en-US" sz="2156"/>
              <a:t>High School Programming Course (e.g., UWHS, AP CS, IB CS, etc.)</a:t>
            </a:r>
            <a:endParaRPr/>
          </a:p>
          <a:p>
            <a:pPr marL="672084" lvl="1" indent="-224026" algn="l" rtl="0">
              <a:lnSpc>
                <a:spcPct val="90000"/>
              </a:lnSpc>
              <a:spcBef>
                <a:spcPts val="400"/>
              </a:spcBef>
              <a:spcAft>
                <a:spcPts val="0"/>
              </a:spcAft>
              <a:buClr>
                <a:srgbClr val="000000"/>
              </a:buClr>
              <a:buSzPts val="2156"/>
              <a:buFont typeface="Helvetica Neue"/>
              <a:buChar char="-"/>
            </a:pPr>
            <a:r>
              <a:rPr lang="en-US" sz="2156"/>
              <a:t>Self-taught or other previous experience</a:t>
            </a:r>
            <a:endParaRPr/>
          </a:p>
          <a:p>
            <a:pPr marL="224026" lvl="0" indent="-224026" algn="l" rtl="0">
              <a:lnSpc>
                <a:spcPct val="90000"/>
              </a:lnSpc>
              <a:spcBef>
                <a:spcPts val="900"/>
              </a:spcBef>
              <a:spcAft>
                <a:spcPts val="0"/>
              </a:spcAft>
              <a:buClr>
                <a:srgbClr val="000000"/>
              </a:buClr>
              <a:buSzPts val="2450"/>
              <a:buChar char="•"/>
            </a:pPr>
            <a:r>
              <a:rPr lang="en-US" sz="2450"/>
              <a:t>Importantly: CSE 122 is in Java, but we </a:t>
            </a:r>
            <a:r>
              <a:rPr lang="en-US" sz="2450" b="1"/>
              <a:t>do not expect prior experience in Java!</a:t>
            </a:r>
            <a:r>
              <a:rPr lang="en-US" b="1"/>
              <a:t> </a:t>
            </a:r>
            <a:r>
              <a:rPr lang="en-US" sz="2450"/>
              <a:t>Do expect knowing the list of CSE 121 topics in some language.</a:t>
            </a:r>
            <a:endParaRPr/>
          </a:p>
          <a:p>
            <a:pPr marL="672084" lvl="1" indent="-224026" algn="l" rtl="0">
              <a:lnSpc>
                <a:spcPct val="90000"/>
              </a:lnSpc>
              <a:spcBef>
                <a:spcPts val="400"/>
              </a:spcBef>
              <a:spcAft>
                <a:spcPts val="0"/>
              </a:spcAft>
              <a:buClr>
                <a:srgbClr val="000000"/>
              </a:buClr>
              <a:buSzPts val="2156"/>
              <a:buFont typeface="Helvetica Neue"/>
              <a:buChar char="-"/>
            </a:pPr>
            <a:r>
              <a:rPr lang="en-US" sz="2156"/>
              <a:t>Students who do not have experience in Java will be focusing on practicing the programming skills you know in a new language!</a:t>
            </a:r>
            <a:endParaRPr/>
          </a:p>
          <a:p>
            <a:pPr marL="672084" lvl="1" indent="-224026" algn="l" rtl="0">
              <a:lnSpc>
                <a:spcPct val="90000"/>
              </a:lnSpc>
              <a:spcBef>
                <a:spcPts val="400"/>
              </a:spcBef>
              <a:spcAft>
                <a:spcPts val="0"/>
              </a:spcAft>
              <a:buClr>
                <a:srgbClr val="000000"/>
              </a:buClr>
              <a:buSzPts val="2156"/>
              <a:buFont typeface="Helvetica Neue"/>
              <a:buChar char="-"/>
            </a:pPr>
            <a:r>
              <a:rPr lang="en-US" sz="2156"/>
              <a:t>You will find the </a:t>
            </a:r>
            <a:r>
              <a:rPr lang="en-US" sz="2150" u="sng">
                <a:solidFill>
                  <a:srgbClr val="0563C1"/>
                </a:solidFill>
                <a:hlinkClick r:id="rId3">
                  <a:extLst>
                    <a:ext uri="{A12FA001-AC4F-418D-AE19-62706E023703}">
                      <ahyp:hlinkClr xmlns:ahyp="http://schemas.microsoft.com/office/drawing/2018/hyperlinkcolor" val="tx"/>
                    </a:ext>
                  </a:extLst>
                </a:hlinkClick>
              </a:rPr>
              <a:t>Java Tutorial</a:t>
            </a:r>
            <a:r>
              <a:rPr lang="en-US" sz="2156"/>
              <a:t> and Creative Project 0 very helpful!</a:t>
            </a:r>
            <a:endParaRPr/>
          </a:p>
          <a:p>
            <a:pPr marL="224027" lvl="0" indent="-224027" algn="l" rtl="0">
              <a:lnSpc>
                <a:spcPct val="90000"/>
              </a:lnSpc>
              <a:spcBef>
                <a:spcPts val="900"/>
              </a:spcBef>
              <a:spcAft>
                <a:spcPts val="0"/>
              </a:spcAft>
              <a:buClr>
                <a:srgbClr val="000000"/>
              </a:buClr>
              <a:buSzPts val="2450"/>
              <a:buChar char="•"/>
            </a:pPr>
            <a:r>
              <a:rPr lang="en-US" sz="2450"/>
              <a:t>If you want to know if this class is the right fit for you, take the </a:t>
            </a:r>
            <a:r>
              <a:rPr lang="en-US" sz="2450" u="sng">
                <a:solidFill>
                  <a:srgbClr val="0563C1"/>
                </a:solidFill>
                <a:hlinkClick r:id="rId4">
                  <a:extLst>
                    <a:ext uri="{A12FA001-AC4F-418D-AE19-62706E023703}">
                      <ahyp:hlinkClr xmlns:ahyp="http://schemas.microsoft.com/office/drawing/2018/hyperlinkcolor" val="tx"/>
                    </a:ext>
                  </a:extLst>
                </a:hlinkClick>
              </a:rPr>
              <a:t>Allen School Self-Placement Test</a:t>
            </a:r>
            <a:endParaRPr sz="245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7"/>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a:t>Why 122?</a:t>
            </a:r>
            <a:endParaRPr/>
          </a:p>
        </p:txBody>
      </p:sp>
      <p:sp>
        <p:nvSpPr>
          <p:cNvPr id="147" name="Google Shape;147;p7"/>
          <p:cNvSpPr txBox="1">
            <a:spLocks noGrp="1"/>
          </p:cNvSpPr>
          <p:nvPr>
            <p:ph type="body" idx="1"/>
          </p:nvPr>
        </p:nvSpPr>
        <p:spPr>
          <a:xfrm>
            <a:off x="838200" y="1371600"/>
            <a:ext cx="10515600" cy="4805363"/>
          </a:xfrm>
          <a:prstGeom prst="rect">
            <a:avLst/>
          </a:prstGeom>
          <a:noFill/>
          <a:ln>
            <a:noFill/>
          </a:ln>
        </p:spPr>
        <p:txBody>
          <a:bodyPr spcFirstLastPara="1" wrap="square" lIns="45700" tIns="45700" rIns="45700" bIns="45700" anchor="t" anchorCtr="0">
            <a:normAutofit/>
          </a:bodyPr>
          <a:lstStyle/>
          <a:p>
            <a:pPr marL="0" marR="0" lvl="0" indent="0" algn="l" rtl="0">
              <a:lnSpc>
                <a:spcPct val="90000"/>
              </a:lnSpc>
              <a:spcBef>
                <a:spcPts val="0"/>
              </a:spcBef>
              <a:spcAft>
                <a:spcPts val="0"/>
              </a:spcAft>
              <a:buClr>
                <a:srgbClr val="000000"/>
              </a:buClr>
              <a:buSzPts val="2800"/>
              <a:buFont typeface="Arial"/>
              <a:buNone/>
            </a:pPr>
            <a:r>
              <a:rPr lang="en-US" sz="2800" b="0" i="0" u="none" strike="noStrike" cap="none">
                <a:solidFill>
                  <a:srgbClr val="000000"/>
                </a:solidFill>
                <a:latin typeface="Calibri"/>
                <a:ea typeface="Calibri"/>
                <a:cs typeface="Calibri"/>
                <a:sym typeface="Calibri"/>
              </a:rPr>
              <a:t>1. Build a strong foundation of data structures that will let you tackle the biggest problems in computing</a:t>
            </a:r>
            <a:endParaRPr/>
          </a:p>
        </p:txBody>
      </p:sp>
      <p:grpSp>
        <p:nvGrpSpPr>
          <p:cNvPr id="148" name="Google Shape;148;p7"/>
          <p:cNvGrpSpPr/>
          <p:nvPr/>
        </p:nvGrpSpPr>
        <p:grpSpPr>
          <a:xfrm>
            <a:off x="5507102" y="2566740"/>
            <a:ext cx="2096101" cy="1056602"/>
            <a:chOff x="5450377" y="3377288"/>
            <a:chExt cx="2096101" cy="1056602"/>
          </a:xfrm>
        </p:grpSpPr>
        <p:sp>
          <p:nvSpPr>
            <p:cNvPr id="149" name="Google Shape;149;p7"/>
            <p:cNvSpPr/>
            <p:nvPr/>
          </p:nvSpPr>
          <p:spPr>
            <a:xfrm>
              <a:off x="5450377" y="3377288"/>
              <a:ext cx="2096101" cy="1056602"/>
            </a:xfrm>
            <a:prstGeom prst="rect">
              <a:avLst/>
            </a:prstGeom>
            <a:solidFill>
              <a:schemeClr val="accent1"/>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50" name="Google Shape;150;p7"/>
            <p:cNvSpPr txBox="1"/>
            <p:nvPr/>
          </p:nvSpPr>
          <p:spPr>
            <a:xfrm>
              <a:off x="5496097" y="3720125"/>
              <a:ext cx="2004600" cy="369300"/>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FFFFFF"/>
                </a:buClr>
                <a:buSzPts val="1800"/>
                <a:buFont typeface="Calibri"/>
                <a:buNone/>
              </a:pPr>
              <a:r>
                <a:rPr lang="en-US" sz="1800" b="0" i="0" u="none" strike="noStrike" cap="none">
                  <a:solidFill>
                    <a:srgbClr val="FFFFFF"/>
                  </a:solidFill>
                  <a:latin typeface="Calibri"/>
                  <a:ea typeface="Calibri"/>
                  <a:cs typeface="Calibri"/>
                  <a:sym typeface="Calibri"/>
                </a:rPr>
                <a:t>122 Data Structures</a:t>
              </a:r>
              <a:endParaRPr/>
            </a:p>
          </p:txBody>
        </p:sp>
      </p:grpSp>
      <p:sp>
        <p:nvSpPr>
          <p:cNvPr id="151" name="Google Shape;151;p7"/>
          <p:cNvSpPr/>
          <p:nvPr/>
        </p:nvSpPr>
        <p:spPr>
          <a:xfrm>
            <a:off x="7877418" y="2913557"/>
            <a:ext cx="450300" cy="363000"/>
          </a:xfrm>
          <a:prstGeom prst="rightArrow">
            <a:avLst>
              <a:gd name="adj1" fmla="val 50000"/>
              <a:gd name="adj2" fmla="val 50000"/>
            </a:avLst>
          </a:prstGeom>
          <a:solidFill>
            <a:srgbClr val="6C58C0"/>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52" name="Google Shape;152;p7"/>
          <p:cNvSpPr/>
          <p:nvPr/>
        </p:nvSpPr>
        <p:spPr>
          <a:xfrm rot="10800000">
            <a:off x="4782578" y="2913548"/>
            <a:ext cx="450300" cy="363000"/>
          </a:xfrm>
          <a:prstGeom prst="rightArrow">
            <a:avLst>
              <a:gd name="adj1" fmla="val 50000"/>
              <a:gd name="adj2" fmla="val 50000"/>
            </a:avLst>
          </a:prstGeom>
          <a:solidFill>
            <a:srgbClr val="6C58C0"/>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53" name="Google Shape;153;p7"/>
          <p:cNvSpPr/>
          <p:nvPr/>
        </p:nvSpPr>
        <p:spPr>
          <a:xfrm rot="5400000">
            <a:off x="6273240" y="3810232"/>
            <a:ext cx="450300" cy="363000"/>
          </a:xfrm>
          <a:prstGeom prst="rightArrow">
            <a:avLst>
              <a:gd name="adj1" fmla="val 50000"/>
              <a:gd name="adj2" fmla="val 50000"/>
            </a:avLst>
          </a:prstGeom>
          <a:solidFill>
            <a:srgbClr val="6C58C0"/>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154" name="Google Shape;154;p7" descr="Picture 6"/>
          <p:cNvPicPr preferRelativeResize="0"/>
          <p:nvPr/>
        </p:nvPicPr>
        <p:blipFill rotWithShape="1">
          <a:blip r:embed="rId3">
            <a:alphaModFix/>
          </a:blip>
          <a:srcRect/>
          <a:stretch/>
        </p:blipFill>
        <p:spPr>
          <a:xfrm>
            <a:off x="8601951" y="2339748"/>
            <a:ext cx="3099553" cy="2939033"/>
          </a:xfrm>
          <a:prstGeom prst="rect">
            <a:avLst/>
          </a:prstGeom>
          <a:noFill/>
          <a:ln>
            <a:noFill/>
          </a:ln>
        </p:spPr>
      </p:pic>
      <p:pic>
        <p:nvPicPr>
          <p:cNvPr id="155" name="Google Shape;155;p7"/>
          <p:cNvPicPr preferRelativeResize="0"/>
          <p:nvPr/>
        </p:nvPicPr>
        <p:blipFill>
          <a:blip r:embed="rId4">
            <a:alphaModFix/>
          </a:blip>
          <a:stretch>
            <a:fillRect/>
          </a:stretch>
        </p:blipFill>
        <p:spPr>
          <a:xfrm>
            <a:off x="5134478" y="4360103"/>
            <a:ext cx="2841345" cy="2224775"/>
          </a:xfrm>
          <a:prstGeom prst="rect">
            <a:avLst/>
          </a:prstGeom>
          <a:noFill/>
          <a:ln>
            <a:noFill/>
          </a:ln>
        </p:spPr>
      </p:pic>
      <p:pic>
        <p:nvPicPr>
          <p:cNvPr id="156" name="Google Shape;156;p7"/>
          <p:cNvPicPr preferRelativeResize="0"/>
          <p:nvPr/>
        </p:nvPicPr>
        <p:blipFill>
          <a:blip r:embed="rId5">
            <a:alphaModFix/>
          </a:blip>
          <a:stretch>
            <a:fillRect/>
          </a:stretch>
        </p:blipFill>
        <p:spPr>
          <a:xfrm>
            <a:off x="1185901" y="2339758"/>
            <a:ext cx="3495276" cy="301687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8"/>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a:t>Why 122?</a:t>
            </a:r>
            <a:endParaRPr/>
          </a:p>
        </p:txBody>
      </p:sp>
      <p:sp>
        <p:nvSpPr>
          <p:cNvPr id="162" name="Google Shape;162;p8"/>
          <p:cNvSpPr txBox="1">
            <a:spLocks noGrp="1"/>
          </p:cNvSpPr>
          <p:nvPr>
            <p:ph type="body" idx="1"/>
          </p:nvPr>
        </p:nvSpPr>
        <p:spPr>
          <a:xfrm>
            <a:off x="838200" y="1371602"/>
            <a:ext cx="10515600" cy="1087395"/>
          </a:xfrm>
          <a:prstGeom prst="rect">
            <a:avLst/>
          </a:prstGeom>
          <a:noFill/>
          <a:ln>
            <a:noFill/>
          </a:ln>
        </p:spPr>
        <p:txBody>
          <a:bodyPr spcFirstLastPara="1" wrap="square" lIns="45700" tIns="45700" rIns="45700" bIns="45700" anchor="t" anchorCtr="0">
            <a:normAutofit/>
          </a:bodyPr>
          <a:lstStyle/>
          <a:p>
            <a:pPr marL="0" lvl="0" indent="0" algn="l" rtl="0">
              <a:lnSpc>
                <a:spcPct val="90000"/>
              </a:lnSpc>
              <a:spcBef>
                <a:spcPts val="0"/>
              </a:spcBef>
              <a:spcAft>
                <a:spcPts val="0"/>
              </a:spcAft>
              <a:buClr>
                <a:srgbClr val="000000"/>
              </a:buClr>
              <a:buSzPts val="2500"/>
              <a:buNone/>
            </a:pPr>
            <a:r>
              <a:rPr lang="en-US" sz="2500"/>
              <a:t>2. Learn an important structural pattern for representing </a:t>
            </a:r>
            <a:r>
              <a:rPr lang="en-US" sz="2500" b="1"/>
              <a:t>objects</a:t>
            </a:r>
            <a:r>
              <a:rPr lang="en-US" b="1"/>
              <a:t> </a:t>
            </a:r>
            <a:r>
              <a:rPr lang="en-US" sz="2500"/>
              <a:t>in code to make our code more </a:t>
            </a:r>
            <a:r>
              <a:rPr lang="en-US" sz="2500" b="1"/>
              <a:t>reusable</a:t>
            </a:r>
            <a:r>
              <a:rPr lang="en-US" sz="2500"/>
              <a:t> and </a:t>
            </a:r>
            <a:r>
              <a:rPr lang="en-US" sz="2500" b="1"/>
              <a:t>maintainable</a:t>
            </a:r>
            <a:r>
              <a:rPr lang="en-US" sz="2500"/>
              <a:t> and </a:t>
            </a:r>
            <a:r>
              <a:rPr lang="en-US" sz="2500" b="1"/>
              <a:t>easier to understand.</a:t>
            </a:r>
            <a:endParaRPr sz="2500"/>
          </a:p>
        </p:txBody>
      </p:sp>
      <p:sp>
        <p:nvSpPr>
          <p:cNvPr id="163" name="Google Shape;163;p8"/>
          <p:cNvSpPr txBox="1"/>
          <p:nvPr/>
        </p:nvSpPr>
        <p:spPr>
          <a:xfrm>
            <a:off x="883919" y="2714195"/>
            <a:ext cx="5166362" cy="2772203"/>
          </a:xfrm>
          <a:prstGeom prst="rect">
            <a:avLst/>
          </a:prstGeom>
          <a:noFill/>
          <a:ln>
            <a:noFill/>
          </a:ln>
        </p:spPr>
        <p:txBody>
          <a:bodyPr spcFirstLastPara="1" wrap="square" lIns="45700" tIns="45700" rIns="45700" bIns="45700" anchor="t" anchorCtr="0">
            <a:normAutofit/>
          </a:bodyPr>
          <a:lstStyle/>
          <a:p>
            <a:pPr marL="226313" marR="0" lvl="0" indent="-226313" algn="l" rtl="0">
              <a:lnSpc>
                <a:spcPct val="90000"/>
              </a:lnSpc>
              <a:spcBef>
                <a:spcPts val="0"/>
              </a:spcBef>
              <a:spcAft>
                <a:spcPts val="0"/>
              </a:spcAft>
              <a:buClr>
                <a:srgbClr val="000000"/>
              </a:buClr>
              <a:buSzPts val="2772"/>
              <a:buFont typeface="Arial"/>
              <a:buChar char="•"/>
            </a:pPr>
            <a:r>
              <a:rPr lang="en-US" sz="2772" b="0" i="0" u="none" strike="noStrike" cap="none">
                <a:solidFill>
                  <a:srgbClr val="000000"/>
                </a:solidFill>
                <a:latin typeface="Calibri"/>
                <a:ea typeface="Calibri"/>
                <a:cs typeface="Calibri"/>
                <a:sym typeface="Calibri"/>
              </a:rPr>
              <a:t>Java is designed around this idea of </a:t>
            </a:r>
            <a:r>
              <a:rPr lang="en-US" sz="2772" b="1" i="1" u="none" strike="noStrike" cap="none">
                <a:solidFill>
                  <a:srgbClr val="000000"/>
                </a:solidFill>
                <a:latin typeface="Calibri"/>
                <a:ea typeface="Calibri"/>
                <a:cs typeface="Calibri"/>
                <a:sym typeface="Calibri"/>
              </a:rPr>
              <a:t>objects</a:t>
            </a:r>
            <a:r>
              <a:rPr lang="en-US" sz="2772" b="0" i="0" u="none" strike="noStrike" cap="none">
                <a:solidFill>
                  <a:srgbClr val="000000"/>
                </a:solidFill>
                <a:latin typeface="Calibri"/>
                <a:ea typeface="Calibri"/>
                <a:cs typeface="Calibri"/>
                <a:sym typeface="Calibri"/>
              </a:rPr>
              <a:t>. We haven’t been leveraging that yet!</a:t>
            </a:r>
            <a:endParaRPr/>
          </a:p>
          <a:p>
            <a:pPr marL="226313" marR="0" lvl="0" indent="-50291" algn="l" rtl="0">
              <a:lnSpc>
                <a:spcPct val="90000"/>
              </a:lnSpc>
              <a:spcBef>
                <a:spcPts val="900"/>
              </a:spcBef>
              <a:spcAft>
                <a:spcPts val="0"/>
              </a:spcAft>
              <a:buClr>
                <a:srgbClr val="000000"/>
              </a:buClr>
              <a:buSzPts val="2772"/>
              <a:buFont typeface="Arial"/>
              <a:buNone/>
            </a:pPr>
            <a:endParaRPr sz="2772" b="0" i="0" u="none" strike="noStrike" cap="none">
              <a:solidFill>
                <a:srgbClr val="000000"/>
              </a:solidFill>
              <a:latin typeface="Calibri"/>
              <a:ea typeface="Calibri"/>
              <a:cs typeface="Calibri"/>
              <a:sym typeface="Calibri"/>
            </a:endParaRPr>
          </a:p>
          <a:p>
            <a:pPr marL="226313" marR="0" lvl="0" indent="-226313" algn="l" rtl="0">
              <a:lnSpc>
                <a:spcPct val="90000"/>
              </a:lnSpc>
              <a:spcBef>
                <a:spcPts val="900"/>
              </a:spcBef>
              <a:spcAft>
                <a:spcPts val="0"/>
              </a:spcAft>
              <a:buClr>
                <a:srgbClr val="000000"/>
              </a:buClr>
              <a:buSzPts val="2772"/>
              <a:buFont typeface="Arial"/>
              <a:buChar char="•"/>
            </a:pPr>
            <a:r>
              <a:rPr lang="en-US" sz="2772" b="0" i="0" u="none" strike="noStrike" cap="none">
                <a:solidFill>
                  <a:srgbClr val="000000"/>
                </a:solidFill>
                <a:latin typeface="Calibri"/>
                <a:ea typeface="Calibri"/>
                <a:cs typeface="Calibri"/>
                <a:sym typeface="Calibri"/>
              </a:rPr>
              <a:t>Used in almost every real-world software project.</a:t>
            </a:r>
            <a:endParaRPr/>
          </a:p>
        </p:txBody>
      </p:sp>
      <p:pic>
        <p:nvPicPr>
          <p:cNvPr id="164" name="Google Shape;164;p8" descr="Picture 2"/>
          <p:cNvPicPr preferRelativeResize="0"/>
          <p:nvPr/>
        </p:nvPicPr>
        <p:blipFill rotWithShape="1">
          <a:blip r:embed="rId3">
            <a:alphaModFix/>
          </a:blip>
          <a:srcRect/>
          <a:stretch/>
        </p:blipFill>
        <p:spPr>
          <a:xfrm>
            <a:off x="7460421" y="2458996"/>
            <a:ext cx="3893380" cy="411232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9"/>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a:t>Lecture Outline</a:t>
            </a:r>
            <a:endParaRPr/>
          </a:p>
        </p:txBody>
      </p:sp>
      <p:sp>
        <p:nvSpPr>
          <p:cNvPr id="170" name="Google Shape;170;p9"/>
          <p:cNvSpPr txBox="1">
            <a:spLocks noGrp="1"/>
          </p:cNvSpPr>
          <p:nvPr>
            <p:ph type="body" idx="1"/>
          </p:nvPr>
        </p:nvSpPr>
        <p:spPr>
          <a:xfrm>
            <a:off x="838200" y="1371600"/>
            <a:ext cx="10515600" cy="4805363"/>
          </a:xfrm>
          <a:prstGeom prst="rect">
            <a:avLst/>
          </a:prstGeom>
          <a:noFill/>
          <a:ln>
            <a:noFill/>
          </a:ln>
        </p:spPr>
        <p:txBody>
          <a:bodyPr spcFirstLastPara="1" wrap="square" lIns="45700" tIns="45700" rIns="45700" bIns="45700" anchor="t" anchorCtr="0">
            <a:normAutofit/>
          </a:bodyPr>
          <a:lstStyle/>
          <a:p>
            <a:pPr marL="228600" lvl="0" indent="-228600" algn="l" rtl="0">
              <a:lnSpc>
                <a:spcPct val="90000"/>
              </a:lnSpc>
              <a:spcBef>
                <a:spcPts val="0"/>
              </a:spcBef>
              <a:spcAft>
                <a:spcPts val="0"/>
              </a:spcAft>
              <a:buClr>
                <a:srgbClr val="000000"/>
              </a:buClr>
              <a:buSzPts val="2800"/>
              <a:buChar char="•"/>
            </a:pPr>
            <a:r>
              <a:rPr lang="en-US" sz="2800" b="0" i="0" u="none" strike="noStrike" cap="none" dirty="0">
                <a:solidFill>
                  <a:srgbClr val="000000"/>
                </a:solidFill>
                <a:latin typeface="Calibri"/>
                <a:ea typeface="Calibri"/>
                <a:cs typeface="Calibri"/>
                <a:sym typeface="Calibri"/>
              </a:rPr>
              <a:t>Introductions</a:t>
            </a:r>
            <a:endParaRPr dirty="0"/>
          </a:p>
          <a:p>
            <a:pPr marL="228600" lvl="0" indent="-228600" algn="l" rtl="0">
              <a:lnSpc>
                <a:spcPct val="90000"/>
              </a:lnSpc>
              <a:spcBef>
                <a:spcPts val="1000"/>
              </a:spcBef>
              <a:spcAft>
                <a:spcPts val="0"/>
              </a:spcAft>
              <a:buClr>
                <a:schemeClr val="accent5"/>
              </a:buClr>
              <a:buSzPts val="2800"/>
              <a:buChar char="•"/>
            </a:pPr>
            <a:r>
              <a:rPr lang="en-US" b="1" dirty="0">
                <a:solidFill>
                  <a:schemeClr val="accent5"/>
                </a:solidFill>
              </a:rPr>
              <a:t>About this Course</a:t>
            </a:r>
            <a:endParaRPr dirty="0"/>
          </a:p>
          <a:p>
            <a:pPr marL="685800" lvl="1" indent="-228600" algn="l" rtl="0">
              <a:lnSpc>
                <a:spcPct val="90000"/>
              </a:lnSpc>
              <a:spcBef>
                <a:spcPts val="500"/>
              </a:spcBef>
              <a:spcAft>
                <a:spcPts val="0"/>
              </a:spcAft>
              <a:buClr>
                <a:schemeClr val="accent5"/>
              </a:buClr>
              <a:buSzPts val="2400"/>
              <a:buFont typeface="Helvetica Neue"/>
              <a:buChar char="-"/>
            </a:pPr>
            <a:r>
              <a:rPr lang="en-US" sz="2400" b="1" dirty="0">
                <a:solidFill>
                  <a:schemeClr val="accent5"/>
                </a:solidFill>
              </a:rPr>
              <a:t>Course Components &amp; Tools</a:t>
            </a:r>
            <a:endParaRPr dirty="0"/>
          </a:p>
          <a:p>
            <a:pPr marL="685800" lvl="1" indent="-228600" algn="l" rtl="0">
              <a:lnSpc>
                <a:spcPct val="90000"/>
              </a:lnSpc>
              <a:spcBef>
                <a:spcPts val="500"/>
              </a:spcBef>
              <a:spcAft>
                <a:spcPts val="0"/>
              </a:spcAft>
              <a:buClr>
                <a:srgbClr val="000000"/>
              </a:buClr>
              <a:buSzPts val="2400"/>
              <a:buFont typeface="Helvetica Neue"/>
              <a:buChar char="-"/>
            </a:pPr>
            <a:r>
              <a:rPr lang="en-US" sz="2400" dirty="0"/>
              <a:t>Grading</a:t>
            </a:r>
          </a:p>
          <a:p>
            <a:pPr marL="685800" lvl="1" indent="-228600" algn="l" rtl="0">
              <a:lnSpc>
                <a:spcPct val="90000"/>
              </a:lnSpc>
              <a:spcBef>
                <a:spcPts val="500"/>
              </a:spcBef>
              <a:spcAft>
                <a:spcPts val="0"/>
              </a:spcAft>
              <a:buClr>
                <a:srgbClr val="000000"/>
              </a:buClr>
              <a:buSzPts val="2400"/>
              <a:buFont typeface="Helvetica Neue"/>
              <a:buChar char="-"/>
            </a:pPr>
            <a:r>
              <a:rPr lang="en-US" sz="2400" dirty="0"/>
              <a:t>Policies</a:t>
            </a:r>
            <a:endParaRPr dirty="0"/>
          </a:p>
          <a:p>
            <a:pPr marL="685800" lvl="1" indent="-228600" algn="l" rtl="0">
              <a:lnSpc>
                <a:spcPct val="90000"/>
              </a:lnSpc>
              <a:spcBef>
                <a:spcPts val="500"/>
              </a:spcBef>
              <a:spcAft>
                <a:spcPts val="0"/>
              </a:spcAft>
              <a:buClr>
                <a:srgbClr val="000000"/>
              </a:buClr>
              <a:buSzPts val="2400"/>
              <a:buFont typeface="Helvetica Neue"/>
              <a:buChar char="-"/>
            </a:pPr>
            <a:r>
              <a:rPr lang="en-US" sz="2400" dirty="0"/>
              <a:t>Making the Most of this Class</a:t>
            </a:r>
            <a:endParaRPr dirty="0"/>
          </a:p>
          <a:p>
            <a:pPr marL="228600" lvl="0" indent="-228600" algn="l" rtl="0">
              <a:lnSpc>
                <a:spcPct val="90000"/>
              </a:lnSpc>
              <a:spcBef>
                <a:spcPts val="1000"/>
              </a:spcBef>
              <a:spcAft>
                <a:spcPts val="0"/>
              </a:spcAft>
              <a:buClr>
                <a:srgbClr val="000000"/>
              </a:buClr>
              <a:buSzPts val="2800"/>
              <a:buChar char="•"/>
            </a:pPr>
            <a:r>
              <a:rPr lang="en-US" sz="2800" b="0" i="0" u="none" strike="noStrike" cap="none" dirty="0">
                <a:solidFill>
                  <a:srgbClr val="000000"/>
                </a:solidFill>
                <a:latin typeface="Calibri"/>
                <a:ea typeface="Calibri"/>
                <a:cs typeface="Calibri"/>
                <a:sym typeface="Calibri"/>
              </a:rPr>
              <a:t>Intro/Review Java</a:t>
            </a:r>
            <a:endParaRPr dirty="0"/>
          </a:p>
        </p:txBody>
      </p:sp>
      <p:sp>
        <p:nvSpPr>
          <p:cNvPr id="171" name="Google Shape;171;p9"/>
          <p:cNvSpPr/>
          <p:nvPr/>
        </p:nvSpPr>
        <p:spPr>
          <a:xfrm rot="10800000">
            <a:off x="5373121" y="2378988"/>
            <a:ext cx="444852" cy="308934"/>
          </a:xfrm>
          <a:custGeom>
            <a:avLst/>
            <a:gdLst/>
            <a:ahLst/>
            <a:cxnLst/>
            <a:rect l="l" t="t" r="r" b="b"/>
            <a:pathLst>
              <a:path w="21600" h="21600" extrusionOk="0">
                <a:moveTo>
                  <a:pt x="0" y="0"/>
                </a:moveTo>
                <a:lnTo>
                  <a:pt x="14100" y="0"/>
                </a:lnTo>
                <a:lnTo>
                  <a:pt x="21600" y="10800"/>
                </a:lnTo>
                <a:lnTo>
                  <a:pt x="14100" y="21600"/>
                </a:lnTo>
                <a:lnTo>
                  <a:pt x="0" y="21600"/>
                </a:lnTo>
                <a:close/>
              </a:path>
            </a:pathLst>
          </a:custGeom>
          <a:solidFill>
            <a:schemeClr val="accent5"/>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CSE 373 Summer 2020">
  <a:themeElements>
    <a:clrScheme name="CSE 373 Summer 2020">
      <a:dk1>
        <a:srgbClr val="000000"/>
      </a:dk1>
      <a:lt1>
        <a:srgbClr val="FFFFFF"/>
      </a:lt1>
      <a:dk2>
        <a:srgbClr val="A7A7A7"/>
      </a:dk2>
      <a:lt2>
        <a:srgbClr val="535353"/>
      </a:lt2>
      <a:accent1>
        <a:srgbClr val="2E235D"/>
      </a:accent1>
      <a:accent2>
        <a:srgbClr val="E83C60"/>
      </a:accent2>
      <a:accent3>
        <a:srgbClr val="2699A9"/>
      </a:accent3>
      <a:accent4>
        <a:srgbClr val="FFC000"/>
      </a:accent4>
      <a:accent5>
        <a:srgbClr val="EE8A64"/>
      </a:accent5>
      <a:accent6>
        <a:srgbClr val="09A98A"/>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SE 373 Summer 2020">
  <a:themeElements>
    <a:clrScheme name="CSE 373 Summer 2020">
      <a:dk1>
        <a:srgbClr val="000000"/>
      </a:dk1>
      <a:lt1>
        <a:srgbClr val="FFFFFF"/>
      </a:lt1>
      <a:dk2>
        <a:srgbClr val="A7A7A7"/>
      </a:dk2>
      <a:lt2>
        <a:srgbClr val="535353"/>
      </a:lt2>
      <a:accent1>
        <a:srgbClr val="2E235D"/>
      </a:accent1>
      <a:accent2>
        <a:srgbClr val="E83C60"/>
      </a:accent2>
      <a:accent3>
        <a:srgbClr val="2699A9"/>
      </a:accent3>
      <a:accent4>
        <a:srgbClr val="FFC000"/>
      </a:accent4>
      <a:accent5>
        <a:srgbClr val="EE8A64"/>
      </a:accent5>
      <a:accent6>
        <a:srgbClr val="09A98A"/>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299</TotalTime>
  <Words>2168</Words>
  <Application>Microsoft Office PowerPoint</Application>
  <PresentationFormat>Widescreen</PresentationFormat>
  <Paragraphs>374</Paragraphs>
  <Slides>30</Slides>
  <Notes>28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30</vt:i4>
      </vt:variant>
    </vt:vector>
  </HeadingPairs>
  <TitlesOfParts>
    <vt:vector size="40" baseType="lpstr">
      <vt:lpstr>Arial</vt:lpstr>
      <vt:lpstr>Montserrat</vt:lpstr>
      <vt:lpstr>Montserrat SemiBold</vt:lpstr>
      <vt:lpstr>Courier New</vt:lpstr>
      <vt:lpstr>Calibri</vt:lpstr>
      <vt:lpstr>Helvetica Neue</vt:lpstr>
      <vt:lpstr>Noto Sans Symbols</vt:lpstr>
      <vt:lpstr>Montserrat ExtraBold</vt:lpstr>
      <vt:lpstr>Inter</vt:lpstr>
      <vt:lpstr>CSE 373 Summer 2020</vt:lpstr>
      <vt:lpstr>Welcome!</vt:lpstr>
      <vt:lpstr>Lecture Outline</vt:lpstr>
      <vt:lpstr>Course Staff</vt:lpstr>
      <vt:lpstr>Students</vt:lpstr>
      <vt:lpstr>What is this Class?</vt:lpstr>
      <vt:lpstr>Prerequisite Knowledge</vt:lpstr>
      <vt:lpstr>Why 122?</vt:lpstr>
      <vt:lpstr>Why 122?</vt:lpstr>
      <vt:lpstr>Lecture Outline</vt:lpstr>
      <vt:lpstr>Course Components</vt:lpstr>
      <vt:lpstr>Course Website</vt:lpstr>
      <vt:lpstr>Course Website</vt:lpstr>
      <vt:lpstr>Other Course Tools</vt:lpstr>
      <vt:lpstr>Lecture Outline</vt:lpstr>
      <vt:lpstr>Graded Course Components</vt:lpstr>
      <vt:lpstr>Course Grades</vt:lpstr>
      <vt:lpstr>Lecture Outline</vt:lpstr>
      <vt:lpstr>Resubmissions</vt:lpstr>
      <vt:lpstr>Collaboration</vt:lpstr>
      <vt:lpstr>Textbook </vt:lpstr>
      <vt:lpstr>Lecture Outline</vt:lpstr>
      <vt:lpstr>How Learning Works</vt:lpstr>
      <vt:lpstr>Metacognition</vt:lpstr>
      <vt:lpstr>Getting Help</vt:lpstr>
      <vt:lpstr>Help Us Improve!</vt:lpstr>
      <vt:lpstr>The World Around CSE 122</vt:lpstr>
      <vt:lpstr>Lecture Outline</vt:lpstr>
      <vt:lpstr>Hello World</vt:lpstr>
      <vt:lpstr>Review Java Syntax</vt:lpstr>
      <vt:lpstr>“Homework” for Next Time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dc:title>
  <cp:lastModifiedBy>mnats</cp:lastModifiedBy>
  <cp:revision>16</cp:revision>
  <dcterms:modified xsi:type="dcterms:W3CDTF">2024-03-27T18:35:50Z</dcterms:modified>
</cp:coreProperties>
</file>