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407" r:id="rId3"/>
    <p:sldId id="406" r:id="rId4"/>
    <p:sldId id="397" r:id="rId5"/>
    <p:sldId id="393" r:id="rId6"/>
    <p:sldId id="395" r:id="rId7"/>
    <p:sldId id="394" r:id="rId8"/>
    <p:sldId id="396" r:id="rId9"/>
    <p:sldId id="398" r:id="rId10"/>
    <p:sldId id="399" r:id="rId11"/>
    <p:sldId id="403" r:id="rId12"/>
    <p:sldId id="404" r:id="rId13"/>
    <p:sldId id="400" r:id="rId14"/>
    <p:sldId id="405" r:id="rId15"/>
    <p:sldId id="401" r:id="rId16"/>
    <p:sldId id="4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407"/>
            <p14:sldId id="406"/>
            <p14:sldId id="397"/>
            <p14:sldId id="393"/>
            <p14:sldId id="395"/>
            <p14:sldId id="394"/>
            <p14:sldId id="396"/>
            <p14:sldId id="398"/>
            <p14:sldId id="399"/>
            <p14:sldId id="403"/>
            <p14:sldId id="404"/>
            <p14:sldId id="400"/>
            <p14:sldId id="405"/>
            <p14:sldId id="401"/>
            <p14:sldId id="4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54A0FF"/>
    <a:srgbClr val="0FB9B1"/>
    <a:srgbClr val="FAFAFA"/>
    <a:srgbClr val="F5F5F5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31" autoAdjust="0"/>
    <p:restoredTop sz="91361"/>
  </p:normalViewPr>
  <p:slideViewPr>
    <p:cSldViewPr snapToGrid="0" snapToObjects="1">
      <p:cViewPr varScale="1">
        <p:scale>
          <a:sx n="94" d="100"/>
          <a:sy n="94" d="100"/>
        </p:scale>
        <p:origin x="81" y="10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tKhfaUKjw5HiTga5Uj4wA?si=nce7toO3TEC__BRnwBAsUw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7426F3-256D-58BF-DC97-4AAC9A99E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9682" y="236757"/>
            <a:ext cx="12291682" cy="705435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98;p1">
            <a:extLst>
              <a:ext uri="{FF2B5EF4-FFF2-40B4-BE49-F238E27FC236}">
                <a16:creationId xmlns:a16="http://schemas.microsoft.com/office/drawing/2014/main" id="{DCB368DD-C85F-4850-B51E-36E0433C0DD6}"/>
              </a:ext>
            </a:extLst>
          </p:cNvPr>
          <p:cNvSpPr txBox="1"/>
          <p:nvPr userDrawn="1"/>
        </p:nvSpPr>
        <p:spPr>
          <a:xfrm>
            <a:off x="8379355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9E168E-534E-4591-B7C2-9CF216B19E6E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95;p1">
            <a:extLst>
              <a:ext uri="{FF2B5EF4-FFF2-40B4-BE49-F238E27FC236}">
                <a16:creationId xmlns:a16="http://schemas.microsoft.com/office/drawing/2014/main" id="{B8ACF2A5-08BE-45C6-B9E7-9DB2C0AC180E}"/>
              </a:ext>
            </a:extLst>
          </p:cNvPr>
          <p:cNvSpPr txBox="1"/>
          <p:nvPr userDrawn="1"/>
        </p:nvSpPr>
        <p:spPr>
          <a:xfrm>
            <a:off x="7511082" y="3842619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122 24au Lecture Tunes </a:t>
            </a:r>
            <a:r>
              <a:rPr lang="en-US" sz="2200" u="sng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🍂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Google Shape;96;p1">
            <a:extLst>
              <a:ext uri="{FF2B5EF4-FFF2-40B4-BE49-F238E27FC236}">
                <a16:creationId xmlns:a16="http://schemas.microsoft.com/office/drawing/2014/main" id="{A0F293AE-17F2-415F-B6E0-FDFC7357F692}"/>
              </a:ext>
            </a:extLst>
          </p:cNvPr>
          <p:cNvSpPr txBox="1"/>
          <p:nvPr userDrawn="1"/>
        </p:nvSpPr>
        <p:spPr>
          <a:xfrm>
            <a:off x="7226456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7" name="Google Shape;97;p1">
            <a:extLst>
              <a:ext uri="{FF2B5EF4-FFF2-40B4-BE49-F238E27FC236}">
                <a16:creationId xmlns:a16="http://schemas.microsoft.com/office/drawing/2014/main" id="{81C5DB50-B32D-42F2-A097-8D7FD47D1D3B}"/>
              </a:ext>
            </a:extLst>
          </p:cNvPr>
          <p:cNvSpPr txBox="1"/>
          <p:nvPr userDrawn="1"/>
        </p:nvSpPr>
        <p:spPr>
          <a:xfrm>
            <a:off x="7226456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8" name="Google Shape;99;p1">
            <a:extLst>
              <a:ext uri="{FF2B5EF4-FFF2-40B4-BE49-F238E27FC236}">
                <a16:creationId xmlns:a16="http://schemas.microsoft.com/office/drawing/2014/main" id="{1A8A28E7-89EB-4B08-8448-D85411859083}"/>
              </a:ext>
            </a:extLst>
          </p:cNvPr>
          <p:cNvSpPr txBox="1"/>
          <p:nvPr userDrawn="1"/>
        </p:nvSpPr>
        <p:spPr>
          <a:xfrm>
            <a:off x="8379355" y="4640322"/>
            <a:ext cx="3924887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4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Heon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Jessica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Cora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F96498-77FB-4D9E-A27E-CBCAC26C13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53991" y="5728498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AE8176-F5AE-4EE7-9ACF-82692440A1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7717" y="28313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87E951-EC7F-429C-8100-7C9AE00469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7717" y="28313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09: Maps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9F8FE-1DCB-0C41-CE68-A374F17B9644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Maps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favorite form of potato?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B00A881-DAA6-4B46-94CE-20A9A02D1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>
            <a:noAutofit/>
          </a:bodyPr>
          <a:lstStyle/>
          <a:p>
            <a:r>
              <a:rPr lang="en-US" sz="3600" dirty="0"/>
              <a:t>Select the method calls required to modify the given map m as follows: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A320BD-4B9A-4FCF-A0E4-735B96DACBC3}"/>
              </a:ext>
            </a:extLst>
          </p:cNvPr>
          <p:cNvSpPr txBox="1"/>
          <p:nvPr/>
        </p:nvSpPr>
        <p:spPr>
          <a:xfrm>
            <a:off x="838199" y="2322022"/>
            <a:ext cx="61001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Assume m’s contents are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endParaRPr lang="en-US" sz="2000" dirty="0"/>
          </a:p>
          <a:p>
            <a:r>
              <a:rPr lang="en-US" sz="2000" dirty="0"/>
              <a:t>We want to modify m so that its contents are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98178="Tukwila"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98101="Seattle"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98126="Seattle"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4755C-304C-403E-BA68-2EB431D2A016}"/>
              </a:ext>
            </a:extLst>
          </p:cNvPr>
          <p:cNvSpPr txBox="1"/>
          <p:nvPr/>
        </p:nvSpPr>
        <p:spPr>
          <a:xfrm>
            <a:off x="6938356" y="2416233"/>
            <a:ext cx="4793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(98178, "Tukwila");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m.remove</a:t>
            </a:r>
            <a:r>
              <a:rPr lang="en-US" sz="2400" dirty="0">
                <a:latin typeface="Consolas" panose="020B0609020204030204" pitchFamily="49" charset="0"/>
              </a:rPr>
              <a:t>(98178);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(98126,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m.get</a:t>
            </a:r>
            <a:r>
              <a:rPr lang="en-US" sz="2400" dirty="0">
                <a:latin typeface="Consolas" panose="020B0609020204030204" pitchFamily="49" charset="0"/>
              </a:rPr>
              <a:t>(98178,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(98101, "Seattle");</a:t>
            </a:r>
          </a:p>
        </p:txBody>
      </p:sp>
    </p:spTree>
    <p:extLst>
      <p:ext uri="{BB962C8B-B14F-4D97-AF65-F5344CB8AC3E}">
        <p14:creationId xmlns:p14="http://schemas.microsoft.com/office/powerpoint/2010/main" val="235235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joinRosters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321061" y="279367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Practice: </a:t>
            </a:r>
            <a:r>
              <a:rPr lang="en-US" b="1" dirty="0" err="1">
                <a:solidFill>
                  <a:schemeClr val="accent5"/>
                </a:solidFill>
              </a:rPr>
              <a:t>joinRosters</a:t>
            </a:r>
            <a:endParaRPr lang="en-US" b="1" dirty="0">
              <a:solidFill>
                <a:schemeClr val="accent5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373411" y="34074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0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C4912-E6DD-4718-8A8C-9586A4CA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joinRosters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BD175-1FD0-4547-A72A-CD07ECEEB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34830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Write a method </a:t>
            </a:r>
            <a:r>
              <a:rPr lang="en-US" dirty="0" err="1">
                <a:latin typeface="Consolas" panose="020B0609020204030204" pitchFamily="49" charset="0"/>
              </a:rPr>
              <a:t>joinRosters</a:t>
            </a:r>
            <a:r>
              <a:rPr lang="en-US" dirty="0"/>
              <a:t> that combines a </a:t>
            </a:r>
            <a:r>
              <a:rPr lang="en-US" dirty="0">
                <a:latin typeface="Consolas" panose="020B0609020204030204" pitchFamily="49" charset="0"/>
              </a:rPr>
              <a:t>Map</a:t>
            </a:r>
            <a:r>
              <a:rPr lang="en-US" dirty="0"/>
              <a:t> from student name to quiz section, and a </a:t>
            </a:r>
            <a:r>
              <a:rPr lang="en-US" dirty="0">
                <a:latin typeface="Consolas" panose="020B0609020204030204" pitchFamily="49" charset="0"/>
              </a:rPr>
              <a:t>Map</a:t>
            </a:r>
            <a:r>
              <a:rPr lang="en-US" dirty="0"/>
              <a:t> from TA name to quiz section and prints all pairs of students/</a:t>
            </a:r>
            <a:r>
              <a:rPr lang="en-US" dirty="0" err="1"/>
              <a:t>TAs.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 err="1">
                <a:latin typeface="Consolas" panose="020B0609020204030204" pitchFamily="49" charset="0"/>
              </a:rPr>
              <a:t>studentSections</a:t>
            </a:r>
            <a:r>
              <a:rPr lang="en-US" dirty="0"/>
              <a:t> stores the following map: 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{Alan=AC, Jerry=AB, </a:t>
            </a:r>
            <a:r>
              <a:rPr lang="en-US" sz="2600" dirty="0" err="1">
                <a:latin typeface="Consolas" panose="020B0609020204030204" pitchFamily="49" charset="0"/>
              </a:rPr>
              <a:t>Yueying</a:t>
            </a:r>
            <a:r>
              <a:rPr lang="en-US" sz="2600" dirty="0">
                <a:latin typeface="Consolas" panose="020B0609020204030204" pitchFamily="49" charset="0"/>
              </a:rPr>
              <a:t>=AA, Sharon=AB, Steven=AB, </a:t>
            </a:r>
            <a:r>
              <a:rPr lang="en-US" sz="2600" dirty="0" err="1">
                <a:latin typeface="Consolas" panose="020B0609020204030204" pitchFamily="49" charset="0"/>
              </a:rPr>
              <a:t>Zewditu</a:t>
            </a:r>
            <a:r>
              <a:rPr lang="en-US" sz="2600" dirty="0">
                <a:latin typeface="Consolas" panose="020B0609020204030204" pitchFamily="49" charset="0"/>
              </a:rPr>
              <a:t>=BA}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</a:t>
            </a:r>
            <a:r>
              <a:rPr lang="en-US" dirty="0" err="1">
                <a:latin typeface="Consolas" panose="020B0609020204030204" pitchFamily="49" charset="0"/>
              </a:rPr>
              <a:t>taSections</a:t>
            </a:r>
            <a:r>
              <a:rPr lang="en-US" dirty="0"/>
              <a:t> stores the following map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{</a:t>
            </a:r>
            <a:r>
              <a:rPr lang="en-US" sz="2600" dirty="0" err="1">
                <a:latin typeface="Consolas" panose="020B0609020204030204" pitchFamily="49" charset="0"/>
              </a:rPr>
              <a:t>Ayush</a:t>
            </a:r>
            <a:r>
              <a:rPr lang="en-US" sz="2600" dirty="0">
                <a:latin typeface="Consolas" panose="020B0609020204030204" pitchFamily="49" charset="0"/>
              </a:rPr>
              <a:t>=BA, Marcus=AA, Aishah=AB, </a:t>
            </a:r>
            <a:r>
              <a:rPr lang="en-US" sz="2600" dirty="0" err="1">
                <a:latin typeface="Consolas" panose="020B0609020204030204" pitchFamily="49" charset="0"/>
              </a:rPr>
              <a:t>Chaafen</a:t>
            </a:r>
            <a:r>
              <a:rPr lang="en-US" sz="2600" dirty="0">
                <a:latin typeface="Consolas" panose="020B0609020204030204" pitchFamily="49" charset="0"/>
              </a:rPr>
              <a:t>=AC}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05457-DA73-4C70-A465-0749F3BC9D0D}"/>
              </a:ext>
            </a:extLst>
          </p:cNvPr>
          <p:cNvSpPr txBox="1"/>
          <p:nvPr/>
        </p:nvSpPr>
        <p:spPr>
          <a:xfrm>
            <a:off x="8097865" y="4332237"/>
            <a:ext cx="3953288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AC: Alan - </a:t>
            </a:r>
            <a:r>
              <a:rPr lang="en-US" sz="2400" dirty="0" err="1">
                <a:solidFill>
                  <a:srgbClr val="333333"/>
                </a:solidFill>
                <a:latin typeface="Source Code Pro" panose="020B0509030403020204" pitchFamily="49" charset="0"/>
              </a:rPr>
              <a:t>Chaafen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b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</a:b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AB: Jerry - </a:t>
            </a:r>
            <a:r>
              <a:rPr lang="en-US" sz="2400" dirty="0">
                <a:solidFill>
                  <a:srgbClr val="333333"/>
                </a:solidFill>
                <a:latin typeface="Source Code Pro" panose="020B0509030403020204" pitchFamily="49" charset="0"/>
              </a:rPr>
              <a:t>Aishah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AB: Sharon - </a:t>
            </a:r>
            <a:r>
              <a:rPr lang="en-US" sz="2400" dirty="0">
                <a:solidFill>
                  <a:srgbClr val="333333"/>
                </a:solidFill>
                <a:latin typeface="Source Code Pro" panose="020B0509030403020204" pitchFamily="49" charset="0"/>
              </a:rPr>
              <a:t>Aishah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AB: Steven - </a:t>
            </a:r>
            <a:r>
              <a:rPr lang="en-US" sz="2400" dirty="0">
                <a:solidFill>
                  <a:srgbClr val="333333"/>
                </a:solidFill>
                <a:latin typeface="Source Code Pro" panose="020B0509030403020204" pitchFamily="49" charset="0"/>
              </a:rPr>
              <a:t>Aishah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AA: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Yueying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– Marcus BA: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Zewditu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–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Ayush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77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joinRosters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Practice: </a:t>
            </a:r>
            <a:r>
              <a:rPr lang="en-US" b="1" dirty="0" err="1">
                <a:solidFill>
                  <a:schemeClr val="accent5"/>
                </a:solidFill>
              </a:rPr>
              <a:t>mostFrequentStart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87316" y="41161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24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89F4-EF5B-47A0-8E84-6F8268F5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785E-18C4-41C0-ACD5-DC6A71518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/>
              <a:t>mostFrequentStart</a:t>
            </a:r>
            <a:r>
              <a:rPr lang="en-US" dirty="0"/>
              <a:t> that takes a Set of words and does the following steps: </a:t>
            </a:r>
          </a:p>
          <a:p>
            <a:r>
              <a:rPr lang="en-US" dirty="0"/>
              <a:t>Organizes words into “word families” based on which letter they start with</a:t>
            </a:r>
          </a:p>
          <a:p>
            <a:r>
              <a:rPr lang="en-US" dirty="0"/>
              <a:t>Selects the largest “word family” as defined as the family with the most words in it</a:t>
            </a:r>
          </a:p>
          <a:p>
            <a:r>
              <a:rPr lang="en-US" dirty="0"/>
              <a:t>Returns the starting letter of the largest word family (and if time, should update the Set of words to only have words from the selected family). </a:t>
            </a:r>
          </a:p>
        </p:txBody>
      </p:sp>
    </p:spTree>
    <p:extLst>
      <p:ext uri="{BB962C8B-B14F-4D97-AF65-F5344CB8AC3E}">
        <p14:creationId xmlns:p14="http://schemas.microsoft.com/office/powerpoint/2010/main" val="1933776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89F4-EF5B-47A0-8E84-6F8268F5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785E-18C4-41C0-ACD5-DC6A71518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example, if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words stored the values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["hello", "goodbye", "library", "literary", "little", "repel"]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word families produced would be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'h' -&gt; 1 word ("hello")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'g' -&gt; 1 word ("goodbye")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'l' -&gt; 3 words ("library", "literary", "little")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'r' -&gt; 1 word ("repel")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'l' has the largest word family, we return </a:t>
            </a:r>
            <a:r>
              <a:rPr lang="en-US" dirty="0">
                <a:latin typeface="Consolas" panose="020B0609020204030204" pitchFamily="49" charset="0"/>
              </a:rPr>
              <a:t>'l'</a:t>
            </a:r>
            <a:r>
              <a:rPr lang="en-US" dirty="0"/>
              <a:t> and modify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to only contain </a:t>
            </a:r>
            <a:r>
              <a:rPr lang="en-US" dirty="0">
                <a:latin typeface="Consolas" panose="020B0609020204030204" pitchFamily="49" charset="0"/>
              </a:rPr>
              <a:t>Strings</a:t>
            </a:r>
            <a:r>
              <a:rPr lang="en-US" dirty="0"/>
              <a:t> starting with 'l'. </a:t>
            </a:r>
          </a:p>
        </p:txBody>
      </p:sp>
    </p:spTree>
    <p:extLst>
      <p:ext uri="{BB962C8B-B14F-4D97-AF65-F5344CB8AC3E}">
        <p14:creationId xmlns:p14="http://schemas.microsoft.com/office/powerpoint/2010/main" val="403120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</a:t>
            </a:r>
            <a:r>
              <a:rPr lang="en-US" b="1" dirty="0"/>
              <a:t> </a:t>
            </a: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joinRosters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69352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7BB3-7B52-41DB-A2D8-59DF49E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A6B19-331A-428C-A5CC-CD53E0365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Reminder: Quiz 1 is Tuesday, November 5</a:t>
            </a:r>
          </a:p>
          <a:p>
            <a:r>
              <a:rPr lang="en-US" sz="4000" dirty="0"/>
              <a:t>Resubmission Cycle 2 (R2) form open now</a:t>
            </a:r>
          </a:p>
          <a:p>
            <a:pPr lvl="1"/>
            <a:r>
              <a:rPr lang="en-US" sz="3200" dirty="0"/>
              <a:t>Due Tuesday, Oct 29 by 11:59 PM</a:t>
            </a:r>
          </a:p>
          <a:p>
            <a:pPr lvl="1"/>
            <a:r>
              <a:rPr lang="en-US" sz="3200" dirty="0"/>
              <a:t>Eligible Assignments: </a:t>
            </a:r>
            <a:r>
              <a:rPr lang="en-US" sz="3200" b="1" dirty="0">
                <a:solidFill>
                  <a:srgbClr val="EF5777"/>
                </a:solidFill>
              </a:rPr>
              <a:t>C0</a:t>
            </a:r>
            <a:r>
              <a:rPr lang="en-US" sz="3200" dirty="0"/>
              <a:t>, P0, C1</a:t>
            </a:r>
          </a:p>
          <a:p>
            <a:r>
              <a:rPr lang="en-US" sz="4000" dirty="0"/>
              <a:t>Programming Assignment 2 (P2) released later today! </a:t>
            </a:r>
          </a:p>
          <a:p>
            <a:pPr lvl="1"/>
            <a:r>
              <a:rPr lang="en-US" sz="3600" dirty="0"/>
              <a:t>Due Thursday, </a:t>
            </a:r>
            <a:r>
              <a:rPr lang="en-US" sz="3600" b="1" dirty="0"/>
              <a:t>Nov 7</a:t>
            </a:r>
            <a:r>
              <a:rPr lang="en-US" sz="3600" dirty="0"/>
              <a:t> by 11:59pm</a:t>
            </a:r>
          </a:p>
        </p:txBody>
      </p:sp>
    </p:spTree>
    <p:extLst>
      <p:ext uri="{BB962C8B-B14F-4D97-AF65-F5344CB8AC3E}">
        <p14:creationId xmlns:p14="http://schemas.microsoft.com/office/powerpoint/2010/main" val="305293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Map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joinRosters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26501" y="210649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909C-E21D-3540-0AD8-5412A81C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5AB95-7E28-5E15-E00E-C0E993C6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776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structure to map keys to values</a:t>
            </a:r>
          </a:p>
          <a:p>
            <a:pPr lvl="1"/>
            <a:r>
              <a:rPr lang="en-US" dirty="0"/>
              <a:t>Keys can be any* type; Keys </a:t>
            </a:r>
            <a:r>
              <a:rPr lang="en-US" u="sng" dirty="0"/>
              <a:t>must</a:t>
            </a:r>
            <a:r>
              <a:rPr lang="en-US" dirty="0"/>
              <a:t> be unique </a:t>
            </a:r>
          </a:p>
          <a:p>
            <a:pPr lvl="1"/>
            <a:r>
              <a:rPr lang="en-US" dirty="0"/>
              <a:t>Values can be any type </a:t>
            </a:r>
          </a:p>
          <a:p>
            <a:r>
              <a:rPr lang="en-US" dirty="0"/>
              <a:t>Example: Mapping nucleotides to counts </a:t>
            </a:r>
            <a:br>
              <a:rPr lang="en-US" dirty="0"/>
            </a:br>
            <a:r>
              <a:rPr lang="en-US" dirty="0"/>
              <a:t>                  </a:t>
            </a:r>
            <a:r>
              <a:rPr lang="en-US"/>
              <a:t>in C0</a:t>
            </a:r>
            <a:r>
              <a:rPr lang="en-US" dirty="0"/>
              <a:t>!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put(key, value)</a:t>
            </a:r>
            <a:r>
              <a:rPr lang="en-US" dirty="0"/>
              <a:t>: Associate key to value</a:t>
            </a:r>
          </a:p>
          <a:p>
            <a:pPr lvl="2"/>
            <a:r>
              <a:rPr lang="en-US" dirty="0"/>
              <a:t>Overwrites duplicate keys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get(key)</a:t>
            </a:r>
            <a:r>
              <a:rPr lang="en-US" dirty="0"/>
              <a:t>: Get value for key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remove(key)</a:t>
            </a:r>
            <a:r>
              <a:rPr lang="en-US" dirty="0"/>
              <a:t>: Remove key/value pair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Same as Python’s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dict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2" descr="https://static.us.edusercontent.com/files/lqdut9vmmq9cp9Yx20muXcSr">
            <a:extLst>
              <a:ext uri="{FF2B5EF4-FFF2-40B4-BE49-F238E27FC236}">
                <a16:creationId xmlns:a16="http://schemas.microsoft.com/office/drawing/2014/main" id="{49F91B73-8C70-48C8-8F29-DD831FA2A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1712" r="1463" b="3312"/>
          <a:stretch/>
        </p:blipFill>
        <p:spPr bwMode="auto">
          <a:xfrm>
            <a:off x="7656162" y="1371600"/>
            <a:ext cx="4426132" cy="43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AC6039B9-A884-0671-9540-3DEF7CA5C77C}"/>
              </a:ext>
            </a:extLst>
          </p:cNvPr>
          <p:cNvSpPr/>
          <p:nvPr/>
        </p:nvSpPr>
        <p:spPr>
          <a:xfrm>
            <a:off x="8803040" y="2584875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3486AC1-C92B-0DBA-066B-A5AA83DBE8E9}"/>
              </a:ext>
            </a:extLst>
          </p:cNvPr>
          <p:cNvSpPr/>
          <p:nvPr/>
        </p:nvSpPr>
        <p:spPr>
          <a:xfrm>
            <a:off x="10557593" y="2764472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BA01D11-7FAC-AAE7-E341-79487DF01181}"/>
              </a:ext>
            </a:extLst>
          </p:cNvPr>
          <p:cNvSpPr/>
          <p:nvPr/>
        </p:nvSpPr>
        <p:spPr>
          <a:xfrm>
            <a:off x="8625439" y="3536293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20C0180-3C2B-7761-B298-9D1CC9166BEE}"/>
              </a:ext>
            </a:extLst>
          </p:cNvPr>
          <p:cNvSpPr/>
          <p:nvPr/>
        </p:nvSpPr>
        <p:spPr>
          <a:xfrm>
            <a:off x="10414864" y="3577545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2AAA0BE-0B0A-A031-445C-6FDAB5994743}"/>
              </a:ext>
            </a:extLst>
          </p:cNvPr>
          <p:cNvSpPr/>
          <p:nvPr/>
        </p:nvSpPr>
        <p:spPr>
          <a:xfrm>
            <a:off x="9308056" y="1488861"/>
            <a:ext cx="334675" cy="360266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9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3469-DC60-DC0C-23A2-94F930182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Maps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7AE46-1175-A350-E2D5-39C0E7801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</a:p>
          <a:p>
            <a:r>
              <a:rPr lang="en-US" dirty="0"/>
              <a:t>Implementations: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05AB8-9456-86C0-4AEF-E559113192FA}"/>
              </a:ext>
            </a:extLst>
          </p:cNvPr>
          <p:cNvSpPr txBox="1"/>
          <p:nvPr/>
        </p:nvSpPr>
        <p:spPr>
          <a:xfrm>
            <a:off x="2039178" y="2686347"/>
            <a:ext cx="8964619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Making a Map</a:t>
            </a:r>
            <a:b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sz="2000" b="1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adding elements to the above Map</a:t>
            </a:r>
            <a:b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"Iron Maiden"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"Wasted Years"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"Foxes"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"Body Talk"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"Vampire Weekend"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"Campus"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Getting a value for a key</a:t>
            </a:r>
            <a:b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String song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favArtistToSong.get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”Vampire Weekend"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(song);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5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Maps in Java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11A64B-C444-9B81-F566-9362B088C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10862"/>
              </p:ext>
            </p:extLst>
          </p:nvPr>
        </p:nvGraphicFramePr>
        <p:xfrm>
          <a:off x="838200" y="1326976"/>
          <a:ext cx="10515600" cy="526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287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8004313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put(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adds a mapping from the given key to the given value;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if the key already exists, replaces its value with the given one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3135663148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get(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value mapped to the given key (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null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not found)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3533191085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containsKey(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map contains a mapping for the given key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910003213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any existing mapping for the given key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1563529482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clear()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all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key/value pairs from the map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407604290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number of key/value pairs in the map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1306100166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map's size is 0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4220966113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toString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()</a:t>
                      </a: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a string such as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"{a=90, d=60, c=70}"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992426291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keySet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()</a:t>
                      </a: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set of all keys in the map</a:t>
                      </a:r>
                    </a:p>
                  </a:txBody>
                  <a:tcPr marT="45699" marB="45699" horzOverflow="overflow"/>
                </a:tc>
                <a:extLst>
                  <a:ext uri="{0D108BD9-81ED-4DB2-BD59-A6C34878D82A}">
                    <a16:rowId xmlns:a16="http://schemas.microsoft.com/office/drawing/2014/main" val="2005003154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values()</a:t>
                      </a: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collection of all values in the map</a:t>
                      </a:r>
                    </a:p>
                  </a:txBody>
                  <a:tcPr marT="45699" marB="45699" horzOverflow="overflow"/>
                </a:tc>
                <a:extLst>
                  <a:ext uri="{0D108BD9-81ED-4DB2-BD59-A6C34878D82A}">
                    <a16:rowId xmlns:a16="http://schemas.microsoft.com/office/drawing/2014/main" val="3843275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20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370D-DBD0-084D-DD86-5F2062CF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3B1B-778B-290D-B1D5-4D09A0D3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first data structures with marked differences in how their implementations behave</a:t>
            </a:r>
          </a:p>
          <a:p>
            <a:r>
              <a:rPr lang="en-US" dirty="0"/>
              <a:t>One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ADT / Interface</a:t>
            </a:r>
          </a:p>
          <a:p>
            <a:r>
              <a:rPr lang="en-US" dirty="0"/>
              <a:t>Two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implementations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/>
              <a:t> – Pretty fast, </a:t>
            </a:r>
            <a:r>
              <a:rPr lang="en-US" u="sng" dirty="0"/>
              <a:t>but</a:t>
            </a:r>
            <a:r>
              <a:rPr lang="en-US" dirty="0"/>
              <a:t> sorted keys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  <a:r>
              <a:rPr lang="en-US" dirty="0"/>
              <a:t> – Extremely fast, unsorted keys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377D3-E220-0AA5-2ADC-8300E0CE9425}"/>
              </a:ext>
            </a:extLst>
          </p:cNvPr>
          <p:cNvSpPr txBox="1"/>
          <p:nvPr/>
        </p:nvSpPr>
        <p:spPr>
          <a:xfrm>
            <a:off x="2588006" y="4539823"/>
            <a:ext cx="7015987" cy="101566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map1 = </a:t>
            </a:r>
            <a:r>
              <a:rPr lang="en-US" sz="20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map2 = </a:t>
            </a:r>
            <a:r>
              <a:rPr lang="en-US" sz="20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HashMap&lt;&gt;();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3300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9F7F-A5C4-4DE8-9085-6535E642D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Select the method calls required to modify the given map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3600" dirty="0"/>
              <a:t> as follows: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68C0E-B238-49D0-A4F5-D60FF3598B59}"/>
              </a:ext>
            </a:extLst>
          </p:cNvPr>
          <p:cNvSpPr txBox="1"/>
          <p:nvPr/>
        </p:nvSpPr>
        <p:spPr>
          <a:xfrm>
            <a:off x="838199" y="2322022"/>
            <a:ext cx="61001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Assume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dirty="0"/>
              <a:t>’s contents are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endParaRPr lang="en-US" sz="2000" dirty="0"/>
          </a:p>
          <a:p>
            <a:r>
              <a:rPr lang="en-US" sz="2000" dirty="0"/>
              <a:t>We want to modify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dirty="0"/>
              <a:t> so that its contents are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98178="Tukwila"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98101="Seattle"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98126="Seattle"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53CAF-64E3-47E0-8057-5FEA17C1B66D}"/>
              </a:ext>
            </a:extLst>
          </p:cNvPr>
          <p:cNvSpPr txBox="1"/>
          <p:nvPr/>
        </p:nvSpPr>
        <p:spPr>
          <a:xfrm>
            <a:off x="6938356" y="2416233"/>
            <a:ext cx="4793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(98178, "Tukwila");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m.remove</a:t>
            </a:r>
            <a:r>
              <a:rPr lang="en-US" sz="2400" dirty="0">
                <a:latin typeface="Consolas" panose="020B0609020204030204" pitchFamily="49" charset="0"/>
              </a:rPr>
              <a:t>(98178);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(98126,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m.get</a:t>
            </a:r>
            <a:r>
              <a:rPr lang="en-US" sz="2400" dirty="0">
                <a:latin typeface="Consolas" panose="020B0609020204030204" pitchFamily="49" charset="0"/>
              </a:rPr>
              <a:t>(98178,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(98101, "Seattle");</a:t>
            </a:r>
          </a:p>
        </p:txBody>
      </p:sp>
    </p:spTree>
    <p:extLst>
      <p:ext uri="{BB962C8B-B14F-4D97-AF65-F5344CB8AC3E}">
        <p14:creationId xmlns:p14="http://schemas.microsoft.com/office/powerpoint/2010/main" val="272396462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19437</TotalTime>
  <Words>1083</Words>
  <Application>Microsoft Office PowerPoint</Application>
  <PresentationFormat>Widescreen</PresentationFormat>
  <Paragraphs>161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Source Code Pro</vt:lpstr>
      <vt:lpstr>System Font Regular</vt:lpstr>
      <vt:lpstr>Tahoma</vt:lpstr>
      <vt:lpstr>CSE 373 Summer 2020</vt:lpstr>
      <vt:lpstr>Maps</vt:lpstr>
      <vt:lpstr>Lecture Outline</vt:lpstr>
      <vt:lpstr>Announcements</vt:lpstr>
      <vt:lpstr>Lecture Outline</vt:lpstr>
      <vt:lpstr>Map ADT</vt:lpstr>
      <vt:lpstr>Programming with Maps in Java</vt:lpstr>
      <vt:lpstr>Programming with Maps in Java</vt:lpstr>
      <vt:lpstr>Map Implementations</vt:lpstr>
      <vt:lpstr>Select the method calls required to modify the given map m as follows:</vt:lpstr>
      <vt:lpstr>Select the method calls required to modify the given map m as follows:</vt:lpstr>
      <vt:lpstr>Lecture Outline</vt:lpstr>
      <vt:lpstr>Lecture Outline</vt:lpstr>
      <vt:lpstr>joinRosters</vt:lpstr>
      <vt:lpstr>Lecture Outline</vt:lpstr>
      <vt:lpstr>mostFrequentStart</vt:lpstr>
      <vt:lpstr>mostFrequentStart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327</cp:revision>
  <cp:lastPrinted>2022-09-27T21:33:44Z</cp:lastPrinted>
  <dcterms:created xsi:type="dcterms:W3CDTF">2020-06-13T06:27:42Z</dcterms:created>
  <dcterms:modified xsi:type="dcterms:W3CDTF">2024-10-26T00:17:22Z</dcterms:modified>
</cp:coreProperties>
</file>