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85" r:id="rId3"/>
    <p:sldId id="324" r:id="rId4"/>
    <p:sldId id="381" r:id="rId5"/>
    <p:sldId id="342" r:id="rId6"/>
    <p:sldId id="380" r:id="rId7"/>
    <p:sldId id="352" r:id="rId8"/>
    <p:sldId id="382" r:id="rId9"/>
    <p:sldId id="358" r:id="rId10"/>
    <p:sldId id="383" r:id="rId11"/>
    <p:sldId id="356" r:id="rId12"/>
    <p:sldId id="384" r:id="rId13"/>
    <p:sldId id="312" r:id="rId14"/>
    <p:sldId id="388" r:id="rId15"/>
    <p:sldId id="389" r:id="rId16"/>
    <p:sldId id="385" r:id="rId17"/>
    <p:sldId id="386" r:id="rId18"/>
    <p:sldId id="38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5C71387-6F25-40BE-A9C7-2DE5AC23F89B}">
          <p14:sldIdLst>
            <p14:sldId id="256"/>
            <p14:sldId id="285"/>
            <p14:sldId id="324"/>
            <p14:sldId id="381"/>
            <p14:sldId id="342"/>
            <p14:sldId id="380"/>
            <p14:sldId id="352"/>
            <p14:sldId id="382"/>
            <p14:sldId id="358"/>
            <p14:sldId id="383"/>
            <p14:sldId id="356"/>
            <p14:sldId id="384"/>
            <p14:sldId id="312"/>
            <p14:sldId id="388"/>
            <p14:sldId id="389"/>
            <p14:sldId id="385"/>
            <p14:sldId id="386"/>
            <p14:sldId id="38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nats" initials="m" lastIdx="1" clrIdx="0">
    <p:extLst>
      <p:ext uri="{19B8F6BF-5375-455C-9EA6-DF929625EA0E}">
        <p15:presenceInfo xmlns:p15="http://schemas.microsoft.com/office/powerpoint/2012/main" userId="S-1-5-21-2454115528-2111753937-1836222636-10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B9B1"/>
    <a:srgbClr val="54A0FF"/>
    <a:srgbClr val="FAFAFA"/>
    <a:srgbClr val="F5F5F5"/>
    <a:srgbClr val="EF5777"/>
    <a:srgbClr val="F7B731"/>
    <a:srgbClr val="FA8231"/>
    <a:srgbClr val="4E408B"/>
    <a:srgbClr val="43367C"/>
    <a:srgbClr val="2E23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7" autoAdjust="0"/>
    <p:restoredTop sz="91361"/>
  </p:normalViewPr>
  <p:slideViewPr>
    <p:cSldViewPr snapToGrid="0" snapToObjects="1">
      <p:cViewPr varScale="1">
        <p:scale>
          <a:sx n="91" d="100"/>
          <a:sy n="91" d="100"/>
        </p:scale>
        <p:origin x="48" y="171"/>
      </p:cViewPr>
      <p:guideLst/>
    </p:cSldViewPr>
  </p:slideViewPr>
  <p:outlineViewPr>
    <p:cViewPr>
      <p:scale>
        <a:sx n="33" d="100"/>
        <a:sy n="33" d="100"/>
      </p:scale>
      <p:origin x="0" y="-180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B3A00-37AE-DF4F-846D-B0E493D1DDE8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0FC8D-3FAB-384B-A523-F958535FC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3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open.spotify.com/playlist/2tKhfaUKjw5HiTga5Uj4wA?si=nce7toO3TEC__BRnwBAsUw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9E575A9-56CD-5A42-B9C7-1068F9228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77" y="4013370"/>
            <a:ext cx="6212925" cy="1954786"/>
          </a:xfrm>
        </p:spPr>
        <p:txBody>
          <a:bodyPr anchor="t">
            <a:noAutofit/>
          </a:bodyPr>
          <a:lstStyle>
            <a:lvl1pPr>
              <a:defRPr sz="6000" b="0" i="0">
                <a:solidFill>
                  <a:srgbClr val="F0F0F0"/>
                </a:solidFill>
                <a:latin typeface="Montserrat SemiBold" pitchFamily="2" charset="77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B47C65-C622-BE47-AE97-E148F4F3EA4E}"/>
              </a:ext>
            </a:extLst>
          </p:cNvPr>
          <p:cNvSpPr txBox="1"/>
          <p:nvPr userDrawn="1"/>
        </p:nvSpPr>
        <p:spPr>
          <a:xfrm>
            <a:off x="292977" y="3182200"/>
            <a:ext cx="315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spc="100" baseline="0" dirty="0">
                <a:solidFill>
                  <a:srgbClr val="F0F0F0"/>
                </a:solidFill>
                <a:latin typeface="Montserrat ExtraBold" pitchFamily="2" charset="77"/>
              </a:rPr>
              <a:t>CSE 122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7A9EB4D-77DA-A446-AC45-F12975CF7B81}"/>
              </a:ext>
            </a:extLst>
          </p:cNvPr>
          <p:cNvSpPr/>
          <p:nvPr userDrawn="1"/>
        </p:nvSpPr>
        <p:spPr>
          <a:xfrm>
            <a:off x="420128" y="2753848"/>
            <a:ext cx="1269523" cy="420130"/>
          </a:xfrm>
          <a:prstGeom prst="roundRect">
            <a:avLst/>
          </a:prstGeom>
          <a:solidFill>
            <a:srgbClr val="FA8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i="0" spc="300" dirty="0">
                <a:latin typeface="Montserrat" pitchFamily="2" charset="77"/>
              </a:rPr>
              <a:t>LEC 08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0E59AED-1ABF-8D47-B5D7-C50109AB6669}"/>
              </a:ext>
            </a:extLst>
          </p:cNvPr>
          <p:cNvSpPr/>
          <p:nvPr userDrawn="1"/>
        </p:nvSpPr>
        <p:spPr>
          <a:xfrm>
            <a:off x="7119063" y="1251643"/>
            <a:ext cx="5250244" cy="5153775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6C7426B-729E-F7D5-0736-3AD7D1926A0A}"/>
              </a:ext>
            </a:extLst>
          </p:cNvPr>
          <p:cNvSpPr/>
          <p:nvPr userDrawn="1"/>
        </p:nvSpPr>
        <p:spPr>
          <a:xfrm>
            <a:off x="-369625" y="5494620"/>
            <a:ext cx="4632957" cy="1688781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808DAC-636A-06AC-ADA9-6F6514C7FCE0}"/>
              </a:ext>
            </a:extLst>
          </p:cNvPr>
          <p:cNvSpPr/>
          <p:nvPr userDrawn="1"/>
        </p:nvSpPr>
        <p:spPr>
          <a:xfrm>
            <a:off x="71163" y="5574803"/>
            <a:ext cx="22506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Questions during Class?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DE38F8-AD40-1DC7-1944-4682FDD989B1}"/>
              </a:ext>
            </a:extLst>
          </p:cNvPr>
          <p:cNvSpPr/>
          <p:nvPr userDrawn="1"/>
        </p:nvSpPr>
        <p:spPr>
          <a:xfrm>
            <a:off x="72629" y="5851802"/>
            <a:ext cx="24321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Raise hand or send here</a:t>
            </a:r>
          </a:p>
          <a:p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2000" b="0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sli.do</a:t>
            </a:r>
            <a:r>
              <a:rPr lang="en-US" sz="20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    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F316C5E-94E4-1E69-FEBC-BC7B29D56913}"/>
              </a:ext>
            </a:extLst>
          </p:cNvPr>
          <p:cNvSpPr/>
          <p:nvPr userDrawn="1"/>
        </p:nvSpPr>
        <p:spPr>
          <a:xfrm>
            <a:off x="2950313" y="5594680"/>
            <a:ext cx="1218438" cy="1223089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A82F27F-65CE-4E6A-A274-A79597478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56612" y="5703304"/>
            <a:ext cx="1005840" cy="1005840"/>
          </a:xfrm>
          <a:prstGeom prst="rect">
            <a:avLst/>
          </a:prstGeom>
        </p:spPr>
      </p:pic>
      <p:sp>
        <p:nvSpPr>
          <p:cNvPr id="20" name="Google Shape;98;p1">
            <a:extLst>
              <a:ext uri="{FF2B5EF4-FFF2-40B4-BE49-F238E27FC236}">
                <a16:creationId xmlns:a16="http://schemas.microsoft.com/office/drawing/2014/main" id="{F07606FD-FC52-488F-B657-80B49D11B842}"/>
              </a:ext>
            </a:extLst>
          </p:cNvPr>
          <p:cNvSpPr txBox="1"/>
          <p:nvPr userDrawn="1"/>
        </p:nvSpPr>
        <p:spPr>
          <a:xfrm>
            <a:off x="8379355" y="4379696"/>
            <a:ext cx="3556009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Miya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Natsuhara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and Elba Garza</a:t>
            </a:r>
            <a:endParaRPr sz="12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02B14BF-DB0B-4C94-8AAA-AC9AD42119EE}"/>
              </a:ext>
            </a:extLst>
          </p:cNvPr>
          <p:cNvCxnSpPr/>
          <p:nvPr userDrawn="1"/>
        </p:nvCxnSpPr>
        <p:spPr>
          <a:xfrm>
            <a:off x="7273280" y="4293369"/>
            <a:ext cx="4468305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Google Shape;95;p1">
            <a:extLst>
              <a:ext uri="{FF2B5EF4-FFF2-40B4-BE49-F238E27FC236}">
                <a16:creationId xmlns:a16="http://schemas.microsoft.com/office/drawing/2014/main" id="{C970F336-AA4B-4395-A74C-03EF7A91355B}"/>
              </a:ext>
            </a:extLst>
          </p:cNvPr>
          <p:cNvSpPr txBox="1"/>
          <p:nvPr userDrawn="1"/>
        </p:nvSpPr>
        <p:spPr>
          <a:xfrm>
            <a:off x="7511082" y="3842619"/>
            <a:ext cx="4119900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r>
              <a:rPr lang="en-US" sz="2200" b="0" i="0" u="none" strike="noStrike" cap="none" dirty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Music:</a:t>
            </a: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200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122 24au Lecture Tunes </a:t>
            </a:r>
            <a:r>
              <a:rPr lang="en-US" sz="2200" u="sng" dirty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🍂</a:t>
            </a:r>
            <a:endParaRPr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4" name="Google Shape;96;p1">
            <a:extLst>
              <a:ext uri="{FF2B5EF4-FFF2-40B4-BE49-F238E27FC236}">
                <a16:creationId xmlns:a16="http://schemas.microsoft.com/office/drawing/2014/main" id="{DA553704-2F5B-4008-AB1B-DDD9FDC0E475}"/>
              </a:ext>
            </a:extLst>
          </p:cNvPr>
          <p:cNvSpPr txBox="1"/>
          <p:nvPr userDrawn="1"/>
        </p:nvSpPr>
        <p:spPr>
          <a:xfrm>
            <a:off x="7226456" y="4379696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Instructors:</a:t>
            </a:r>
            <a:endParaRPr sz="1200" dirty="0">
              <a:solidFill>
                <a:schemeClr val="bg2">
                  <a:lumMod val="50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25" name="Google Shape;97;p1">
            <a:extLst>
              <a:ext uri="{FF2B5EF4-FFF2-40B4-BE49-F238E27FC236}">
                <a16:creationId xmlns:a16="http://schemas.microsoft.com/office/drawing/2014/main" id="{4E7A3338-464A-44AC-B470-E9B174DA9033}"/>
              </a:ext>
            </a:extLst>
          </p:cNvPr>
          <p:cNvSpPr txBox="1"/>
          <p:nvPr userDrawn="1"/>
        </p:nvSpPr>
        <p:spPr>
          <a:xfrm>
            <a:off x="7226456" y="4640308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bg2">
                    <a:lumMod val="50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TAs:</a:t>
            </a:r>
            <a:endParaRPr sz="1200">
              <a:solidFill>
                <a:schemeClr val="bg2">
                  <a:lumMod val="50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26" name="Google Shape;99;p1">
            <a:extLst>
              <a:ext uri="{FF2B5EF4-FFF2-40B4-BE49-F238E27FC236}">
                <a16:creationId xmlns:a16="http://schemas.microsoft.com/office/drawing/2014/main" id="{91D33220-CB64-45E6-8997-B9F1FE22ADF8}"/>
              </a:ext>
            </a:extLst>
          </p:cNvPr>
          <p:cNvSpPr txBox="1"/>
          <p:nvPr userDrawn="1"/>
        </p:nvSpPr>
        <p:spPr>
          <a:xfrm>
            <a:off x="8379355" y="4640322"/>
            <a:ext cx="3924887" cy="1777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4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 err="1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Ayush</a:t>
            </a:r>
            <a:endParaRPr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Andrew</a:t>
            </a:r>
            <a:endParaRPr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Logan</a:t>
            </a:r>
            <a:endParaRPr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Kyle</a:t>
            </a:r>
            <a:endParaRPr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Maggie</a:t>
            </a:r>
            <a:endParaRPr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Nicole H</a:t>
            </a:r>
            <a:endParaRPr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Caleb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Nicole W</a:t>
            </a:r>
            <a:endParaRPr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Jacob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 err="1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Heon</a:t>
            </a:r>
            <a:endParaRPr lang="en-US"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 err="1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Izak</a:t>
            </a:r>
            <a:endParaRPr lang="en-US"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Colin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Jessica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Shivani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Ken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Mia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Ashley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 err="1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Chaafen</a:t>
            </a:r>
            <a:endParaRPr lang="en-US"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 err="1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Harshitha</a:t>
            </a:r>
            <a:endParaRPr lang="en-US"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Marcus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Carson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Jack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Connor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Cora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Hannah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Leo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Anya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Aishah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Ben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Ivory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Cady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Diya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Katharine</a:t>
            </a:r>
            <a:endParaRPr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38283696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788E2-53AC-E040-9733-D210E8554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10CAD9-D825-5C41-812F-1D2BA3804933}"/>
              </a:ext>
            </a:extLst>
          </p:cNvPr>
          <p:cNvSpPr txBox="1"/>
          <p:nvPr userDrawn="1"/>
        </p:nvSpPr>
        <p:spPr>
          <a:xfrm>
            <a:off x="568410" y="469557"/>
            <a:ext cx="2014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1727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B8B3-3837-584A-94CD-BA26A8EF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6CF4A-8D26-7E47-BE24-56CAFA2BF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DA4DA-0832-AD49-906C-ED72A76C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10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: Th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B3AA407-1DA0-3243-8E37-6DD02AC469B7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B2FB86-FF62-31DF-F83C-54AC220C7122}"/>
              </a:ext>
            </a:extLst>
          </p:cNvPr>
          <p:cNvSpPr txBox="1"/>
          <p:nvPr userDrawn="1"/>
        </p:nvSpPr>
        <p:spPr>
          <a:xfrm>
            <a:off x="1106916" y="300371"/>
            <a:ext cx="3741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Think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7D0B743-6487-A3F6-EBE7-3E0368CD2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154039" y="300371"/>
            <a:ext cx="684160" cy="781897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F486DBF-0D75-55DB-9928-3E596B345D51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47D1B90-79A9-4307-A90E-AA5CEA21312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71295" y="319331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051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itce: P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A96D726-B7B5-E5FD-95E9-944FA8727D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4039" y="300371"/>
            <a:ext cx="961802" cy="769442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0FA711B-19AB-5E1A-7C37-14ED2D5431ED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92366A2-C9D8-2580-7B79-3B1F6DDAB802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522D9B-890F-87AE-E16B-BD76B76C8428}"/>
              </a:ext>
            </a:extLst>
          </p:cNvPr>
          <p:cNvSpPr txBox="1"/>
          <p:nvPr userDrawn="1"/>
        </p:nvSpPr>
        <p:spPr>
          <a:xfrm>
            <a:off x="1106916" y="300371"/>
            <a:ext cx="3357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Pair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BEC8BAE-982F-427D-B834-915368A91D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71295" y="319331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598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3D231-F19F-A840-B5BC-F29C9E521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AC8BA-BD64-6945-A342-22D204834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23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D3693-0064-BB4F-9EC2-569D40495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8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B460B4-70F4-B145-8648-892BD7385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73FE4-2A2D-D54E-9CA7-3BE743A50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0E522-6C81-E146-9573-8B2A26576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2E235D"/>
                </a:solidFill>
              </a:defRPr>
            </a:lvl1pPr>
          </a:lstStyle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829BDB-00F0-1A4D-85ED-E7EECB1665B0}"/>
              </a:ext>
            </a:extLst>
          </p:cNvPr>
          <p:cNvSpPr/>
          <p:nvPr userDrawn="1"/>
        </p:nvSpPr>
        <p:spPr>
          <a:xfrm>
            <a:off x="-89452" y="-2819"/>
            <a:ext cx="12503426" cy="23955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F99840-7979-4642-ADBB-375B21C7BD9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3" y="29972"/>
            <a:ext cx="2150721" cy="1690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6FF7FA-8B99-C643-9479-91C32ACC4F6F}"/>
              </a:ext>
            </a:extLst>
          </p:cNvPr>
          <p:cNvSpPr txBox="1"/>
          <p:nvPr userDrawn="1"/>
        </p:nvSpPr>
        <p:spPr>
          <a:xfrm>
            <a:off x="10569575" y="0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CSE 122 Autumn 2024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82E279-6D9E-BC4A-A9B9-46E4512D586D}"/>
              </a:ext>
            </a:extLst>
          </p:cNvPr>
          <p:cNvSpPr txBox="1"/>
          <p:nvPr userDrawn="1"/>
        </p:nvSpPr>
        <p:spPr>
          <a:xfrm>
            <a:off x="3000376" y="-2819"/>
            <a:ext cx="6191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LEC 08: Sets, For-Each Loops, Iterators</a:t>
            </a:r>
          </a:p>
        </p:txBody>
      </p:sp>
    </p:spTree>
    <p:extLst>
      <p:ext uri="{BB962C8B-B14F-4D97-AF65-F5344CB8AC3E}">
        <p14:creationId xmlns:p14="http://schemas.microsoft.com/office/powerpoint/2010/main" val="846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6" r:id="rId4"/>
    <p:sldLayoutId id="2147483657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courses.cs.washington.edu/courses/cse122/24au/office_hours/#introductory-programming-lab-ipl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3E336-7FEF-924C-B9A0-DBFB9A4D8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333" y="4125093"/>
            <a:ext cx="6591226" cy="1954786"/>
          </a:xfrm>
        </p:spPr>
        <p:txBody>
          <a:bodyPr/>
          <a:lstStyle/>
          <a:p>
            <a:r>
              <a:rPr lang="en-US" sz="3600" dirty="0"/>
              <a:t>Sets, For-Each Loops, Iterators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40A5DD-90C5-8F48-BFF7-AE8301DF7CEF}"/>
              </a:ext>
            </a:extLst>
          </p:cNvPr>
          <p:cNvSpPr txBox="1"/>
          <p:nvPr/>
        </p:nvSpPr>
        <p:spPr>
          <a:xfrm>
            <a:off x="7456906" y="2225075"/>
            <a:ext cx="44768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Talk to your neighbors:</a:t>
            </a:r>
          </a:p>
          <a:p>
            <a:pPr algn="ctr"/>
            <a:endParaRPr lang="en-US" sz="2200" b="1" i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Did you eat breakfast today?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B3FA4D-2EA7-2844-8846-AA5A5AC61268}"/>
              </a:ext>
            </a:extLst>
          </p:cNvPr>
          <p:cNvSpPr txBox="1"/>
          <p:nvPr/>
        </p:nvSpPr>
        <p:spPr>
          <a:xfrm>
            <a:off x="7379594" y="1403798"/>
            <a:ext cx="4631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80" dirty="0">
                <a:solidFill>
                  <a:schemeClr val="bg1">
                    <a:lumMod val="65000"/>
                  </a:schemeClr>
                </a:solidFill>
                <a:latin typeface="Montserrat SemiBold" pitchFamily="2" charset="77"/>
              </a:rPr>
              <a:t>BEFORE WE START</a:t>
            </a:r>
          </a:p>
        </p:txBody>
      </p:sp>
    </p:spTree>
    <p:extLst>
      <p:ext uri="{BB962C8B-B14F-4D97-AF65-F5344CB8AC3E}">
        <p14:creationId xmlns:p14="http://schemas.microsoft.com/office/powerpoint/2010/main" val="3581297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Practice Problem</a:t>
            </a:r>
          </a:p>
          <a:p>
            <a:pPr>
              <a:spcAft>
                <a:spcPts val="1200"/>
              </a:spcAft>
            </a:pPr>
            <a:r>
              <a:rPr lang="en-US" dirty="0"/>
              <a:t>Sets Review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Tradeoffs with Different Data Structures</a:t>
            </a:r>
          </a:p>
          <a:p>
            <a:pPr>
              <a:spcAft>
                <a:spcPts val="1200"/>
              </a:spcAft>
            </a:pPr>
            <a:r>
              <a:rPr lang="en-US" dirty="0"/>
              <a:t>For-Each Loop</a:t>
            </a:r>
          </a:p>
          <a:p>
            <a:pPr>
              <a:spcAft>
                <a:spcPts val="1200"/>
              </a:spcAft>
            </a:pPr>
            <a:r>
              <a:rPr lang="en-US" dirty="0"/>
              <a:t>Iterators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7152090" y="3452181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1790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Choosing a Data Structure: Tradeoffs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807337" cy="4805363"/>
          </a:xfrm>
        </p:spPr>
        <p:txBody>
          <a:bodyPr anchor="t">
            <a:normAutofit/>
          </a:bodyPr>
          <a:lstStyle/>
          <a:p>
            <a:r>
              <a:rPr lang="en-US" sz="3200" dirty="0"/>
              <a:t>You got a bit of practice with this in your quiz sections on Tuesday! </a:t>
            </a:r>
          </a:p>
          <a:p>
            <a:pPr lvl="1"/>
            <a:r>
              <a:rPr lang="en-US" sz="2800" dirty="0"/>
              <a:t>Solving the same problem with an </a:t>
            </a:r>
            <a:r>
              <a:rPr lang="en-US" sz="2800" dirty="0" err="1">
                <a:latin typeface="Consolas" panose="020B0609020204030204" pitchFamily="49" charset="0"/>
              </a:rPr>
              <a:t>ArrayList</a:t>
            </a:r>
            <a:r>
              <a:rPr lang="en-US" sz="2800" dirty="0"/>
              <a:t>, a </a:t>
            </a:r>
            <a:r>
              <a:rPr lang="en-US" sz="2800" dirty="0">
                <a:latin typeface="Consolas" panose="020B0609020204030204" pitchFamily="49" charset="0"/>
              </a:rPr>
              <a:t>Stack</a:t>
            </a:r>
            <a:r>
              <a:rPr lang="en-US" sz="2800" dirty="0"/>
              <a:t>, and a </a:t>
            </a:r>
            <a:r>
              <a:rPr lang="en-US" sz="2800" dirty="0">
                <a:latin typeface="Consolas" panose="020B0609020204030204" pitchFamily="49" charset="0"/>
              </a:rPr>
              <a:t>Queue</a:t>
            </a:r>
          </a:p>
          <a:p>
            <a:pPr lvl="1"/>
            <a:endParaRPr lang="en-US" sz="2800" dirty="0">
              <a:latin typeface="Consolas" panose="020B0609020204030204" pitchFamily="49" charset="0"/>
            </a:endParaRPr>
          </a:p>
          <a:p>
            <a:r>
              <a:rPr lang="en-US" sz="3200" dirty="0"/>
              <a:t>Things to consider:</a:t>
            </a:r>
          </a:p>
          <a:p>
            <a:pPr lvl="1"/>
            <a:r>
              <a:rPr lang="en-US" sz="2800" dirty="0"/>
              <a:t>Functionality</a:t>
            </a:r>
          </a:p>
          <a:p>
            <a:pPr lvl="2"/>
            <a:r>
              <a:rPr lang="en-US" sz="2400" dirty="0"/>
              <a:t>If you need duplicates or indexing, </a:t>
            </a:r>
            <a:r>
              <a:rPr lang="en-US" sz="2400" dirty="0">
                <a:latin typeface="Consolas" panose="020B0609020204030204" pitchFamily="49" charset="0"/>
              </a:rPr>
              <a:t>Set</a:t>
            </a:r>
            <a:r>
              <a:rPr lang="en-US" sz="2400" dirty="0"/>
              <a:t>s are not for you! </a:t>
            </a:r>
          </a:p>
          <a:p>
            <a:pPr lvl="1"/>
            <a:r>
              <a:rPr lang="en-US" sz="2800" dirty="0"/>
              <a:t>Efficiency</a:t>
            </a:r>
          </a:p>
          <a:p>
            <a:pPr lvl="2"/>
            <a:r>
              <a:rPr lang="en-US" sz="2400" dirty="0"/>
              <a:t>Different data structures are “good at” different things!</a:t>
            </a:r>
          </a:p>
        </p:txBody>
      </p:sp>
    </p:spTree>
    <p:extLst>
      <p:ext uri="{BB962C8B-B14F-4D97-AF65-F5344CB8AC3E}">
        <p14:creationId xmlns:p14="http://schemas.microsoft.com/office/powerpoint/2010/main" val="15263146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Practice Problem</a:t>
            </a:r>
          </a:p>
          <a:p>
            <a:pPr>
              <a:spcAft>
                <a:spcPts val="1200"/>
              </a:spcAft>
            </a:pPr>
            <a:r>
              <a:rPr lang="en-US" dirty="0"/>
              <a:t>Sets Review</a:t>
            </a:r>
          </a:p>
          <a:p>
            <a:pPr>
              <a:spcAft>
                <a:spcPts val="1200"/>
              </a:spcAft>
            </a:pPr>
            <a:r>
              <a:rPr lang="en-US" dirty="0"/>
              <a:t>Tradeoffs with Different Data Structures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For-Each Loop</a:t>
            </a:r>
          </a:p>
          <a:p>
            <a:pPr>
              <a:spcAft>
                <a:spcPts val="1200"/>
              </a:spcAft>
            </a:pPr>
            <a:r>
              <a:rPr lang="en-US" dirty="0"/>
              <a:t>Iterators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355945" y="4106116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498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For-Each Loop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600" dirty="0"/>
              <a:t>A new kind of loop!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>
                <a:solidFill>
                  <a:srgbClr val="267F99"/>
                </a:solidFill>
                <a:latin typeface="Consolas" panose="020B0609020204030204" pitchFamily="49" charset="0"/>
              </a:rPr>
              <a:t>Set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3600" dirty="0">
                <a:solidFill>
                  <a:srgbClr val="267F99"/>
                </a:solidFill>
                <a:latin typeface="Consolas" panose="020B0609020204030204" pitchFamily="49" charset="0"/>
              </a:rPr>
              <a:t>String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&gt; </a:t>
            </a:r>
            <a:r>
              <a:rPr lang="en-US" sz="3600" dirty="0">
                <a:solidFill>
                  <a:srgbClr val="001080"/>
                </a:solidFill>
                <a:latin typeface="Consolas" panose="020B0609020204030204" pitchFamily="49" charset="0"/>
              </a:rPr>
              <a:t>words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3600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3600" dirty="0">
                <a:solidFill>
                  <a:srgbClr val="267F99"/>
                </a:solidFill>
                <a:latin typeface="Consolas" panose="020B0609020204030204" pitchFamily="49" charset="0"/>
              </a:rPr>
              <a:t>HashSet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&lt;&gt;();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AF00DB"/>
                </a:solidFill>
                <a:latin typeface="Consolas" panose="020B0609020204030204" pitchFamily="49" charset="0"/>
              </a:rPr>
              <a:t>for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3600" dirty="0">
                <a:solidFill>
                  <a:srgbClr val="267F99"/>
                </a:solidFill>
                <a:latin typeface="Consolas" panose="020B0609020204030204" pitchFamily="49" charset="0"/>
              </a:rPr>
              <a:t>String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3600" dirty="0">
                <a:solidFill>
                  <a:srgbClr val="001080"/>
                </a:solidFill>
                <a:latin typeface="Consolas" panose="020B0609020204030204" pitchFamily="49" charset="0"/>
              </a:rPr>
              <a:t>s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3600" dirty="0">
                <a:solidFill>
                  <a:srgbClr val="AF00DB"/>
                </a:solidFill>
                <a:latin typeface="Consolas" panose="020B0609020204030204" pitchFamily="49" charset="0"/>
              </a:rPr>
              <a:t>: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 words) {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3600" dirty="0" err="1">
                <a:solidFill>
                  <a:srgbClr val="001080"/>
                </a:solidFill>
                <a:latin typeface="Consolas" panose="020B0609020204030204" pitchFamily="49" charset="0"/>
              </a:rPr>
              <a:t>System</a:t>
            </a:r>
            <a:r>
              <a:rPr lang="en-US" sz="3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3600" dirty="0" err="1">
                <a:solidFill>
                  <a:srgbClr val="001080"/>
                </a:solidFill>
                <a:latin typeface="Consolas" panose="020B0609020204030204" pitchFamily="49" charset="0"/>
              </a:rPr>
              <a:t>out</a:t>
            </a:r>
            <a:r>
              <a:rPr lang="en-US" sz="3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3600" dirty="0" err="1">
                <a:solidFill>
                  <a:srgbClr val="795E26"/>
                </a:solidFill>
                <a:latin typeface="Consolas" panose="020B0609020204030204" pitchFamily="49" charset="0"/>
              </a:rPr>
              <a:t>println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(s);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 sz="3600" dirty="0"/>
          </a:p>
          <a:p>
            <a:r>
              <a:rPr lang="en-US" sz="3600" dirty="0"/>
              <a:t>BUT, you cannot </a:t>
            </a:r>
            <a:r>
              <a:rPr lang="en-US" sz="3600" i="1" dirty="0"/>
              <a:t>modify </a:t>
            </a:r>
            <a:r>
              <a:rPr lang="en-US" sz="3600" dirty="0"/>
              <a:t>the data structure inside a for-each loop</a:t>
            </a:r>
          </a:p>
          <a:p>
            <a:pPr lvl="1"/>
            <a:r>
              <a:rPr lang="en-US" sz="3200" dirty="0">
                <a:solidFill>
                  <a:srgbClr val="000000"/>
                </a:solidFill>
              </a:rPr>
              <a:t>You will get a </a:t>
            </a:r>
            <a:r>
              <a:rPr lang="en-US" sz="3200" dirty="0" err="1">
                <a:solidFill>
                  <a:schemeClr val="accent2"/>
                </a:solidFill>
                <a:latin typeface="Consolas" panose="020B0609020204030204" pitchFamily="49" charset="0"/>
              </a:rPr>
              <a:t>ConcurrentModificationException</a:t>
            </a:r>
            <a:endParaRPr lang="en-US" sz="3200" dirty="0"/>
          </a:p>
          <a:p>
            <a:pPr lvl="1"/>
            <a:r>
              <a:rPr lang="en-US" sz="3200" dirty="0"/>
              <a:t>They are “read-only”</a:t>
            </a:r>
          </a:p>
        </p:txBody>
      </p:sp>
    </p:spTree>
    <p:extLst>
      <p:ext uri="{BB962C8B-B14F-4D97-AF65-F5344CB8AC3E}">
        <p14:creationId xmlns:p14="http://schemas.microsoft.com/office/powerpoint/2010/main" val="1500288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12810-B8C5-4D58-81A6-4EB95C3FB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output is produced by this code?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DFFCBA-0636-4A51-BA7E-9CCC2B95C558}"/>
              </a:ext>
            </a:extLst>
          </p:cNvPr>
          <p:cNvSpPr txBox="1"/>
          <p:nvPr/>
        </p:nvSpPr>
        <p:spPr>
          <a:xfrm>
            <a:off x="706819" y="2388476"/>
            <a:ext cx="606184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Set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sz="24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Integer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&gt; 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nums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TreeSet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&lt;&gt;();</a:t>
            </a:r>
          </a:p>
          <a:p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nums</a:t>
            </a:r>
            <a:r>
              <a:rPr lang="en-US" sz="24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add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nums</a:t>
            </a:r>
            <a:r>
              <a:rPr lang="en-US" sz="24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add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9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nums</a:t>
            </a:r>
            <a:r>
              <a:rPr lang="en-US" sz="24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add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nums</a:t>
            </a:r>
            <a:r>
              <a:rPr lang="en-US" sz="24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add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-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nums</a:t>
            </a:r>
            <a:r>
              <a:rPr lang="en-US" sz="24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add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b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</a:b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sz="24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nums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24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24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(n 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 "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737002-EAAF-4FC7-B78D-C01F113E1778}"/>
              </a:ext>
            </a:extLst>
          </p:cNvPr>
          <p:cNvSpPr txBox="1"/>
          <p:nvPr/>
        </p:nvSpPr>
        <p:spPr>
          <a:xfrm>
            <a:off x="6164317" y="2388476"/>
            <a:ext cx="5943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accent1"/>
              </a:buClr>
              <a:buFont typeface="+mj-lt"/>
              <a:buAutoNum type="alphaUcPeriod"/>
            </a:pPr>
            <a:r>
              <a:rPr lang="en-US" sz="2400" dirty="0"/>
              <a:t>-2 0 3 9</a:t>
            </a:r>
          </a:p>
          <a:p>
            <a:pPr marL="457200" indent="-457200">
              <a:buClr>
                <a:schemeClr val="accent1"/>
              </a:buClr>
              <a:buFont typeface="+mj-lt"/>
              <a:buAutoNum type="alphaUcPeriod"/>
            </a:pPr>
            <a:endParaRPr lang="en-US" sz="2400" dirty="0"/>
          </a:p>
          <a:p>
            <a:pPr marL="457200" indent="-457200">
              <a:buClr>
                <a:schemeClr val="accent1"/>
              </a:buClr>
              <a:buFont typeface="+mj-lt"/>
              <a:buAutoNum type="alphaUcPeriod"/>
            </a:pPr>
            <a:r>
              <a:rPr lang="en-US" sz="2400" dirty="0"/>
              <a:t>3 9 3 -2 0 </a:t>
            </a:r>
          </a:p>
          <a:p>
            <a:pPr marL="457200" indent="-457200">
              <a:buClr>
                <a:schemeClr val="accent1"/>
              </a:buClr>
              <a:buFont typeface="+mj-lt"/>
              <a:buAutoNum type="alphaUcPeriod"/>
            </a:pPr>
            <a:endParaRPr lang="en-US" sz="2400" dirty="0"/>
          </a:p>
          <a:p>
            <a:pPr marL="457200" indent="-457200">
              <a:buClr>
                <a:schemeClr val="accent1"/>
              </a:buClr>
              <a:buFont typeface="+mj-lt"/>
              <a:buAutoNum type="alphaUcPeriod"/>
            </a:pPr>
            <a:r>
              <a:rPr lang="en-US" sz="2400" dirty="0"/>
              <a:t>9 3 0 -2</a:t>
            </a:r>
          </a:p>
          <a:p>
            <a:pPr marL="457200" indent="-457200">
              <a:buClr>
                <a:schemeClr val="accent1"/>
              </a:buClr>
              <a:buFont typeface="+mj-lt"/>
              <a:buAutoNum type="alphaUcPeriod"/>
            </a:pPr>
            <a:endParaRPr lang="en-US" sz="2400" dirty="0"/>
          </a:p>
          <a:p>
            <a:pPr marL="457200" indent="-457200">
              <a:buClr>
                <a:schemeClr val="accent1"/>
              </a:buClr>
              <a:buFont typeface="+mj-lt"/>
              <a:buAutoNum type="alphaUcPeriod"/>
            </a:pPr>
            <a:r>
              <a:rPr lang="en-US" sz="2400" dirty="0"/>
              <a:t>-2 0 3 3 9</a:t>
            </a:r>
          </a:p>
          <a:p>
            <a:pPr marL="457200" indent="-457200">
              <a:buClr>
                <a:schemeClr val="accent1"/>
              </a:buClr>
              <a:buFont typeface="+mj-lt"/>
              <a:buAutoNum type="alphaUcPeriod"/>
            </a:pPr>
            <a:endParaRPr lang="en-US" sz="2400" dirty="0"/>
          </a:p>
          <a:p>
            <a:pPr marL="457200" indent="-457200">
              <a:buClr>
                <a:schemeClr val="accent1"/>
              </a:buClr>
              <a:buFont typeface="+mj-lt"/>
              <a:buAutoNum type="alphaUcPeriod"/>
            </a:pPr>
            <a:r>
              <a:rPr lang="en-US" sz="2400" dirty="0" err="1">
                <a:latin typeface="Consolas" panose="020B0609020204030204" pitchFamily="49" charset="0"/>
              </a:rPr>
              <a:t>ConcurrentModificationException</a:t>
            </a:r>
            <a:endParaRPr lang="en-US" sz="24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9562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D2CC5A0-E99D-43AC-82EB-66C4058B8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What output is produced by this code?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96CF6A-9DBF-411D-A0A5-1F679623F572}"/>
              </a:ext>
            </a:extLst>
          </p:cNvPr>
          <p:cNvSpPr txBox="1"/>
          <p:nvPr/>
        </p:nvSpPr>
        <p:spPr>
          <a:xfrm>
            <a:off x="706819" y="2388476"/>
            <a:ext cx="606184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Set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sz="24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Integer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&gt; 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nums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TreeSet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&lt;&gt;();</a:t>
            </a:r>
          </a:p>
          <a:p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nums</a:t>
            </a:r>
            <a:r>
              <a:rPr lang="en-US" sz="24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add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nums</a:t>
            </a:r>
            <a:r>
              <a:rPr lang="en-US" sz="24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add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9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nums</a:t>
            </a:r>
            <a:r>
              <a:rPr lang="en-US" sz="24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add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nums</a:t>
            </a:r>
            <a:r>
              <a:rPr lang="en-US" sz="24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add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-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nums</a:t>
            </a:r>
            <a:r>
              <a:rPr lang="en-US" sz="24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add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b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</a:b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sz="24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nums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24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24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(n 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 "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743131-7294-41C8-A03E-1FBC817ADFF8}"/>
              </a:ext>
            </a:extLst>
          </p:cNvPr>
          <p:cNvSpPr txBox="1"/>
          <p:nvPr/>
        </p:nvSpPr>
        <p:spPr>
          <a:xfrm>
            <a:off x="6164317" y="2388476"/>
            <a:ext cx="5943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accent1"/>
              </a:buClr>
              <a:buFont typeface="+mj-lt"/>
              <a:buAutoNum type="alphaUcPeriod"/>
            </a:pPr>
            <a:r>
              <a:rPr lang="en-US" sz="2400" dirty="0"/>
              <a:t>-2 0 3 9</a:t>
            </a:r>
          </a:p>
          <a:p>
            <a:pPr marL="457200" indent="-457200">
              <a:buClr>
                <a:schemeClr val="accent1"/>
              </a:buClr>
              <a:buFont typeface="+mj-lt"/>
              <a:buAutoNum type="alphaUcPeriod"/>
            </a:pPr>
            <a:endParaRPr lang="en-US" sz="2400" dirty="0"/>
          </a:p>
          <a:p>
            <a:pPr marL="457200" indent="-457200">
              <a:buClr>
                <a:schemeClr val="accent1"/>
              </a:buClr>
              <a:buFont typeface="+mj-lt"/>
              <a:buAutoNum type="alphaUcPeriod"/>
            </a:pPr>
            <a:r>
              <a:rPr lang="en-US" sz="2400" dirty="0"/>
              <a:t>3 9 3 -2 0 </a:t>
            </a:r>
          </a:p>
          <a:p>
            <a:pPr marL="457200" indent="-457200">
              <a:buClr>
                <a:schemeClr val="accent1"/>
              </a:buClr>
              <a:buFont typeface="+mj-lt"/>
              <a:buAutoNum type="alphaUcPeriod"/>
            </a:pPr>
            <a:endParaRPr lang="en-US" sz="2400" dirty="0"/>
          </a:p>
          <a:p>
            <a:pPr marL="457200" indent="-457200">
              <a:buClr>
                <a:schemeClr val="accent1"/>
              </a:buClr>
              <a:buFont typeface="+mj-lt"/>
              <a:buAutoNum type="alphaUcPeriod"/>
            </a:pPr>
            <a:r>
              <a:rPr lang="en-US" sz="2400" dirty="0"/>
              <a:t>9 3 0 -2</a:t>
            </a:r>
          </a:p>
          <a:p>
            <a:pPr marL="457200" indent="-457200">
              <a:buClr>
                <a:schemeClr val="accent1"/>
              </a:buClr>
              <a:buFont typeface="+mj-lt"/>
              <a:buAutoNum type="alphaUcPeriod"/>
            </a:pPr>
            <a:endParaRPr lang="en-US" sz="2400" dirty="0"/>
          </a:p>
          <a:p>
            <a:pPr marL="457200" indent="-457200">
              <a:buClr>
                <a:schemeClr val="accent1"/>
              </a:buClr>
              <a:buFont typeface="+mj-lt"/>
              <a:buAutoNum type="alphaUcPeriod"/>
            </a:pPr>
            <a:r>
              <a:rPr lang="en-US" sz="2400" dirty="0"/>
              <a:t>-2 0 3 3 9</a:t>
            </a:r>
          </a:p>
          <a:p>
            <a:pPr marL="457200" indent="-457200">
              <a:buClr>
                <a:schemeClr val="accent1"/>
              </a:buClr>
              <a:buFont typeface="+mj-lt"/>
              <a:buAutoNum type="alphaUcPeriod"/>
            </a:pPr>
            <a:endParaRPr lang="en-US" sz="2400" dirty="0"/>
          </a:p>
          <a:p>
            <a:pPr marL="457200" indent="-457200">
              <a:buClr>
                <a:schemeClr val="accent1"/>
              </a:buClr>
              <a:buFont typeface="+mj-lt"/>
              <a:buAutoNum type="alphaUcPeriod"/>
            </a:pPr>
            <a:r>
              <a:rPr lang="en-US" sz="2400" dirty="0" err="1">
                <a:latin typeface="Consolas" panose="020B0609020204030204" pitchFamily="49" charset="0"/>
              </a:rPr>
              <a:t>ConcurrentModificationException</a:t>
            </a:r>
            <a:endParaRPr lang="en-US" sz="24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6887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Practice Problem</a:t>
            </a:r>
          </a:p>
          <a:p>
            <a:pPr>
              <a:spcAft>
                <a:spcPts val="1200"/>
              </a:spcAft>
            </a:pPr>
            <a:r>
              <a:rPr lang="en-US" dirty="0"/>
              <a:t>Sets Review</a:t>
            </a:r>
          </a:p>
          <a:p>
            <a:pPr>
              <a:spcAft>
                <a:spcPts val="1200"/>
              </a:spcAft>
            </a:pPr>
            <a:r>
              <a:rPr lang="en-US" dirty="0"/>
              <a:t>Tradeoffs with Different Data Structures</a:t>
            </a:r>
          </a:p>
          <a:p>
            <a:pPr>
              <a:spcAft>
                <a:spcPts val="1200"/>
              </a:spcAft>
            </a:pPr>
            <a:r>
              <a:rPr lang="en-US" dirty="0"/>
              <a:t>For-Each Loop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Iterators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2524672" y="4782218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7816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Iterators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A new object that has access to all of the elements of a given structure and can give them to you, one at a time.</a:t>
            </a:r>
          </a:p>
        </p:txBody>
      </p:sp>
    </p:spTree>
    <p:extLst>
      <p:ext uri="{BB962C8B-B14F-4D97-AF65-F5344CB8AC3E}">
        <p14:creationId xmlns:p14="http://schemas.microsoft.com/office/powerpoint/2010/main" val="26417083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Iterators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Returned by the </a:t>
            </a:r>
            <a:r>
              <a:rPr lang="en-US" sz="3200" dirty="0">
                <a:latin typeface="Consolas" panose="020B0609020204030204" pitchFamily="49" charset="0"/>
              </a:rPr>
              <a:t>iterator() </a:t>
            </a:r>
            <a:r>
              <a:rPr lang="en-US" sz="3200" dirty="0"/>
              <a:t>method</a:t>
            </a:r>
          </a:p>
          <a:p>
            <a:endParaRPr lang="en-US" sz="3200" dirty="0">
              <a:solidFill>
                <a:srgbClr val="000000"/>
              </a:solidFill>
            </a:endParaRPr>
          </a:p>
          <a:p>
            <a:endParaRPr lang="en-US" sz="3200" dirty="0">
              <a:solidFill>
                <a:srgbClr val="000000"/>
              </a:solidFill>
            </a:endParaRPr>
          </a:p>
          <a:p>
            <a:endParaRPr lang="en-US" sz="3200" dirty="0">
              <a:solidFill>
                <a:srgbClr val="000000"/>
              </a:solidFill>
            </a:endParaRPr>
          </a:p>
          <a:p>
            <a:endParaRPr lang="en-US" sz="3200" dirty="0">
              <a:solidFill>
                <a:srgbClr val="000000"/>
              </a:solidFill>
            </a:endParaRPr>
          </a:p>
          <a:p>
            <a:endParaRPr lang="en-US" sz="3200" dirty="0">
              <a:solidFill>
                <a:srgbClr val="000000"/>
              </a:solidFill>
            </a:endParaRPr>
          </a:p>
          <a:p>
            <a:r>
              <a:rPr lang="en-US" sz="3200" dirty="0">
                <a:solidFill>
                  <a:srgbClr val="000000"/>
                </a:solidFill>
              </a:rPr>
              <a:t>You must use the iterator’s 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remove()</a:t>
            </a:r>
            <a:r>
              <a:rPr lang="en-US" sz="3200" dirty="0">
                <a:solidFill>
                  <a:srgbClr val="000000"/>
                </a:solidFill>
              </a:rPr>
              <a:t> method to remove things from what you’re iterating over – otherwise you will get a </a:t>
            </a:r>
            <a:r>
              <a:rPr lang="en-US" sz="3200" dirty="0" err="1">
                <a:solidFill>
                  <a:schemeClr val="accent2"/>
                </a:solidFill>
                <a:latin typeface="Consolas" panose="020B0609020204030204" pitchFamily="49" charset="0"/>
              </a:rPr>
              <a:t>ConcurrentModificationException</a:t>
            </a:r>
            <a:endParaRPr lang="en-US" sz="3200" dirty="0">
              <a:solidFill>
                <a:schemeClr val="accent2"/>
              </a:solidFill>
              <a:latin typeface="Consolas" panose="020B0609020204030204" pitchFamily="49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839A46C-D56A-4409-9E72-D0D4BB1976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1852186"/>
              </p:ext>
            </p:extLst>
          </p:nvPr>
        </p:nvGraphicFramePr>
        <p:xfrm>
          <a:off x="838200" y="2221498"/>
          <a:ext cx="10515600" cy="2327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9189">
                  <a:extLst>
                    <a:ext uri="{9D8B030D-6E8A-4147-A177-3AD203B41FA5}">
                      <a16:colId xmlns:a16="http://schemas.microsoft.com/office/drawing/2014/main" val="1037866803"/>
                    </a:ext>
                  </a:extLst>
                </a:gridCol>
                <a:gridCol w="6266411">
                  <a:extLst>
                    <a:ext uri="{9D8B030D-6E8A-4147-A177-3AD203B41FA5}">
                      <a16:colId xmlns:a16="http://schemas.microsoft.com/office/drawing/2014/main" val="147798460"/>
                    </a:ext>
                  </a:extLst>
                </a:gridCol>
              </a:tblGrid>
              <a:tr h="46293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Methods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2499806"/>
                  </a:ext>
                </a:extLst>
              </a:tr>
              <a:tr h="462935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Consolas" panose="020B0609020204030204" pitchFamily="49" charset="0"/>
                        </a:rPr>
                        <a:t>hasNext</a:t>
                      </a:r>
                      <a:r>
                        <a:rPr lang="en-US" sz="2400" dirty="0">
                          <a:latin typeface="Consolas" panose="020B0609020204030204" pitchFamily="49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Returns </a:t>
                      </a:r>
                      <a:r>
                        <a:rPr lang="en-US" sz="2000" dirty="0">
                          <a:latin typeface="Consolas" panose="020B0609020204030204" pitchFamily="49" charset="0"/>
                        </a:rPr>
                        <a:t>true</a:t>
                      </a:r>
                      <a:r>
                        <a:rPr lang="en-US" sz="2000" dirty="0"/>
                        <a:t> if there are more elements for the iterator to return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5663148"/>
                  </a:ext>
                </a:extLst>
              </a:tr>
              <a:tr h="462935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onsolas" panose="020B0609020204030204" pitchFamily="49" charset="0"/>
                        </a:rPr>
                        <a:t>next()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Returns the next element in the iteration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3191085"/>
                  </a:ext>
                </a:extLst>
              </a:tr>
              <a:tr h="462935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onsolas" panose="020B0609020204030204" pitchFamily="49" charset="0"/>
                        </a:rPr>
                        <a:t>remove()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Removes and returns the element that was last returned by </a:t>
                      </a:r>
                      <a:r>
                        <a:rPr lang="en-US" sz="2000" dirty="0">
                          <a:latin typeface="Consolas" panose="020B0609020204030204" pitchFamily="49" charset="0"/>
                        </a:rPr>
                        <a:t>next()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00032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3111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Practice Problem</a:t>
            </a:r>
          </a:p>
          <a:p>
            <a:pPr>
              <a:spcAft>
                <a:spcPts val="1200"/>
              </a:spcAft>
            </a:pPr>
            <a:r>
              <a:rPr lang="en-US" dirty="0"/>
              <a:t>Sets Review</a:t>
            </a:r>
          </a:p>
          <a:p>
            <a:pPr>
              <a:spcAft>
                <a:spcPts val="1200"/>
              </a:spcAft>
            </a:pPr>
            <a:r>
              <a:rPr lang="en-US" dirty="0"/>
              <a:t>Tradeoffs with Different Data Structures</a:t>
            </a:r>
          </a:p>
          <a:p>
            <a:pPr>
              <a:spcAft>
                <a:spcPts val="1200"/>
              </a:spcAft>
            </a:pPr>
            <a:r>
              <a:rPr lang="en-US" dirty="0"/>
              <a:t>For-Each Loop</a:t>
            </a:r>
          </a:p>
          <a:p>
            <a:pPr>
              <a:spcAft>
                <a:spcPts val="1200"/>
              </a:spcAft>
            </a:pPr>
            <a:r>
              <a:rPr lang="en-US" dirty="0"/>
              <a:t>Iterators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732788" y="1458097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060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D5913-F37F-40C7-AF10-284F41771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Programming Assignment 1 (P1) due tomorrow! </a:t>
            </a:r>
          </a:p>
          <a:p>
            <a:pPr lvl="1"/>
            <a:r>
              <a:rPr lang="en-US" sz="2800" dirty="0"/>
              <a:t>Stacks, Queues, Exceptions</a:t>
            </a:r>
          </a:p>
          <a:p>
            <a:r>
              <a:rPr lang="en-US" sz="3200" dirty="0"/>
              <a:t>Resubmission Cycle 1 was due yesterday</a:t>
            </a:r>
          </a:p>
          <a:p>
            <a:pPr lvl="1"/>
            <a:r>
              <a:rPr lang="en-US" sz="2800" dirty="0"/>
              <a:t>Remember that grades from a resubmission </a:t>
            </a:r>
            <a:r>
              <a:rPr lang="en-US" sz="2800" b="1" dirty="0"/>
              <a:t>completely replace</a:t>
            </a:r>
            <a:r>
              <a:rPr lang="en-US" sz="2800" dirty="0"/>
              <a:t> your previous grades for </a:t>
            </a:r>
            <a:r>
              <a:rPr lang="en-US" sz="2800"/>
              <a:t>that assignment. </a:t>
            </a:r>
            <a:endParaRPr lang="en-US" sz="2800" dirty="0"/>
          </a:p>
          <a:p>
            <a:pPr lvl="1"/>
            <a:r>
              <a:rPr lang="en-US" sz="2800" dirty="0"/>
              <a:t>Resubmission Cycle 2 will open tomorrow </a:t>
            </a:r>
          </a:p>
          <a:p>
            <a:r>
              <a:rPr lang="en-US" sz="2800" dirty="0"/>
              <a:t>Heads up: Quiz 1 scheduled for Tuesday, </a:t>
            </a:r>
            <a:r>
              <a:rPr lang="en-US" dirty="0"/>
              <a:t>Nov</a:t>
            </a:r>
            <a:r>
              <a:rPr lang="en-US" sz="2800" dirty="0"/>
              <a:t> 5 </a:t>
            </a:r>
          </a:p>
          <a:p>
            <a:pPr lvl="1"/>
            <a:r>
              <a:rPr lang="en-US" dirty="0" err="1"/>
              <a:t>ArrayLists</a:t>
            </a:r>
            <a:r>
              <a:rPr lang="en-US" dirty="0"/>
              <a:t>, Reference Semantics, Stacks and Queues, Sets, Maps</a:t>
            </a:r>
          </a:p>
          <a:p>
            <a:r>
              <a:rPr lang="en-US" dirty="0">
                <a:hlinkClick r:id="rId2"/>
              </a:rPr>
              <a:t>How to Use the IPL </a:t>
            </a:r>
            <a:endParaRPr lang="en-US" dirty="0"/>
          </a:p>
          <a:p>
            <a:r>
              <a:rPr lang="en-US" dirty="0"/>
              <a:t>Programming Assignment 2 released on Friday, Oct 25</a:t>
            </a:r>
          </a:p>
          <a:p>
            <a:pPr lvl="1"/>
            <a:r>
              <a:rPr lang="en-US" dirty="0"/>
              <a:t>Yes, two Programming Assignments in a row</a:t>
            </a:r>
          </a:p>
          <a:p>
            <a:pPr lvl="1"/>
            <a:r>
              <a:rPr lang="en-US" dirty="0"/>
              <a:t>BUT, you have </a:t>
            </a:r>
            <a:r>
              <a:rPr lang="en-US" i="1" dirty="0"/>
              <a:t>two weeks</a:t>
            </a:r>
            <a:r>
              <a:rPr lang="en-US" dirty="0"/>
              <a:t> to complete this assignment </a:t>
            </a:r>
          </a:p>
        </p:txBody>
      </p:sp>
    </p:spTree>
    <p:extLst>
      <p:ext uri="{BB962C8B-B14F-4D97-AF65-F5344CB8AC3E}">
        <p14:creationId xmlns:p14="http://schemas.microsoft.com/office/powerpoint/2010/main" val="2673783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Practice Problem</a:t>
            </a:r>
          </a:p>
          <a:p>
            <a:pPr>
              <a:spcAft>
                <a:spcPts val="1200"/>
              </a:spcAft>
            </a:pPr>
            <a:r>
              <a:rPr lang="en-US" dirty="0"/>
              <a:t>Sets Review</a:t>
            </a:r>
          </a:p>
          <a:p>
            <a:pPr>
              <a:spcAft>
                <a:spcPts val="1200"/>
              </a:spcAft>
            </a:pPr>
            <a:r>
              <a:rPr lang="en-US" dirty="0"/>
              <a:t>Tradeoffs with Different Data Structures</a:t>
            </a:r>
          </a:p>
          <a:p>
            <a:pPr>
              <a:spcAft>
                <a:spcPts val="1200"/>
              </a:spcAft>
            </a:pPr>
            <a:r>
              <a:rPr lang="en-US" dirty="0"/>
              <a:t>For-Each Loop</a:t>
            </a:r>
          </a:p>
          <a:p>
            <a:pPr>
              <a:spcAft>
                <a:spcPts val="1200"/>
              </a:spcAft>
            </a:pPr>
            <a:r>
              <a:rPr lang="en-US" dirty="0"/>
              <a:t>Iterators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910126" y="2106489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247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Problem: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Write a program that, given a </a:t>
            </a:r>
            <a:r>
              <a:rPr lang="en-US" sz="3600" dirty="0">
                <a:latin typeface="Consolas" panose="020B0609020204030204" pitchFamily="49" charset="0"/>
              </a:rPr>
              <a:t>Scanner</a:t>
            </a:r>
            <a:r>
              <a:rPr lang="en-US" sz="3600" dirty="0"/>
              <a:t> over a large text file (e.g., </a:t>
            </a:r>
            <a:r>
              <a:rPr lang="en-US" sz="3600" i="1" dirty="0"/>
              <a:t>Moby Dick</a:t>
            </a:r>
            <a:r>
              <a:rPr lang="en-US" sz="3600" dirty="0"/>
              <a:t> or the King James Bible), counts the number of </a:t>
            </a:r>
            <a:r>
              <a:rPr lang="en-US" sz="3600" u="sng" dirty="0"/>
              <a:t>unique words</a:t>
            </a:r>
            <a:r>
              <a:rPr lang="en-US" sz="3600" i="1" dirty="0"/>
              <a:t> </a:t>
            </a:r>
            <a:r>
              <a:rPr lang="en-US" sz="3600" dirty="0"/>
              <a:t>in the text. </a:t>
            </a:r>
          </a:p>
        </p:txBody>
      </p:sp>
    </p:spTree>
    <p:extLst>
      <p:ext uri="{BB962C8B-B14F-4D97-AF65-F5344CB8AC3E}">
        <p14:creationId xmlns:p14="http://schemas.microsoft.com/office/powerpoint/2010/main" val="287243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Practice Problem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Sets Review</a:t>
            </a:r>
          </a:p>
          <a:p>
            <a:pPr>
              <a:spcAft>
                <a:spcPts val="1200"/>
              </a:spcAft>
            </a:pPr>
            <a:r>
              <a:rPr lang="en-US" dirty="0"/>
              <a:t>Tradeoffs with Different Data Structures</a:t>
            </a:r>
          </a:p>
          <a:p>
            <a:pPr>
              <a:spcAft>
                <a:spcPts val="1200"/>
              </a:spcAft>
            </a:pPr>
            <a:r>
              <a:rPr lang="en-US" dirty="0"/>
              <a:t>For-Each Loop</a:t>
            </a:r>
          </a:p>
          <a:p>
            <a:pPr>
              <a:spcAft>
                <a:spcPts val="1200"/>
              </a:spcAft>
            </a:pPr>
            <a:r>
              <a:rPr lang="en-US" dirty="0"/>
              <a:t>Iterators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117646" y="2760424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632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(PCM) </a:t>
            </a:r>
            <a:r>
              <a:rPr lang="en-US" dirty="0"/>
              <a:t>Sets (ADT)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/>
          </a:bodyPr>
          <a:lstStyle/>
          <a:p>
            <a:r>
              <a:rPr lang="en-US" sz="3600" dirty="0"/>
              <a:t>A collection of unique values (no duplicates allowed) that can perform the following operations </a:t>
            </a:r>
            <a:r>
              <a:rPr lang="en-US" sz="3600" u="sng" dirty="0"/>
              <a:t>efficiently</a:t>
            </a:r>
            <a:r>
              <a:rPr lang="en-US" sz="3600" dirty="0"/>
              <a:t>:</a:t>
            </a:r>
          </a:p>
          <a:p>
            <a:pPr lvl="1"/>
            <a:r>
              <a:rPr lang="en-US" sz="3200" dirty="0"/>
              <a:t>add</a:t>
            </a:r>
          </a:p>
          <a:p>
            <a:pPr lvl="1"/>
            <a:r>
              <a:rPr lang="en-US" sz="3200" dirty="0"/>
              <a:t>remove</a:t>
            </a:r>
          </a:p>
          <a:p>
            <a:pPr lvl="1"/>
            <a:r>
              <a:rPr lang="en-US" sz="3200" dirty="0"/>
              <a:t>search (contains)</a:t>
            </a:r>
          </a:p>
          <a:p>
            <a:pPr lvl="1"/>
            <a:endParaRPr lang="en-US" sz="3200" dirty="0"/>
          </a:p>
          <a:p>
            <a:r>
              <a:rPr lang="en-US" sz="3600" dirty="0"/>
              <a:t>We don’t think of a set as having indices; we just add things to the set in general and don’t worry about order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A607B86-DD22-4E48-BD46-1CA3EBF6E1A3}"/>
              </a:ext>
            </a:extLst>
          </p:cNvPr>
          <p:cNvSpPr/>
          <p:nvPr/>
        </p:nvSpPr>
        <p:spPr>
          <a:xfrm>
            <a:off x="7281949" y="2604655"/>
            <a:ext cx="2543695" cy="1756756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23A244-8610-41F2-8C4C-3BB3AF5FBCE9}"/>
              </a:ext>
            </a:extLst>
          </p:cNvPr>
          <p:cNvSpPr txBox="1"/>
          <p:nvPr/>
        </p:nvSpPr>
        <p:spPr>
          <a:xfrm>
            <a:off x="7838902" y="2843213"/>
            <a:ext cx="714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"hi"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EB2641-BA16-426E-A9F2-677DC8193E45}"/>
              </a:ext>
            </a:extLst>
          </p:cNvPr>
          <p:cNvSpPr txBox="1"/>
          <p:nvPr/>
        </p:nvSpPr>
        <p:spPr>
          <a:xfrm>
            <a:off x="8686801" y="3212545"/>
            <a:ext cx="1097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"hello"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7FAFCC-BFDC-4D7C-82EC-F88269343A94}"/>
              </a:ext>
            </a:extLst>
          </p:cNvPr>
          <p:cNvSpPr txBox="1"/>
          <p:nvPr/>
        </p:nvSpPr>
        <p:spPr>
          <a:xfrm>
            <a:off x="8553796" y="2875002"/>
            <a:ext cx="1011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"</a:t>
            </a:r>
            <a:r>
              <a:rPr lang="en-US" dirty="0" err="1">
                <a:latin typeface="Consolas" panose="020B0609020204030204" pitchFamily="49" charset="0"/>
              </a:rPr>
              <a:t>hola</a:t>
            </a:r>
            <a:r>
              <a:rPr lang="en-US" dirty="0">
                <a:latin typeface="Consolas" panose="020B0609020204030204" pitchFamily="49" charset="0"/>
              </a:rPr>
              <a:t>"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A5DF12-D23D-419B-9678-16A43E3E8D95}"/>
              </a:ext>
            </a:extLst>
          </p:cNvPr>
          <p:cNvSpPr txBox="1"/>
          <p:nvPr/>
        </p:nvSpPr>
        <p:spPr>
          <a:xfrm>
            <a:off x="7392785" y="3320285"/>
            <a:ext cx="1338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"bonjour"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12A27F-5F5D-4F08-81A1-0931F9EBFD40}"/>
              </a:ext>
            </a:extLst>
          </p:cNvPr>
          <p:cNvSpPr txBox="1"/>
          <p:nvPr/>
        </p:nvSpPr>
        <p:spPr>
          <a:xfrm>
            <a:off x="7875617" y="3765568"/>
            <a:ext cx="1711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"</a:t>
            </a:r>
            <a:r>
              <a:rPr lang="en-US" dirty="0" err="1">
                <a:latin typeface="Consolas" panose="020B0609020204030204" pitchFamily="49" charset="0"/>
              </a:rPr>
              <a:t>konnichiwa</a:t>
            </a:r>
            <a:r>
              <a:rPr lang="en-US" dirty="0">
                <a:latin typeface="Consolas" panose="020B0609020204030204" pitchFamily="49" charset="0"/>
              </a:rPr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2600105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(PCM) </a:t>
            </a:r>
            <a:r>
              <a:rPr lang="en-US" dirty="0"/>
              <a:t>Sets in Java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onsolas" panose="020B0609020204030204" pitchFamily="49" charset="0"/>
              </a:rPr>
              <a:t>Set</a:t>
            </a:r>
            <a:r>
              <a:rPr lang="en-US" sz="3600" dirty="0"/>
              <a:t> is an interface in Java </a:t>
            </a:r>
          </a:p>
          <a:p>
            <a:pPr lvl="1"/>
            <a:r>
              <a:rPr lang="en-US" sz="3200" dirty="0"/>
              <a:t>In </a:t>
            </a:r>
            <a:r>
              <a:rPr lang="en-US" sz="3200" dirty="0" err="1">
                <a:latin typeface="Consolas" panose="020B0609020204030204" pitchFamily="49" charset="0"/>
              </a:rPr>
              <a:t>java.util</a:t>
            </a:r>
            <a:endParaRPr lang="en-US" sz="3200" dirty="0">
              <a:latin typeface="Consolas" panose="020B0609020204030204" pitchFamily="49" charset="0"/>
            </a:endParaRPr>
          </a:p>
          <a:p>
            <a:pPr lvl="1"/>
            <a:endParaRPr lang="en-US" sz="3600" dirty="0"/>
          </a:p>
          <a:p>
            <a:r>
              <a:rPr lang="en-US" sz="3600" dirty="0">
                <a:latin typeface="Consolas" panose="020B0609020204030204" pitchFamily="49" charset="0"/>
              </a:rPr>
              <a:t>HashSet</a:t>
            </a:r>
            <a:r>
              <a:rPr lang="en-US" sz="3600" dirty="0"/>
              <a:t> and </a:t>
            </a:r>
            <a:r>
              <a:rPr lang="en-US" sz="3600" dirty="0" err="1">
                <a:latin typeface="Consolas" panose="020B0609020204030204" pitchFamily="49" charset="0"/>
              </a:rPr>
              <a:t>TreeSet</a:t>
            </a:r>
            <a:r>
              <a:rPr lang="en-US" sz="3600" dirty="0"/>
              <a:t> are classes that implement the </a:t>
            </a:r>
            <a:r>
              <a:rPr lang="en-US" sz="3600" dirty="0">
                <a:latin typeface="Consolas" panose="020B0609020204030204" pitchFamily="49" charset="0"/>
              </a:rPr>
              <a:t>Set</a:t>
            </a:r>
            <a:r>
              <a:rPr lang="en-US" sz="3600" dirty="0"/>
              <a:t> interface in Java</a:t>
            </a:r>
          </a:p>
          <a:p>
            <a:pPr lvl="1"/>
            <a:r>
              <a:rPr lang="en-US" sz="2800" dirty="0">
                <a:latin typeface="Consolas" panose="020B0609020204030204" pitchFamily="49" charset="0"/>
              </a:rPr>
              <a:t>HashSet</a:t>
            </a:r>
            <a:r>
              <a:rPr lang="en-US" sz="2800" dirty="0"/>
              <a:t>: Very fast! Implemented using a “hash table” array</a:t>
            </a:r>
          </a:p>
          <a:p>
            <a:pPr lvl="2"/>
            <a:r>
              <a:rPr lang="en-US" sz="2400" i="1" dirty="0"/>
              <a:t>Elements are stored in an unpredictable order</a:t>
            </a:r>
            <a:endParaRPr lang="en-US" sz="2400" dirty="0"/>
          </a:p>
          <a:p>
            <a:pPr lvl="1"/>
            <a:r>
              <a:rPr lang="en-US" sz="2800" dirty="0" err="1">
                <a:latin typeface="Consolas" panose="020B0609020204030204" pitchFamily="49" charset="0"/>
              </a:rPr>
              <a:t>TreeSet</a:t>
            </a:r>
            <a:r>
              <a:rPr lang="en-US" sz="2800" dirty="0"/>
              <a:t>: Pretty fast! Implemented using a “binary search tree”</a:t>
            </a:r>
          </a:p>
          <a:p>
            <a:pPr lvl="2"/>
            <a:r>
              <a:rPr lang="en-US" sz="2400" i="1" dirty="0"/>
              <a:t>Elements are stored in sorted order</a:t>
            </a:r>
          </a:p>
        </p:txBody>
      </p:sp>
    </p:spTree>
    <p:extLst>
      <p:ext uri="{BB962C8B-B14F-4D97-AF65-F5344CB8AC3E}">
        <p14:creationId xmlns:p14="http://schemas.microsoft.com/office/powerpoint/2010/main" val="23384752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</p:spPr>
        <p:txBody>
          <a:bodyPr/>
          <a:lstStyle/>
          <a:p>
            <a:r>
              <a:rPr lang="en-US" dirty="0">
                <a:latin typeface="Consolas" panose="020B0609020204030204" pitchFamily="49" charset="0"/>
              </a:rPr>
              <a:t>Set</a:t>
            </a:r>
            <a:r>
              <a:rPr lang="en-US" dirty="0"/>
              <a:t> Methods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D301144-31AD-4BF3-8974-85F3C1508F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4907158"/>
              </p:ext>
            </p:extLst>
          </p:nvPr>
        </p:nvGraphicFramePr>
        <p:xfrm>
          <a:off x="838199" y="1353215"/>
          <a:ext cx="11016344" cy="47248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8172">
                  <a:extLst>
                    <a:ext uri="{9D8B030D-6E8A-4147-A177-3AD203B41FA5}">
                      <a16:colId xmlns:a16="http://schemas.microsoft.com/office/drawing/2014/main" val="2906013631"/>
                    </a:ext>
                  </a:extLst>
                </a:gridCol>
                <a:gridCol w="5508172">
                  <a:extLst>
                    <a:ext uri="{9D8B030D-6E8A-4147-A177-3AD203B41FA5}">
                      <a16:colId xmlns:a16="http://schemas.microsoft.com/office/drawing/2014/main" val="1338416299"/>
                    </a:ext>
                  </a:extLst>
                </a:gridCol>
              </a:tblGrid>
              <a:tr h="56091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5760069"/>
                  </a:ext>
                </a:extLst>
              </a:tr>
              <a:tr h="560913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onsolas" panose="020B0609020204030204" pitchFamily="49" charset="0"/>
                        </a:rPr>
                        <a:t>add(value)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Adds the given value to the set, returns whether or not the given value was added successfully</a:t>
                      </a:r>
                      <a:endParaRPr lang="en-US" sz="1800" b="0" kern="1200" dirty="0">
                        <a:solidFill>
                          <a:schemeClr val="dk1"/>
                        </a:solidFill>
                        <a:effectLst/>
                        <a:latin typeface="Consolas" panose="020B0609020204030204" pitchFamily="49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3791527"/>
                  </a:ext>
                </a:extLst>
              </a:tr>
              <a:tr h="560913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onsolas" panose="020B0609020204030204" pitchFamily="49" charset="0"/>
                        </a:rPr>
                        <a:t>contains(value)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Returns </a:t>
                      </a:r>
                      <a:r>
                        <a:rPr lang="en-US" dirty="0">
                          <a:latin typeface="Consolas" panose="020B0609020204030204" pitchFamily="49" charset="0"/>
                        </a:rPr>
                        <a:t>true</a:t>
                      </a:r>
                      <a:r>
                        <a:rPr lang="en-US" dirty="0"/>
                        <a:t> if the given value is found in this set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2582377"/>
                  </a:ext>
                </a:extLst>
              </a:tr>
              <a:tr h="560913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onsolas" panose="020B0609020204030204" pitchFamily="49" charset="0"/>
                        </a:rPr>
                        <a:t>remove(value)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Removes the given value from the set; returns </a:t>
                      </a:r>
                      <a:r>
                        <a:rPr lang="en-US" dirty="0">
                          <a:latin typeface="Consolas" panose="020B0609020204030204" pitchFamily="49" charset="0"/>
                        </a:rPr>
                        <a:t>true</a:t>
                      </a:r>
                      <a:r>
                        <a:rPr lang="en-US" dirty="0"/>
                        <a:t> if the set contained the value, </a:t>
                      </a:r>
                      <a:r>
                        <a:rPr lang="en-US" dirty="0">
                          <a:latin typeface="Consolas" panose="020B0609020204030204" pitchFamily="49" charset="0"/>
                        </a:rPr>
                        <a:t>false</a:t>
                      </a:r>
                      <a:r>
                        <a:rPr lang="en-US" dirty="0"/>
                        <a:t> if not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5839463"/>
                  </a:ext>
                </a:extLst>
              </a:tr>
              <a:tr h="560913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onsolas" panose="020B0609020204030204" pitchFamily="49" charset="0"/>
                        </a:rPr>
                        <a:t>clear()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Removes all elements from the set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9125575"/>
                  </a:ext>
                </a:extLst>
              </a:tr>
              <a:tr h="560913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onsolas" panose="020B0609020204030204" pitchFamily="49" charset="0"/>
                        </a:rPr>
                        <a:t>size()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Returns the number of elements in list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5164259"/>
                  </a:ext>
                </a:extLst>
              </a:tr>
              <a:tr h="560913"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Consolas" panose="020B0609020204030204" pitchFamily="49" charset="0"/>
                        </a:rPr>
                        <a:t>isEmpty</a:t>
                      </a:r>
                      <a:r>
                        <a:rPr lang="en-US" sz="2000" dirty="0">
                          <a:latin typeface="Consolas" panose="020B0609020204030204" pitchFamily="49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Returns </a:t>
                      </a:r>
                      <a:r>
                        <a:rPr lang="en-US" dirty="0">
                          <a:latin typeface="Consolas" panose="020B0609020204030204" pitchFamily="49" charset="0"/>
                        </a:rPr>
                        <a:t>true</a:t>
                      </a:r>
                      <a:r>
                        <a:rPr lang="en-US" dirty="0"/>
                        <a:t> if the set’s size is 0; </a:t>
                      </a:r>
                      <a:r>
                        <a:rPr lang="en-US" dirty="0">
                          <a:latin typeface="Consolas" panose="020B0609020204030204" pitchFamily="49" charset="0"/>
                        </a:rPr>
                        <a:t>false</a:t>
                      </a:r>
                      <a:r>
                        <a:rPr lang="en-US" dirty="0"/>
                        <a:t> otherwise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2571063"/>
                  </a:ext>
                </a:extLst>
              </a:tr>
              <a:tr h="560913"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Consolas" panose="020B0609020204030204" pitchFamily="49" charset="0"/>
                        </a:rPr>
                        <a:t>toString</a:t>
                      </a:r>
                      <a:r>
                        <a:rPr lang="en-US" sz="2000" dirty="0">
                          <a:latin typeface="Consolas" panose="020B0609020204030204" pitchFamily="49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Returns a </a:t>
                      </a:r>
                      <a:r>
                        <a:rPr lang="en-US" dirty="0">
                          <a:latin typeface="Consolas" panose="020B0609020204030204" pitchFamily="49" charset="0"/>
                        </a:rPr>
                        <a:t>String</a:t>
                      </a:r>
                      <a:r>
                        <a:rPr lang="en-US" dirty="0"/>
                        <a:t> representation of the set such as </a:t>
                      </a: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"[3, 42, -7, 15]"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94253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5022095"/>
      </p:ext>
    </p:extLst>
  </p:cSld>
  <p:clrMapOvr>
    <a:masterClrMapping/>
  </p:clrMapOvr>
</p:sld>
</file>

<file path=ppt/theme/theme1.xml><?xml version="1.0" encoding="utf-8"?>
<a:theme xmlns:a="http://schemas.openxmlformats.org/drawingml/2006/main" name="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16682</TotalTime>
  <Words>909</Words>
  <Application>Microsoft Office PowerPoint</Application>
  <PresentationFormat>Widescreen</PresentationFormat>
  <Paragraphs>175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Consolas</vt:lpstr>
      <vt:lpstr>Montserrat</vt:lpstr>
      <vt:lpstr>Montserrat ExtraBold</vt:lpstr>
      <vt:lpstr>Montserrat SemiBold</vt:lpstr>
      <vt:lpstr>System Font Regular</vt:lpstr>
      <vt:lpstr>CSE 373 Summer 2020</vt:lpstr>
      <vt:lpstr>Sets, For-Each Loops, Iterators</vt:lpstr>
      <vt:lpstr>Lecture Outline</vt:lpstr>
      <vt:lpstr>Announcements</vt:lpstr>
      <vt:lpstr>Lecture Outline</vt:lpstr>
      <vt:lpstr>Practice Problem:</vt:lpstr>
      <vt:lpstr>Lecture Outline</vt:lpstr>
      <vt:lpstr>(PCM) Sets (ADT)</vt:lpstr>
      <vt:lpstr>(PCM) Sets in Java</vt:lpstr>
      <vt:lpstr>Set Methods</vt:lpstr>
      <vt:lpstr>Lecture Outline</vt:lpstr>
      <vt:lpstr>Choosing a Data Structure: Tradeoffs</vt:lpstr>
      <vt:lpstr>Lecture Outline</vt:lpstr>
      <vt:lpstr>For-Each Loop</vt:lpstr>
      <vt:lpstr>What output is produced by this code?</vt:lpstr>
      <vt:lpstr>What output is produced by this code?</vt:lpstr>
      <vt:lpstr>Lecture Outline</vt:lpstr>
      <vt:lpstr>Iterators</vt:lpstr>
      <vt:lpstr>Iterators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S Johnston</dc:creator>
  <cp:lastModifiedBy>mnats</cp:lastModifiedBy>
  <cp:revision>299</cp:revision>
  <cp:lastPrinted>2022-09-27T21:33:44Z</cp:lastPrinted>
  <dcterms:created xsi:type="dcterms:W3CDTF">2020-06-13T06:27:42Z</dcterms:created>
  <dcterms:modified xsi:type="dcterms:W3CDTF">2024-10-23T19:13:33Z</dcterms:modified>
</cp:coreProperties>
</file>