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onsolas" panose="020B0609020204030204" pitchFamily="49" charset="0"/>
      <p:regular r:id="rId19"/>
      <p:bold r:id="rId20"/>
      <p:italic r:id="rId21"/>
      <p:boldItalic r:id="rId22"/>
    </p:embeddedFont>
    <p:embeddedFont>
      <p:font typeface="Montserrat" pitchFamily="2" charset="77"/>
      <p:regular r:id="rId23"/>
      <p:bold r:id="rId24"/>
      <p:italic r:id="rId25"/>
      <p:boldItalic r:id="rId26"/>
    </p:embeddedFont>
    <p:embeddedFont>
      <p:font typeface="Montserrat ExtraBold" pitchFamily="2" charset="77"/>
      <p:bold r:id="rId27"/>
      <p:italic r:id="rId28"/>
      <p:boldItalic r:id="rId29"/>
    </p:embeddedFont>
    <p:embeddedFont>
      <p:font typeface="Montserrat SemiBold" panose="020F0502020204030204" pitchFamily="34" charset="0"/>
      <p:regular r:id="rId30"/>
      <p:bold r:id="rId31"/>
      <p:italic r:id="rId32"/>
      <p:boldItalic r:id="rId33"/>
    </p:embeddedFont>
    <p:embeddedFont>
      <p:font typeface="Stencil" pitchFamily="82" charset="77"/>
      <p:regular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yVw2ZqAFQ80rzyo2k+jgw8odQ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EAD2A-AD2F-4DEB-80A6-4EE054C8A0A5}">
  <a:tblStyle styleId="{212EAD2A-AD2F-4DEB-80A6-4EE054C8A0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117" d="100"/>
          <a:sy n="117"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customschemas.google.com/relationships/presentationmetadata" Target="meta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dfb2db70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cdfb2db7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cdfb2db70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2cdfb2db70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70901" y="4174812"/>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8"/>
          <p:cNvSpPr txBox="1"/>
          <p:nvPr/>
        </p:nvSpPr>
        <p:spPr>
          <a:xfrm>
            <a:off x="292976" y="3182200"/>
            <a:ext cx="36826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0" name="Google Shape;20;p18"/>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a:solidFill>
                  <a:schemeClr val="lt1"/>
                </a:solidFill>
                <a:latin typeface="Montserrat"/>
                <a:ea typeface="Montserrat"/>
                <a:cs typeface="Montserrat"/>
                <a:sym typeface="Montserrat"/>
              </a:rPr>
              <a:t>LEC 07</a:t>
            </a:r>
            <a:endParaRPr/>
          </a:p>
        </p:txBody>
      </p:sp>
      <p:sp>
        <p:nvSpPr>
          <p:cNvPr id="21" name="Google Shape;21;p18"/>
          <p:cNvSpPr/>
          <p:nvPr/>
        </p:nvSpPr>
        <p:spPr>
          <a:xfrm>
            <a:off x="7119063" y="1251643"/>
            <a:ext cx="5250244" cy="5369600"/>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cxnSp>
        <p:nvCxnSpPr>
          <p:cNvPr id="22" name="Google Shape;22;p18"/>
          <p:cNvCxnSpPr/>
          <p:nvPr/>
        </p:nvCxnSpPr>
        <p:spPr>
          <a:xfrm>
            <a:off x="7452794" y="4551419"/>
            <a:ext cx="4468305" cy="0"/>
          </a:xfrm>
          <a:prstGeom prst="straightConnector1">
            <a:avLst/>
          </a:prstGeom>
          <a:noFill/>
          <a:ln w="9525" cap="flat" cmpd="sng">
            <a:solidFill>
              <a:srgbClr val="BFBFBF"/>
            </a:solidFill>
            <a:prstDash val="solid"/>
            <a:miter lim="800000"/>
            <a:headEnd type="none" w="sm" len="sm"/>
            <a:tailEnd type="none" w="sm" len="sm"/>
          </a:ln>
        </p:spPr>
      </p:cxnSp>
      <p:sp>
        <p:nvSpPr>
          <p:cNvPr id="23" name="Google Shape;23;p18"/>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18"/>
          <p:cNvSpPr/>
          <p:nvPr/>
        </p:nvSpPr>
        <p:spPr>
          <a:xfrm>
            <a:off x="71163" y="5574803"/>
            <a:ext cx="22506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5" name="Google Shape;25;p18"/>
          <p:cNvSpPr/>
          <p:nvPr/>
        </p:nvSpPr>
        <p:spPr>
          <a:xfrm>
            <a:off x="72629" y="5851802"/>
            <a:ext cx="24321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dirty="0">
                <a:solidFill>
                  <a:srgbClr val="595959"/>
                </a:solidFill>
                <a:latin typeface="Montserrat SemiBold"/>
                <a:ea typeface="Montserrat SemiBold"/>
                <a:cs typeface="Montserrat SemiBold"/>
                <a:sym typeface="Montserrat SemiBold"/>
              </a:rPr>
              <a:t>Raise hand or send here</a:t>
            </a:r>
            <a:endParaRPr dirty="0"/>
          </a:p>
          <a:p>
            <a:pPr marL="0" marR="0" lvl="0" indent="0" algn="l" rtl="0">
              <a:spcBef>
                <a:spcPts val="0"/>
              </a:spcBef>
              <a:spcAft>
                <a:spcPts val="0"/>
              </a:spcAft>
              <a:buNone/>
            </a:pPr>
            <a:endParaRPr sz="1200" b="1" i="0" dirty="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dirty="0" err="1">
                <a:solidFill>
                  <a:srgbClr val="595959"/>
                </a:solidFill>
                <a:latin typeface="Montserrat SemiBold"/>
                <a:ea typeface="Montserrat SemiBold"/>
                <a:cs typeface="Montserrat SemiBold"/>
                <a:sym typeface="Montserrat SemiBold"/>
              </a:rPr>
              <a:t>sli.do</a:t>
            </a:r>
            <a:r>
              <a:rPr lang="en-US" sz="2000" b="0" i="0" dirty="0">
                <a:solidFill>
                  <a:srgbClr val="595959"/>
                </a:solidFill>
                <a:latin typeface="Montserrat SemiBold"/>
                <a:ea typeface="Montserrat SemiBold"/>
                <a:cs typeface="Montserrat SemiBold"/>
                <a:sym typeface="Montserrat SemiBold"/>
              </a:rPr>
              <a:t>    #cse122 </a:t>
            </a:r>
            <a:endParaRPr dirty="0"/>
          </a:p>
        </p:txBody>
      </p:sp>
      <p:sp>
        <p:nvSpPr>
          <p:cNvPr id="26" name="Google Shape;26;p18"/>
          <p:cNvSpPr/>
          <p:nvPr/>
        </p:nvSpPr>
        <p:spPr>
          <a:xfrm>
            <a:off x="2950313" y="5594680"/>
            <a:ext cx="1218438" cy="1223089"/>
          </a:xfrm>
          <a:prstGeom prst="roundRect">
            <a:avLst>
              <a:gd name="adj" fmla="val 4457"/>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96;p1">
            <a:extLst>
              <a:ext uri="{FF2B5EF4-FFF2-40B4-BE49-F238E27FC236}">
                <a16:creationId xmlns:a16="http://schemas.microsoft.com/office/drawing/2014/main" id="{384CD377-38C6-453C-8B1B-05EDC036C855}"/>
              </a:ext>
            </a:extLst>
          </p:cNvPr>
          <p:cNvSpPr txBox="1"/>
          <p:nvPr userDrawn="1"/>
        </p:nvSpPr>
        <p:spPr>
          <a:xfrm>
            <a:off x="7177760" y="4645944"/>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Instructors:</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17" name="Google Shape;97;p1">
            <a:extLst>
              <a:ext uri="{FF2B5EF4-FFF2-40B4-BE49-F238E27FC236}">
                <a16:creationId xmlns:a16="http://schemas.microsoft.com/office/drawing/2014/main" id="{EB7B55FC-1442-4ECA-BA6D-59490E54C841}"/>
              </a:ext>
            </a:extLst>
          </p:cNvPr>
          <p:cNvSpPr txBox="1"/>
          <p:nvPr userDrawn="1"/>
        </p:nvSpPr>
        <p:spPr>
          <a:xfrm>
            <a:off x="7177760" y="490655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TAs:</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32" name="Google Shape;98;p1">
            <a:extLst>
              <a:ext uri="{FF2B5EF4-FFF2-40B4-BE49-F238E27FC236}">
                <a16:creationId xmlns:a16="http://schemas.microsoft.com/office/drawing/2014/main" id="{D7B7D69D-8561-487B-9BE7-E6CB984F2E8C}"/>
              </a:ext>
            </a:extLst>
          </p:cNvPr>
          <p:cNvSpPr txBox="1"/>
          <p:nvPr userDrawn="1"/>
        </p:nvSpPr>
        <p:spPr>
          <a:xfrm>
            <a:off x="8330659" y="4645944"/>
            <a:ext cx="3861341"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Elba Garza, Miya </a:t>
            </a:r>
            <a:r>
              <a:rPr lang="en-US" sz="1200" dirty="0" err="1">
                <a:solidFill>
                  <a:schemeClr val="bg2">
                    <a:lumMod val="50000"/>
                  </a:schemeClr>
                </a:solidFill>
                <a:latin typeface="Montserrat SemiBold"/>
                <a:ea typeface="Montserrat SemiBold"/>
                <a:cs typeface="Montserrat SemiBold"/>
                <a:sym typeface="Montserrat SemiBold"/>
              </a:rPr>
              <a:t>Natsuhara</a:t>
            </a:r>
            <a:r>
              <a:rPr lang="en-US" sz="1200" dirty="0">
                <a:solidFill>
                  <a:schemeClr val="bg2">
                    <a:lumMod val="50000"/>
                  </a:schemeClr>
                </a:solidFill>
                <a:latin typeface="Montserrat SemiBold"/>
                <a:ea typeface="Montserrat SemiBold"/>
                <a:cs typeface="Montserrat SemiBold"/>
                <a:sym typeface="Montserrat SemiBold"/>
              </a:rPr>
              <a:t> and </a:t>
            </a:r>
            <a:r>
              <a:rPr lang="en-US" sz="1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SemiBold"/>
                <a:ea typeface="Montserrat SemiBold"/>
                <a:cs typeface="Montserrat SemiBold"/>
                <a:sym typeface="Montserrat SemiBold"/>
              </a:rPr>
              <a:t>Ido</a:t>
            </a:r>
            <a:endParaRPr sz="1200" dirty="0">
              <a:solidFill>
                <a:schemeClr val="bg2">
                  <a:lumMod val="50000"/>
                </a:schemeClr>
              </a:solidFill>
              <a:latin typeface="Montserrat SemiBold"/>
              <a:ea typeface="Montserrat SemiBold"/>
              <a:cs typeface="Montserrat SemiBold"/>
              <a:sym typeface="Montserrat SemiBold"/>
            </a:endParaRPr>
          </a:p>
        </p:txBody>
      </p:sp>
      <p:pic>
        <p:nvPicPr>
          <p:cNvPr id="4" name="Picture 3" descr="A qr code on a white background&#10;&#10;Description automatically generated">
            <a:extLst>
              <a:ext uri="{FF2B5EF4-FFF2-40B4-BE49-F238E27FC236}">
                <a16:creationId xmlns:a16="http://schemas.microsoft.com/office/drawing/2014/main" id="{4BFA3ABF-8789-19FB-0202-A5F0EAB2B7FF}"/>
              </a:ext>
            </a:extLst>
          </p:cNvPr>
          <p:cNvPicPr>
            <a:picLocks noChangeAspect="1"/>
          </p:cNvPicPr>
          <p:nvPr userDrawn="1"/>
        </p:nvPicPr>
        <p:blipFill>
          <a:blip r:embed="rId3"/>
          <a:stretch>
            <a:fillRect/>
          </a:stretch>
        </p:blipFill>
        <p:spPr>
          <a:xfrm>
            <a:off x="2998781" y="5646092"/>
            <a:ext cx="1129330" cy="1129330"/>
          </a:xfrm>
          <a:prstGeom prst="rect">
            <a:avLst/>
          </a:prstGeom>
        </p:spPr>
      </p:pic>
      <p:sp>
        <p:nvSpPr>
          <p:cNvPr id="9" name="Google Shape;99;p1">
            <a:extLst>
              <a:ext uri="{FF2B5EF4-FFF2-40B4-BE49-F238E27FC236}">
                <a16:creationId xmlns:a16="http://schemas.microsoft.com/office/drawing/2014/main" id="{94824309-85B1-DB11-2A23-6F1CF5C1D253}"/>
              </a:ext>
            </a:extLst>
          </p:cNvPr>
          <p:cNvSpPr txBox="1"/>
          <p:nvPr userDrawn="1"/>
        </p:nvSpPr>
        <p:spPr>
          <a:xfrm>
            <a:off x="8330659" y="4843864"/>
            <a:ext cx="3924887" cy="1777379"/>
          </a:xfrm>
          <a:prstGeom prst="rect">
            <a:avLst/>
          </a:prstGeom>
          <a:noFill/>
          <a:ln>
            <a:noFill/>
          </a:ln>
        </p:spPr>
        <p:txBody>
          <a:bodyPr spcFirstLastPara="1" wrap="square" lIns="91425" tIns="91425" rIns="91425" bIns="91425" numCol="4" anchor="t" anchorCtr="0">
            <a:spAutoFit/>
          </a:bodyPr>
          <a:lstStyle/>
          <a:p>
            <a:pPr marL="0" lvl="0" indent="0" algn="l" rtl="0">
              <a:lnSpc>
                <a:spcPct val="115000"/>
              </a:lnSpc>
              <a:spcBef>
                <a:spcPts val="0"/>
              </a:spcBef>
              <a:spcAft>
                <a:spcPts val="0"/>
              </a:spcAft>
              <a:buNone/>
            </a:pPr>
            <a:r>
              <a:rPr lang="en-US" sz="1000" dirty="0" err="1">
                <a:solidFill>
                  <a:schemeClr val="bg2">
                    <a:lumMod val="50000"/>
                  </a:schemeClr>
                </a:solidFill>
                <a:latin typeface="Montserrat SemiBold"/>
                <a:ea typeface="Montserrat SemiBold"/>
                <a:cs typeface="Montserrat SemiBold"/>
                <a:sym typeface="Montserrat SemiBold"/>
              </a:rPr>
              <a:t>Ayush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Andrew</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Logan</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Kyle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Maggie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Nicole 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Caleb</a:t>
            </a: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Nicole W</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Jacob</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Heon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Izak</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Colin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Jessica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Shivani</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Mia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Ashley</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Chaafen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Harshitha</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Marcus</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Carson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Jack</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Connor</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Cora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Hannah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Leo</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Anya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Aishah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Ben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Ivory</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Cady</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Diya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Katharine</a:t>
            </a:r>
            <a:endParaRPr sz="1000" dirty="0">
              <a:solidFill>
                <a:schemeClr val="bg2">
                  <a:lumMod val="50000"/>
                </a:schemeClr>
              </a:solidFill>
              <a:latin typeface="Montserrat SemiBold"/>
              <a:ea typeface="Montserrat SemiBold"/>
              <a:cs typeface="Montserrat SemiBold"/>
              <a:sym typeface="Montserrat SemiBold"/>
            </a:endParaRPr>
          </a:p>
        </p:txBody>
      </p:sp>
      <p:sp>
        <p:nvSpPr>
          <p:cNvPr id="10" name="TextBox 9">
            <a:extLst>
              <a:ext uri="{FF2B5EF4-FFF2-40B4-BE49-F238E27FC236}">
                <a16:creationId xmlns:a16="http://schemas.microsoft.com/office/drawing/2014/main" id="{1A451C6C-1198-1EFF-29D6-529B2C41D088}"/>
              </a:ext>
            </a:extLst>
          </p:cNvPr>
          <p:cNvSpPr txBox="1"/>
          <p:nvPr userDrawn="1"/>
        </p:nvSpPr>
        <p:spPr>
          <a:xfrm rot="20664258">
            <a:off x="2082967" y="1425433"/>
            <a:ext cx="5302768" cy="2308324"/>
          </a:xfrm>
          <a:prstGeom prst="rect">
            <a:avLst/>
          </a:prstGeom>
          <a:noFill/>
          <a:ln>
            <a:noFill/>
          </a:ln>
        </p:spPr>
        <p:txBody>
          <a:bodyPr wrap="square" rtlCol="0">
            <a:spAutoFit/>
          </a:bodyPr>
          <a:lstStyle/>
          <a:p>
            <a:pPr algn="ctr"/>
            <a:r>
              <a:rPr lang="en-US" sz="7200" b="1" cap="all" spc="90" normalizeH="1" baseline="0" dirty="0">
                <a:solidFill>
                  <a:srgbClr val="FF2F92"/>
                </a:solidFill>
                <a:effectLst>
                  <a:outerShdw dist="65840" dir="21540000" algn="br" rotWithShape="0">
                    <a:schemeClr val="tx1">
                      <a:lumMod val="75000"/>
                      <a:lumOff val="25000"/>
                      <a:alpha val="92000"/>
                    </a:schemeClr>
                  </a:outerShdw>
                </a:effectLst>
                <a:latin typeface="Stencil" pitchFamily="82" charset="77"/>
              </a:rPr>
              <a:t>SICKNESS EDITION</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0"/>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0"/>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1"/>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1"/>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44" name="Google Shape;44;p21"/>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5" name="Google Shape;45;p21"/>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6" name="Google Shape;46;p21"/>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7" name="Google Shape;47;p21"/>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22"/>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3" name="Google Shape;53;p22"/>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4" name="Google Shape;54;p22"/>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5" name="Google Shape;55;p22"/>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2"/>
          <p:cNvSpPr txBox="1"/>
          <p:nvPr/>
        </p:nvSpPr>
        <p:spPr>
          <a:xfrm>
            <a:off x="1106916" y="300371"/>
            <a:ext cx="33576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Pair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7"/>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7"/>
          <p:cNvPicPr preferRelativeResize="0"/>
          <p:nvPr/>
        </p:nvPicPr>
        <p:blipFill rotWithShape="1">
          <a:blip r:embed="rId9">
            <a:alphaModFix/>
          </a:blip>
          <a:srcRect/>
          <a:stretch/>
        </p:blipFill>
        <p:spPr>
          <a:xfrm>
            <a:off x="29763" y="29972"/>
            <a:ext cx="2150721" cy="169037"/>
          </a:xfrm>
          <a:prstGeom prst="rect">
            <a:avLst/>
          </a:prstGeom>
          <a:noFill/>
          <a:ln>
            <a:noFill/>
          </a:ln>
        </p:spPr>
      </p:pic>
      <p:sp>
        <p:nvSpPr>
          <p:cNvPr id="15" name="Google Shape;15;p17"/>
          <p:cNvSpPr txBox="1"/>
          <p:nvPr/>
        </p:nvSpPr>
        <p:spPr>
          <a:xfrm>
            <a:off x="10501047" y="7913"/>
            <a:ext cx="1622425"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i="0" u="none" strike="noStrike" cap="none" dirty="0">
                <a:solidFill>
                  <a:schemeClr val="lt1"/>
                </a:solidFill>
                <a:latin typeface="Montserrat SemiBold"/>
                <a:ea typeface="Montserrat SemiBold"/>
                <a:cs typeface="Montserrat SemiBold"/>
                <a:sym typeface="Montserrat SemiBold"/>
              </a:rPr>
              <a:t>CSE 122 Autumn 2024</a:t>
            </a:r>
            <a:endParaRPr dirty="0"/>
          </a:p>
        </p:txBody>
      </p:sp>
      <p:sp>
        <p:nvSpPr>
          <p:cNvPr id="16" name="Google Shape;16;p17"/>
          <p:cNvSpPr txBox="1"/>
          <p:nvPr/>
        </p:nvSpPr>
        <p:spPr>
          <a:xfrm>
            <a:off x="3066637" y="30157"/>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LEC 07: Stacks &amp;  Queues Practice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2tKhfaUKjw5HiTga5Uj4wA?si=nce7toO3TEC__BRnwBAsU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dstem.org/us/courses/67443/discussion/55140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cdfb2db708_0_4"/>
          <p:cNvSpPr txBox="1">
            <a:spLocks noGrp="1"/>
          </p:cNvSpPr>
          <p:nvPr>
            <p:ph type="title"/>
          </p:nvPr>
        </p:nvSpPr>
        <p:spPr>
          <a:xfrm>
            <a:off x="305333" y="4125093"/>
            <a:ext cx="6591300" cy="195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dirty="0"/>
              <a:t>Stacks &amp; Queues Practice</a:t>
            </a:r>
            <a:endParaRPr dirty="0"/>
          </a:p>
        </p:txBody>
      </p:sp>
      <p:sp>
        <p:nvSpPr>
          <p:cNvPr id="67" name="Google Shape;67;g2cdfb2db708_0_4"/>
          <p:cNvSpPr txBox="1"/>
          <p:nvPr/>
        </p:nvSpPr>
        <p:spPr>
          <a:xfrm>
            <a:off x="7456906" y="2225075"/>
            <a:ext cx="4476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a:solidFill>
                  <a:srgbClr val="3F3F3F"/>
                </a:solidFill>
                <a:latin typeface="Calibri"/>
                <a:ea typeface="Calibri"/>
                <a:cs typeface="Calibri"/>
                <a:sym typeface="Calibri"/>
              </a:rPr>
              <a:t>Talk to your neighbors:</a:t>
            </a:r>
          </a:p>
          <a:p>
            <a:pPr marL="0" marR="0" lvl="0" indent="0" algn="ctr" rtl="0">
              <a:spcBef>
                <a:spcPts val="0"/>
              </a:spcBef>
              <a:spcAft>
                <a:spcPts val="0"/>
              </a:spcAft>
              <a:buNone/>
            </a:pPr>
            <a:r>
              <a:rPr lang="en-US" sz="2200" i="1" dirty="0">
                <a:solidFill>
                  <a:srgbClr val="3F3F3F"/>
                </a:solidFill>
                <a:latin typeface="Calibri"/>
                <a:ea typeface="Calibri"/>
                <a:cs typeface="Calibri"/>
                <a:sym typeface="Calibri"/>
              </a:rPr>
              <a:t>If you were an herb/seasoning, what would you be?</a:t>
            </a:r>
            <a:endParaRPr dirty="0"/>
          </a:p>
        </p:txBody>
      </p:sp>
      <p:sp>
        <p:nvSpPr>
          <p:cNvPr id="68" name="Google Shape;68;g2cdfb2db708_0_4"/>
          <p:cNvSpPr txBox="1"/>
          <p:nvPr/>
        </p:nvSpPr>
        <p:spPr>
          <a:xfrm>
            <a:off x="7379594" y="1403798"/>
            <a:ext cx="46314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
        <p:nvSpPr>
          <p:cNvPr id="2" name="Google Shape;95;p1">
            <a:extLst>
              <a:ext uri="{FF2B5EF4-FFF2-40B4-BE49-F238E27FC236}">
                <a16:creationId xmlns:a16="http://schemas.microsoft.com/office/drawing/2014/main" id="{85367C90-D7EC-9EEB-45D1-39561BF54F41}"/>
              </a:ext>
            </a:extLst>
          </p:cNvPr>
          <p:cNvSpPr txBox="1"/>
          <p:nvPr/>
        </p:nvSpPr>
        <p:spPr>
          <a:xfrm>
            <a:off x="7684235" y="4044910"/>
            <a:ext cx="4119900" cy="430800"/>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0"/>
              </a:spcAft>
              <a:buClr>
                <a:srgbClr val="404040"/>
              </a:buClr>
              <a:buSzPts val="2200"/>
              <a:buFont typeface="Calibri"/>
              <a:buNone/>
              <a:tabLst/>
              <a:defRPr/>
            </a:pPr>
            <a:r>
              <a:rPr lang="en-US" sz="2200" b="0" i="0" u="none" strike="noStrike" cap="none" dirty="0">
                <a:solidFill>
                  <a:srgbClr val="404040"/>
                </a:solidFill>
                <a:latin typeface="Calibri"/>
                <a:ea typeface="Calibri"/>
                <a:cs typeface="Calibri"/>
                <a:sym typeface="Calibri"/>
              </a:rPr>
              <a:t>Music: </a:t>
            </a:r>
            <a:r>
              <a:rPr kumimoji="0" lang="fr-FR" sz="2200" b="0" i="0" u="sng" strike="noStrike" kern="1200" cap="none" spc="0" normalizeH="0" baseline="0" noProof="0" dirty="0">
                <a:ln>
                  <a:noFill/>
                </a:ln>
                <a:solidFill>
                  <a:srgbClr val="0563C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122 24au Lecture Tunes </a:t>
            </a:r>
            <a:r>
              <a:rPr kumimoji="0" lang="en-US" sz="2200" b="0" i="0" u="sng" strike="noStrike" kern="1200" cap="none" spc="0" normalizeH="0" baseline="0" noProof="0" dirty="0">
                <a:ln>
                  <a:noFill/>
                </a:ln>
                <a:solidFill>
                  <a:srgbClr val="E7E6E6">
                    <a:lumMod val="50000"/>
                  </a:srgbClr>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a:t>
            </a:r>
            <a:endParaRPr dirty="0">
              <a:solidFill>
                <a:srgbClr val="0563C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42" name="Google Shape;142;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latin typeface="Consolas"/>
                <a:ea typeface="Consolas"/>
                <a:cs typeface="Consolas"/>
                <a:sym typeface="Consolas"/>
              </a:rPr>
              <a:t>copyStack</a:t>
            </a:r>
            <a:r>
              <a:rPr lang="en-US" b="1">
                <a:solidFill>
                  <a:schemeClr val="accent5"/>
                </a:solidFill>
              </a:rPr>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43" name="Google Shape;143;p10"/>
          <p:cNvSpPr/>
          <p:nvPr/>
        </p:nvSpPr>
        <p:spPr>
          <a:xfrm rot="10800000">
            <a:off x="4239981" y="27448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copyStack</a:t>
            </a:r>
            <a:endParaRPr>
              <a:latin typeface="Consolas"/>
              <a:ea typeface="Consolas"/>
              <a:cs typeface="Consolas"/>
              <a:sym typeface="Consolas"/>
            </a:endParaRPr>
          </a:p>
        </p:txBody>
      </p:sp>
      <p:sp>
        <p:nvSpPr>
          <p:cNvPr id="149" name="Google Shape;149;p1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Write a method </a:t>
            </a:r>
            <a:r>
              <a:rPr lang="en-US" dirty="0" err="1">
                <a:latin typeface="Consolas"/>
                <a:ea typeface="Consolas"/>
                <a:cs typeface="Consolas"/>
                <a:sym typeface="Consolas"/>
              </a:rPr>
              <a:t>copyStack</a:t>
            </a:r>
            <a:r>
              <a:rPr lang="en-US" dirty="0"/>
              <a:t> that takes a stack of integers as a parameter and returns a copy of the original stack (i.e., a new stack with the same values as the original, stored in the same order as the original). </a:t>
            </a:r>
            <a:endParaRPr dirty="0"/>
          </a:p>
          <a:p>
            <a:pPr marL="0" lvl="0" indent="0" algn="l" rtl="0">
              <a:lnSpc>
                <a:spcPct val="90000"/>
              </a:lnSpc>
              <a:spcBef>
                <a:spcPts val="1000"/>
              </a:spcBef>
              <a:spcAft>
                <a:spcPts val="0"/>
              </a:spcAft>
              <a:buClr>
                <a:schemeClr val="dk1"/>
              </a:buClr>
              <a:buSzPts val="2800"/>
              <a:buNone/>
            </a:pPr>
            <a:r>
              <a:rPr lang="en-US" dirty="0"/>
              <a:t>Your method should create the new stack and fill it up with the same values that are stored in the original stack. It is not acceptable to return the same stack passed to the method; you must create, fill, and return a new stack.</a:t>
            </a:r>
          </a:p>
          <a:p>
            <a:pPr marL="0" lvl="0" indent="0" algn="l" rtl="0">
              <a:lnSpc>
                <a:spcPct val="90000"/>
              </a:lnSpc>
              <a:spcBef>
                <a:spcPts val="1000"/>
              </a:spcBef>
              <a:spcAft>
                <a:spcPts val="0"/>
              </a:spcAft>
              <a:buClr>
                <a:schemeClr val="dk1"/>
              </a:buClr>
              <a:buSzPts val="2800"/>
              <a:buNone/>
            </a:pPr>
            <a:r>
              <a:rPr lang="en-US" dirty="0"/>
              <a:t>You may alter the stack parameter throughout your method, but by the end, it must have the same elements in the same order.</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You may use one queue as auxiliary storage.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cdfb2db708_0_69"/>
          <p:cNvSpPr txBox="1">
            <a:spLocks noGrp="1"/>
          </p:cNvSpPr>
          <p:nvPr>
            <p:ph type="title"/>
          </p:nvPr>
        </p:nvSpPr>
        <p:spPr>
          <a:xfrm>
            <a:off x="838200" y="456565"/>
            <a:ext cx="10515600" cy="76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dirty="0" err="1">
                <a:latin typeface="Consolas"/>
                <a:ea typeface="Consolas"/>
                <a:cs typeface="Consolas"/>
                <a:sym typeface="Consolas"/>
              </a:rPr>
              <a:t>copyStack</a:t>
            </a:r>
            <a:endParaRPr dirty="0">
              <a:latin typeface="Consolas"/>
              <a:ea typeface="Consolas"/>
              <a:cs typeface="Consolas"/>
              <a:sym typeface="Consolas"/>
            </a:endParaRPr>
          </a:p>
        </p:txBody>
      </p:sp>
      <p:sp>
        <p:nvSpPr>
          <p:cNvPr id="155" name="Google Shape;155;g2cdfb2db708_0_69"/>
          <p:cNvSpPr/>
          <p:nvPr/>
        </p:nvSpPr>
        <p:spPr>
          <a:xfrm>
            <a:off x="2112830" y="1614183"/>
            <a:ext cx="1578000" cy="2582100"/>
          </a:xfrm>
          <a:prstGeom prst="rect">
            <a:avLst/>
          </a:prstGeom>
          <a:noFill/>
          <a:ln w="28575" cap="flat" cmpd="sng">
            <a:solidFill>
              <a:srgbClr val="6A58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g2cdfb2db708_0_69"/>
          <p:cNvSpPr txBox="1"/>
          <p:nvPr/>
        </p:nvSpPr>
        <p:spPr>
          <a:xfrm>
            <a:off x="2336538" y="42446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s2</a:t>
            </a:r>
            <a:endParaRPr dirty="0"/>
          </a:p>
        </p:txBody>
      </p:sp>
      <p:sp>
        <p:nvSpPr>
          <p:cNvPr id="157" name="Google Shape;157;g2cdfb2db708_0_69"/>
          <p:cNvSpPr/>
          <p:nvPr/>
        </p:nvSpPr>
        <p:spPr>
          <a:xfrm rot="5400000">
            <a:off x="5506204" y="3580711"/>
            <a:ext cx="1570800" cy="4191300"/>
          </a:xfrm>
          <a:prstGeom prst="rect">
            <a:avLst/>
          </a:prstGeom>
          <a:noFill/>
          <a:ln w="28575" cap="flat" cmpd="sng">
            <a:solidFill>
              <a:srgbClr val="6A58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g2cdfb2db708_0_69"/>
          <p:cNvSpPr txBox="1"/>
          <p:nvPr/>
        </p:nvSpPr>
        <p:spPr>
          <a:xfrm>
            <a:off x="5684230" y="42446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q</a:t>
            </a:r>
            <a:endParaRPr dirty="0"/>
          </a:p>
        </p:txBody>
      </p:sp>
      <p:sp>
        <p:nvSpPr>
          <p:cNvPr id="159" name="Google Shape;159;g2cdfb2db708_0_69"/>
          <p:cNvSpPr/>
          <p:nvPr/>
        </p:nvSpPr>
        <p:spPr>
          <a:xfrm>
            <a:off x="180880" y="1614183"/>
            <a:ext cx="1578000" cy="2582100"/>
          </a:xfrm>
          <a:prstGeom prst="rect">
            <a:avLst/>
          </a:prstGeom>
          <a:noFill/>
          <a:ln w="28575" cap="flat" cmpd="sng">
            <a:solidFill>
              <a:srgbClr val="6A58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g2cdfb2db708_0_69"/>
          <p:cNvSpPr txBox="1"/>
          <p:nvPr/>
        </p:nvSpPr>
        <p:spPr>
          <a:xfrm>
            <a:off x="404588" y="42446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s</a:t>
            </a:r>
            <a:endParaRPr dirty="0"/>
          </a:p>
        </p:txBody>
      </p:sp>
      <p:sp>
        <p:nvSpPr>
          <p:cNvPr id="161" name="Google Shape;161;g2cdfb2db708_0_69"/>
          <p:cNvSpPr/>
          <p:nvPr/>
        </p:nvSpPr>
        <p:spPr>
          <a:xfrm>
            <a:off x="10459855" y="1523883"/>
            <a:ext cx="1578000" cy="25821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g2cdfb2db708_0_69"/>
          <p:cNvSpPr txBox="1"/>
          <p:nvPr/>
        </p:nvSpPr>
        <p:spPr>
          <a:xfrm>
            <a:off x="10683563" y="41543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s2</a:t>
            </a:r>
            <a:endParaRPr dirty="0"/>
          </a:p>
        </p:txBody>
      </p:sp>
      <p:sp>
        <p:nvSpPr>
          <p:cNvPr id="163" name="Google Shape;163;g2cdfb2db708_0_69"/>
          <p:cNvSpPr/>
          <p:nvPr/>
        </p:nvSpPr>
        <p:spPr>
          <a:xfrm>
            <a:off x="8527905" y="1523883"/>
            <a:ext cx="1578000" cy="25821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g2cdfb2db708_0_69"/>
          <p:cNvSpPr txBox="1"/>
          <p:nvPr/>
        </p:nvSpPr>
        <p:spPr>
          <a:xfrm>
            <a:off x="8751613" y="41543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s</a:t>
            </a:r>
            <a:endParaRPr dirty="0"/>
          </a:p>
        </p:txBody>
      </p:sp>
      <p:sp>
        <p:nvSpPr>
          <p:cNvPr id="165" name="Google Shape;165;g2cdfb2db708_0_69"/>
          <p:cNvSpPr txBox="1"/>
          <p:nvPr/>
        </p:nvSpPr>
        <p:spPr>
          <a:xfrm>
            <a:off x="8779950" y="335495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1</a:t>
            </a:r>
            <a:endParaRPr sz="2800" dirty="0">
              <a:solidFill>
                <a:schemeClr val="dk1"/>
              </a:solidFill>
              <a:latin typeface="Calibri"/>
              <a:ea typeface="Calibri"/>
              <a:cs typeface="Calibri"/>
              <a:sym typeface="Calibri"/>
            </a:endParaRPr>
          </a:p>
        </p:txBody>
      </p:sp>
      <p:sp>
        <p:nvSpPr>
          <p:cNvPr id="166" name="Google Shape;166;g2cdfb2db708_0_69"/>
          <p:cNvSpPr txBox="1"/>
          <p:nvPr/>
        </p:nvSpPr>
        <p:spPr>
          <a:xfrm>
            <a:off x="8779950" y="260080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2</a:t>
            </a:r>
            <a:endParaRPr sz="2800" dirty="0">
              <a:solidFill>
                <a:schemeClr val="dk1"/>
              </a:solidFill>
              <a:latin typeface="Calibri"/>
              <a:ea typeface="Calibri"/>
              <a:cs typeface="Calibri"/>
              <a:sym typeface="Calibri"/>
            </a:endParaRPr>
          </a:p>
        </p:txBody>
      </p:sp>
      <p:sp>
        <p:nvSpPr>
          <p:cNvPr id="167" name="Google Shape;167;g2cdfb2db708_0_69"/>
          <p:cNvSpPr txBox="1"/>
          <p:nvPr/>
        </p:nvSpPr>
        <p:spPr>
          <a:xfrm>
            <a:off x="8779950" y="184665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3</a:t>
            </a:r>
            <a:endParaRPr sz="2800" dirty="0">
              <a:solidFill>
                <a:schemeClr val="dk1"/>
              </a:solidFill>
              <a:latin typeface="Calibri"/>
              <a:ea typeface="Calibri"/>
              <a:cs typeface="Calibri"/>
              <a:sym typeface="Calibri"/>
            </a:endParaRPr>
          </a:p>
        </p:txBody>
      </p:sp>
      <p:sp>
        <p:nvSpPr>
          <p:cNvPr id="168" name="Google Shape;168;g2cdfb2db708_0_69"/>
          <p:cNvSpPr txBox="1"/>
          <p:nvPr/>
        </p:nvSpPr>
        <p:spPr>
          <a:xfrm>
            <a:off x="10683650" y="335495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1</a:t>
            </a:r>
            <a:endParaRPr sz="2800" dirty="0">
              <a:solidFill>
                <a:schemeClr val="dk1"/>
              </a:solidFill>
              <a:latin typeface="Calibri"/>
              <a:ea typeface="Calibri"/>
              <a:cs typeface="Calibri"/>
              <a:sym typeface="Calibri"/>
            </a:endParaRPr>
          </a:p>
        </p:txBody>
      </p:sp>
      <p:sp>
        <p:nvSpPr>
          <p:cNvPr id="169" name="Google Shape;169;g2cdfb2db708_0_69"/>
          <p:cNvSpPr txBox="1"/>
          <p:nvPr/>
        </p:nvSpPr>
        <p:spPr>
          <a:xfrm>
            <a:off x="10683650" y="260080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2</a:t>
            </a:r>
            <a:endParaRPr sz="2800" dirty="0">
              <a:solidFill>
                <a:schemeClr val="dk1"/>
              </a:solidFill>
              <a:latin typeface="Calibri"/>
              <a:ea typeface="Calibri"/>
              <a:cs typeface="Calibri"/>
              <a:sym typeface="Calibri"/>
            </a:endParaRPr>
          </a:p>
        </p:txBody>
      </p:sp>
      <p:sp>
        <p:nvSpPr>
          <p:cNvPr id="170" name="Google Shape;170;g2cdfb2db708_0_69"/>
          <p:cNvSpPr txBox="1"/>
          <p:nvPr/>
        </p:nvSpPr>
        <p:spPr>
          <a:xfrm>
            <a:off x="10683650" y="184665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3</a:t>
            </a:r>
            <a:endParaRPr sz="2800" dirty="0">
              <a:solidFill>
                <a:schemeClr val="dk1"/>
              </a:solidFill>
              <a:latin typeface="Calibri"/>
              <a:ea typeface="Calibri"/>
              <a:cs typeface="Calibri"/>
              <a:sym typeface="Calibri"/>
            </a:endParaRPr>
          </a:p>
        </p:txBody>
      </p:sp>
      <p:sp>
        <p:nvSpPr>
          <p:cNvPr id="171" name="Google Shape;171;g2cdfb2db708_0_69"/>
          <p:cNvSpPr txBox="1"/>
          <p:nvPr/>
        </p:nvSpPr>
        <p:spPr>
          <a:xfrm>
            <a:off x="404675" y="3388175"/>
            <a:ext cx="1130400" cy="542400"/>
          </a:xfrm>
          <a:prstGeom prst="rect">
            <a:avLst/>
          </a:prstGeom>
          <a:noFill/>
          <a:ln w="28575" cap="flat" cmpd="sng">
            <a:solidFill>
              <a:srgbClr val="6A58BF"/>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1</a:t>
            </a:r>
            <a:endParaRPr sz="2800" dirty="0">
              <a:solidFill>
                <a:schemeClr val="dk1"/>
              </a:solidFill>
              <a:latin typeface="Calibri"/>
              <a:ea typeface="Calibri"/>
              <a:cs typeface="Calibri"/>
              <a:sym typeface="Calibri"/>
            </a:endParaRPr>
          </a:p>
        </p:txBody>
      </p:sp>
      <p:sp>
        <p:nvSpPr>
          <p:cNvPr id="172" name="Google Shape;172;g2cdfb2db708_0_69"/>
          <p:cNvSpPr txBox="1"/>
          <p:nvPr/>
        </p:nvSpPr>
        <p:spPr>
          <a:xfrm>
            <a:off x="404675" y="2634025"/>
            <a:ext cx="1130400" cy="542400"/>
          </a:xfrm>
          <a:prstGeom prst="rect">
            <a:avLst/>
          </a:prstGeom>
          <a:noFill/>
          <a:ln w="28575" cap="flat" cmpd="sng">
            <a:solidFill>
              <a:srgbClr val="6A58BF"/>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2</a:t>
            </a:r>
            <a:endParaRPr sz="2800" dirty="0">
              <a:solidFill>
                <a:schemeClr val="dk1"/>
              </a:solidFill>
              <a:latin typeface="Calibri"/>
              <a:ea typeface="Calibri"/>
              <a:cs typeface="Calibri"/>
              <a:sym typeface="Calibri"/>
            </a:endParaRPr>
          </a:p>
        </p:txBody>
      </p:sp>
      <p:sp>
        <p:nvSpPr>
          <p:cNvPr id="173" name="Google Shape;173;g2cdfb2db708_0_69"/>
          <p:cNvSpPr txBox="1"/>
          <p:nvPr/>
        </p:nvSpPr>
        <p:spPr>
          <a:xfrm>
            <a:off x="404675" y="1879875"/>
            <a:ext cx="1130400" cy="542400"/>
          </a:xfrm>
          <a:prstGeom prst="rect">
            <a:avLst/>
          </a:prstGeom>
          <a:noFill/>
          <a:ln w="28575" cap="flat" cmpd="sng">
            <a:solidFill>
              <a:srgbClr val="6A58BF"/>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3</a:t>
            </a:r>
            <a:endParaRPr sz="2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79" name="Google Shape;179;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rgbClr val="FA8231"/>
              </a:buClr>
              <a:buSzPts val="2800"/>
              <a:buChar char="•"/>
            </a:pPr>
            <a:r>
              <a:rPr lang="en-US" b="1">
                <a:solidFill>
                  <a:srgbClr val="FA8231"/>
                </a:solidFill>
              </a:rPr>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80" name="Google Shape;180;p13"/>
          <p:cNvSpPr/>
          <p:nvPr/>
        </p:nvSpPr>
        <p:spPr>
          <a:xfrm rot="10800000">
            <a:off x="2942705" y="346536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body" idx="1"/>
          </p:nvPr>
        </p:nvSpPr>
        <p:spPr>
          <a:xfrm>
            <a:off x="838200" y="1287462"/>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Sometimes we want to limit someone’s input into our method to “valid” options we define</a:t>
            </a:r>
            <a:endParaRPr/>
          </a:p>
          <a:p>
            <a:pPr marL="685800" lvl="1" indent="-228600" algn="l" rtl="0">
              <a:lnSpc>
                <a:spcPct val="90000"/>
              </a:lnSpc>
              <a:spcBef>
                <a:spcPts val="500"/>
              </a:spcBef>
              <a:spcAft>
                <a:spcPts val="0"/>
              </a:spcAft>
              <a:buClr>
                <a:schemeClr val="dk1"/>
              </a:buClr>
              <a:buSzPts val="2400"/>
              <a:buChar char="-"/>
            </a:pPr>
            <a:r>
              <a:rPr lang="en-US"/>
              <a:t>Previously printed out “hey don’t do that” messages which isn’t great…</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2800"/>
              <a:buChar char="•"/>
            </a:pPr>
            <a:r>
              <a:rPr lang="en-US"/>
              <a:t>Allow us to “fail fast” and immediately halt execution</a:t>
            </a:r>
            <a:endParaRPr/>
          </a:p>
          <a:p>
            <a:pPr marL="228600" lvl="0" indent="-228600" algn="l" rtl="0">
              <a:lnSpc>
                <a:spcPct val="90000"/>
              </a:lnSpc>
              <a:spcBef>
                <a:spcPts val="1000"/>
              </a:spcBef>
              <a:spcAft>
                <a:spcPts val="0"/>
              </a:spcAft>
              <a:buClr>
                <a:schemeClr val="dk1"/>
              </a:buClr>
              <a:buSzPts val="2800"/>
              <a:buChar char="•"/>
            </a:pPr>
            <a:r>
              <a:rPr lang="en-US"/>
              <a:t>No longer need to wrap code in conditionals</a:t>
            </a:r>
            <a:endParaRPr/>
          </a:p>
          <a:p>
            <a:pPr marL="228600" lvl="0" indent="-228600" algn="l" rtl="0">
              <a:lnSpc>
                <a:spcPct val="90000"/>
              </a:lnSpc>
              <a:spcBef>
                <a:spcPts val="1000"/>
              </a:spcBef>
              <a:spcAft>
                <a:spcPts val="0"/>
              </a:spcAft>
              <a:buClr>
                <a:schemeClr val="dk1"/>
              </a:buClr>
              <a:buSzPts val="2800"/>
              <a:buChar char="•"/>
            </a:pPr>
            <a:r>
              <a:rPr lang="en-US"/>
              <a:t>Can include custom error messages about what went wrong</a:t>
            </a:r>
            <a:endParaRPr/>
          </a:p>
        </p:txBody>
      </p:sp>
      <p:sp>
        <p:nvSpPr>
          <p:cNvPr id="186" name="Google Shape;186;p14"/>
          <p:cNvSpPr txBox="1"/>
          <p:nvPr/>
        </p:nvSpPr>
        <p:spPr>
          <a:xfrm>
            <a:off x="990600" y="3347545"/>
            <a:ext cx="10515600" cy="29818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187" name="Google Shape;187;p14"/>
          <p:cNvSpPr txBox="1"/>
          <p:nvPr/>
        </p:nvSpPr>
        <p:spPr>
          <a:xfrm>
            <a:off x="838200" y="4960758"/>
            <a:ext cx="100399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F00DB"/>
                </a:solidFill>
                <a:latin typeface="Consolas"/>
                <a:ea typeface="Consolas"/>
                <a:cs typeface="Consolas"/>
                <a:sym typeface="Consolas"/>
              </a:rPr>
              <a:t>if</a:t>
            </a:r>
            <a:r>
              <a:rPr lang="en-US" sz="2400">
                <a:solidFill>
                  <a:schemeClr val="dk1"/>
                </a:solidFill>
                <a:latin typeface="Consolas"/>
                <a:ea typeface="Consolas"/>
                <a:cs typeface="Consolas"/>
                <a:sym typeface="Consolas"/>
              </a:rPr>
              <a:t> (</a:t>
            </a:r>
            <a:r>
              <a:rPr lang="en-US" sz="2400">
                <a:solidFill>
                  <a:srgbClr val="757070"/>
                </a:solidFill>
                <a:latin typeface="Consolas"/>
                <a:ea typeface="Consolas"/>
                <a:cs typeface="Consolas"/>
                <a:sym typeface="Consolas"/>
              </a:rPr>
              <a:t>/* invalid input */</a:t>
            </a:r>
            <a:r>
              <a:rPr lang="en-US" sz="2400">
                <a:solidFill>
                  <a:schemeClr val="dk1"/>
                </a:solidFill>
                <a:latin typeface="Consolas"/>
                <a:ea typeface="Consolas"/>
                <a:cs typeface="Consolas"/>
                <a:sym typeface="Consolas"/>
              </a:rPr>
              <a:t>) {</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r>
              <a:rPr lang="en-US" sz="2400">
                <a:solidFill>
                  <a:srgbClr val="AF00DB"/>
                </a:solidFill>
                <a:latin typeface="Consolas"/>
                <a:ea typeface="Consolas"/>
                <a:cs typeface="Consolas"/>
                <a:sym typeface="Consolas"/>
              </a:rPr>
              <a:t>throw new </a:t>
            </a:r>
            <a:r>
              <a:rPr lang="en-US" sz="2400">
                <a:solidFill>
                  <a:srgbClr val="795E26"/>
                </a:solidFill>
                <a:latin typeface="Consolas"/>
                <a:ea typeface="Consolas"/>
                <a:cs typeface="Consolas"/>
                <a:sym typeface="Consolas"/>
              </a:rPr>
              <a:t>IllegalArgumentException</a:t>
            </a:r>
            <a:r>
              <a:rPr lang="en-US" sz="2400">
                <a:solidFill>
                  <a:schemeClr val="dk1"/>
                </a:solidFill>
                <a:latin typeface="Consolas"/>
                <a:ea typeface="Consolas"/>
                <a:cs typeface="Consolas"/>
                <a:sym typeface="Consolas"/>
              </a:rPr>
              <a:t>(</a:t>
            </a:r>
            <a:r>
              <a:rPr lang="en-US" sz="2400">
                <a:solidFill>
                  <a:srgbClr val="00B050"/>
                </a:solidFill>
                <a:latin typeface="Consolas"/>
                <a:ea typeface="Consolas"/>
                <a:cs typeface="Consolas"/>
                <a:sym typeface="Consolas"/>
              </a:rPr>
              <a:t>"Error Message"</a:t>
            </a:r>
            <a:r>
              <a:rPr lang="en-US" sz="2400">
                <a:solidFill>
                  <a:schemeClr val="dk1"/>
                </a:solidFill>
                <a:latin typeface="Consolas"/>
                <a:ea typeface="Consolas"/>
                <a:cs typeface="Consolas"/>
                <a:sym typeface="Consolas"/>
              </a:rPr>
              <a:t>);</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endParaRPr/>
          </a:p>
        </p:txBody>
      </p:sp>
      <p:sp>
        <p:nvSpPr>
          <p:cNvPr id="188" name="Google Shape;188;p1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Exceptions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94" name="Google Shape;194;p1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b="1">
              <a:solidFill>
                <a:schemeClr val="accent5"/>
              </a:solidFill>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Structured Example: </a:t>
            </a:r>
            <a:r>
              <a:rPr lang="en-US" b="1">
                <a:solidFill>
                  <a:schemeClr val="accent5"/>
                </a:solidFill>
                <a:latin typeface="Consolas"/>
                <a:ea typeface="Consolas"/>
                <a:cs typeface="Consolas"/>
                <a:sym typeface="Consolas"/>
              </a:rPr>
              <a:t>spliceStack</a:t>
            </a:r>
            <a:endParaRPr b="1">
              <a:solidFill>
                <a:schemeClr val="accent5"/>
              </a:solidFill>
              <a:latin typeface="Consolas"/>
              <a:ea typeface="Consolas"/>
              <a:cs typeface="Consolas"/>
              <a:sym typeface="Consolas"/>
            </a:endParaRPr>
          </a:p>
        </p:txBody>
      </p:sp>
      <p:sp>
        <p:nvSpPr>
          <p:cNvPr id="195" name="Google Shape;195;p15"/>
          <p:cNvSpPr/>
          <p:nvPr/>
        </p:nvSpPr>
        <p:spPr>
          <a:xfrm rot="10800000">
            <a:off x="6540843" y="406942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spliceStack</a:t>
            </a:r>
            <a:endParaRPr>
              <a:latin typeface="Consolas"/>
              <a:ea typeface="Consolas"/>
              <a:cs typeface="Consolas"/>
              <a:sym typeface="Consolas"/>
            </a:endParaRPr>
          </a:p>
        </p:txBody>
      </p:sp>
      <p:sp>
        <p:nvSpPr>
          <p:cNvPr id="201" name="Google Shape;201;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Write a method called </a:t>
            </a:r>
            <a:r>
              <a:rPr lang="en-US">
                <a:latin typeface="Consolas"/>
                <a:ea typeface="Consolas"/>
                <a:cs typeface="Consolas"/>
                <a:sym typeface="Consolas"/>
              </a:rPr>
              <a:t>spliceStack</a:t>
            </a:r>
            <a:r>
              <a:rPr lang="en-US"/>
              <a:t> that takes as parameters a stack of integers </a:t>
            </a:r>
            <a:r>
              <a:rPr lang="en-US">
                <a:latin typeface="Consolas"/>
                <a:ea typeface="Consolas"/>
                <a:cs typeface="Consolas"/>
                <a:sym typeface="Consolas"/>
              </a:rPr>
              <a:t>s</a:t>
            </a:r>
            <a:r>
              <a:rPr lang="en-US"/>
              <a:t>, a start position </a:t>
            </a:r>
            <a:r>
              <a:rPr lang="en-US">
                <a:latin typeface="Consolas"/>
                <a:ea typeface="Consolas"/>
                <a:cs typeface="Consolas"/>
                <a:sym typeface="Consolas"/>
              </a:rPr>
              <a:t>i</a:t>
            </a:r>
            <a:r>
              <a:rPr lang="en-US"/>
              <a:t>, and an ending position </a:t>
            </a:r>
            <a:r>
              <a:rPr lang="en-US">
                <a:latin typeface="Consolas"/>
                <a:ea typeface="Consolas"/>
                <a:cs typeface="Consolas"/>
                <a:sym typeface="Consolas"/>
              </a:rPr>
              <a:t>j</a:t>
            </a:r>
            <a:r>
              <a:rPr lang="en-US"/>
              <a:t>, and that removes a sequence of elements from </a:t>
            </a:r>
            <a:r>
              <a:rPr lang="en-US">
                <a:latin typeface="Consolas"/>
                <a:ea typeface="Consolas"/>
                <a:cs typeface="Consolas"/>
                <a:sym typeface="Consolas"/>
              </a:rPr>
              <a:t>s</a:t>
            </a:r>
            <a:r>
              <a:rPr lang="en-US"/>
              <a:t> starting at the </a:t>
            </a:r>
            <a:r>
              <a:rPr lang="en-US">
                <a:latin typeface="Consolas"/>
                <a:ea typeface="Consolas"/>
                <a:cs typeface="Consolas"/>
                <a:sym typeface="Consolas"/>
              </a:rPr>
              <a:t>i</a:t>
            </a:r>
            <a:r>
              <a:rPr lang="en-US"/>
              <a:t>’th element from the bottom of the stack up to (but </a:t>
            </a:r>
            <a:r>
              <a:rPr lang="en-US" u="sng"/>
              <a:t>not including</a:t>
            </a:r>
            <a:r>
              <a:rPr lang="en-US"/>
              <a:t>) the </a:t>
            </a:r>
            <a:r>
              <a:rPr lang="en-US">
                <a:latin typeface="Consolas"/>
                <a:ea typeface="Consolas"/>
                <a:cs typeface="Consolas"/>
                <a:sym typeface="Consolas"/>
              </a:rPr>
              <a:t>j</a:t>
            </a:r>
            <a:r>
              <a:rPr lang="en-US"/>
              <a:t>’th element from the bottom of the stack (where position 0 is the bottom of the stack), returning these values in a new stack. The ordering of elements in both stacks should be preserved.</a:t>
            </a:r>
            <a:endParaRPr/>
          </a:p>
        </p:txBody>
      </p:sp>
      <p:sp>
        <p:nvSpPr>
          <p:cNvPr id="202" name="Google Shape;202;p16"/>
          <p:cNvSpPr txBox="1"/>
          <p:nvPr/>
        </p:nvSpPr>
        <p:spPr>
          <a:xfrm>
            <a:off x="1676983" y="5856691"/>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203" name="Google Shape;203;p16"/>
          <p:cNvGraphicFramePr/>
          <p:nvPr/>
        </p:nvGraphicFramePr>
        <p:xfrm>
          <a:off x="838200" y="4159516"/>
          <a:ext cx="2379225" cy="21698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8</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4</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3</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0</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04" name="Google Shape;204;p16"/>
          <p:cNvCxnSpPr/>
          <p:nvPr/>
        </p:nvCxnSpPr>
        <p:spPr>
          <a:xfrm>
            <a:off x="2786766" y="5461787"/>
            <a:ext cx="739200" cy="0"/>
          </a:xfrm>
          <a:prstGeom prst="straightConnector1">
            <a:avLst/>
          </a:prstGeom>
          <a:noFill/>
          <a:ln w="38100" cap="flat" cmpd="sng">
            <a:solidFill>
              <a:schemeClr val="accent1"/>
            </a:solidFill>
            <a:prstDash val="solid"/>
            <a:miter lim="800000"/>
            <a:headEnd type="none" w="sm" len="sm"/>
            <a:tailEnd type="triangle" w="med" len="med"/>
          </a:ln>
        </p:spPr>
      </p:cxnSp>
      <p:sp>
        <p:nvSpPr>
          <p:cNvPr id="205" name="Google Shape;205;p16"/>
          <p:cNvSpPr txBox="1"/>
          <p:nvPr/>
        </p:nvSpPr>
        <p:spPr>
          <a:xfrm>
            <a:off x="3580608" y="5200165"/>
            <a:ext cx="4224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6A58BF"/>
                </a:solidFill>
                <a:latin typeface="Consolas"/>
                <a:ea typeface="Consolas"/>
                <a:cs typeface="Consolas"/>
                <a:sym typeface="Consolas"/>
              </a:rPr>
              <a:t>spliceStack(s, 1, 3)</a:t>
            </a:r>
            <a:endParaRPr sz="1000"/>
          </a:p>
        </p:txBody>
      </p:sp>
      <p:sp>
        <p:nvSpPr>
          <p:cNvPr id="206" name="Google Shape;206;p16"/>
          <p:cNvSpPr txBox="1"/>
          <p:nvPr/>
        </p:nvSpPr>
        <p:spPr>
          <a:xfrm>
            <a:off x="1760635" y="6334780"/>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graphicFrame>
        <p:nvGraphicFramePr>
          <p:cNvPr id="207" name="Google Shape;207;p16"/>
          <p:cNvGraphicFramePr/>
          <p:nvPr/>
        </p:nvGraphicFramePr>
        <p:xfrm>
          <a:off x="7645670" y="4649523"/>
          <a:ext cx="2133600" cy="1189875"/>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1"/>
                  </a:ext>
                </a:extLst>
              </a:tr>
              <a:tr h="36735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2"/>
                  </a:ext>
                </a:extLst>
              </a:tr>
            </a:tbl>
          </a:graphicData>
        </a:graphic>
      </p:graphicFrame>
      <p:sp>
        <p:nvSpPr>
          <p:cNvPr id="208" name="Google Shape;208;p16"/>
          <p:cNvSpPr txBox="1"/>
          <p:nvPr/>
        </p:nvSpPr>
        <p:spPr>
          <a:xfrm>
            <a:off x="7859820" y="5909463"/>
            <a:ext cx="2750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6A58BF"/>
                </a:solidFill>
                <a:latin typeface="Calibri"/>
                <a:ea typeface="Calibri"/>
                <a:cs typeface="Calibri"/>
                <a:sym typeface="Calibri"/>
              </a:rPr>
              <a:t>New stack returned by method</a:t>
            </a:r>
            <a:endParaRPr/>
          </a:p>
        </p:txBody>
      </p:sp>
      <p:cxnSp>
        <p:nvCxnSpPr>
          <p:cNvPr id="209" name="Google Shape;209;p16"/>
          <p:cNvCxnSpPr/>
          <p:nvPr/>
        </p:nvCxnSpPr>
        <p:spPr>
          <a:xfrm>
            <a:off x="7065993" y="5461787"/>
            <a:ext cx="739200" cy="0"/>
          </a:xfrm>
          <a:prstGeom prst="straightConnector1">
            <a:avLst/>
          </a:prstGeom>
          <a:noFill/>
          <a:ln w="38100" cap="flat" cmpd="sng">
            <a:solidFill>
              <a:schemeClr val="accent1"/>
            </a:solidFill>
            <a:prstDash val="solid"/>
            <a:miter lim="800000"/>
            <a:headEnd type="none" w="sm" len="sm"/>
            <a:tailEnd type="triangle" w="med" len="med"/>
          </a:ln>
        </p:spPr>
      </p:cxnSp>
      <p:graphicFrame>
        <p:nvGraphicFramePr>
          <p:cNvPr id="210" name="Google Shape;210;p16"/>
          <p:cNvGraphicFramePr/>
          <p:nvPr/>
        </p:nvGraphicFramePr>
        <p:xfrm>
          <a:off x="10205738" y="4404404"/>
          <a:ext cx="2379225" cy="14365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8</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0</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1" name="Google Shape;211;p16"/>
          <p:cNvSpPr txBox="1"/>
          <p:nvPr/>
        </p:nvSpPr>
        <p:spPr>
          <a:xfrm>
            <a:off x="11064173" y="6001868"/>
            <a:ext cx="662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5" name="Google Shape;75;p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US" b="1">
                <a:solidFill>
                  <a:schemeClr val="accent5"/>
                </a:solidFill>
              </a:rPr>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76" name="Google Shape;76;p2"/>
          <p:cNvSpPr/>
          <p:nvPr/>
        </p:nvSpPr>
        <p:spPr>
          <a:xfrm rot="10800000">
            <a:off x="3732788"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2" name="Google Shape;82;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dirty="0"/>
              <a:t>Creative Project 1 was due yesterday, how’d it go?</a:t>
            </a:r>
            <a:endParaRPr dirty="0"/>
          </a:p>
          <a:p>
            <a:pPr marL="228600" lvl="0" indent="-228600" algn="l" rtl="0">
              <a:lnSpc>
                <a:spcPct val="90000"/>
              </a:lnSpc>
              <a:spcBef>
                <a:spcPts val="1000"/>
              </a:spcBef>
              <a:spcAft>
                <a:spcPts val="0"/>
              </a:spcAft>
              <a:buClr>
                <a:schemeClr val="dk1"/>
              </a:buClr>
              <a:buSzPts val="3600"/>
              <a:buChar char="•"/>
            </a:pPr>
            <a:r>
              <a:rPr lang="en-US" sz="3600" dirty="0"/>
              <a:t>Programming Assignment 1 releasing later tonight</a:t>
            </a:r>
            <a:endParaRPr dirty="0"/>
          </a:p>
          <a:p>
            <a:pPr marL="685800" lvl="1" indent="-228600" algn="l" rtl="0">
              <a:lnSpc>
                <a:spcPct val="90000"/>
              </a:lnSpc>
              <a:spcBef>
                <a:spcPts val="500"/>
              </a:spcBef>
              <a:spcAft>
                <a:spcPts val="0"/>
              </a:spcAft>
              <a:buClr>
                <a:schemeClr val="dk1"/>
              </a:buClr>
              <a:buSzPts val="3200"/>
              <a:buChar char="-"/>
            </a:pPr>
            <a:r>
              <a:rPr lang="en-US" sz="3200" dirty="0"/>
              <a:t>Focusing on Stacks and Queues!</a:t>
            </a:r>
            <a:endParaRPr dirty="0"/>
          </a:p>
          <a:p>
            <a:pPr marL="228600" lvl="0" indent="-228600" algn="l" rtl="0">
              <a:lnSpc>
                <a:spcPct val="90000"/>
              </a:lnSpc>
              <a:spcBef>
                <a:spcPts val="1000"/>
              </a:spcBef>
              <a:spcAft>
                <a:spcPts val="0"/>
              </a:spcAft>
              <a:buClr>
                <a:schemeClr val="dk1"/>
              </a:buClr>
              <a:buSzPts val="3600"/>
              <a:buChar char="•"/>
            </a:pPr>
            <a:r>
              <a:rPr lang="en-US" sz="3600" dirty="0">
                <a:hlinkClick r:id="rId3"/>
              </a:rPr>
              <a:t>Resubmission Cycle 1</a:t>
            </a:r>
            <a:r>
              <a:rPr lang="en-US" sz="3600" dirty="0"/>
              <a:t> form posted!</a:t>
            </a:r>
            <a:endParaRPr dirty="0"/>
          </a:p>
          <a:p>
            <a:pPr marL="685800" lvl="1" indent="-228600" algn="l" rtl="0">
              <a:lnSpc>
                <a:spcPct val="90000"/>
              </a:lnSpc>
              <a:spcBef>
                <a:spcPts val="500"/>
              </a:spcBef>
              <a:spcAft>
                <a:spcPts val="0"/>
              </a:spcAft>
              <a:buClr>
                <a:schemeClr val="dk1"/>
              </a:buClr>
              <a:buSzPts val="2800"/>
              <a:buChar char="-"/>
            </a:pPr>
            <a:r>
              <a:rPr lang="en-US" sz="2800" dirty="0"/>
              <a:t>Due October 22 by 11:59pm PT</a:t>
            </a:r>
            <a:endParaRPr dirty="0"/>
          </a:p>
          <a:p>
            <a:pPr marL="685800" lvl="1" indent="-228600" algn="l" rtl="0">
              <a:lnSpc>
                <a:spcPct val="90000"/>
              </a:lnSpc>
              <a:spcBef>
                <a:spcPts val="500"/>
              </a:spcBef>
              <a:spcAft>
                <a:spcPts val="0"/>
              </a:spcAft>
              <a:buClr>
                <a:schemeClr val="dk1"/>
              </a:buClr>
              <a:buSzPts val="2800"/>
              <a:buChar char="-"/>
            </a:pPr>
            <a:r>
              <a:rPr lang="en-US" sz="2800" dirty="0"/>
              <a:t>Eligible assignments: C0, P0</a:t>
            </a:r>
            <a:endParaRPr dirty="0"/>
          </a:p>
          <a:p>
            <a:pPr marL="685800" lvl="1" indent="-25400" algn="l" rtl="0">
              <a:lnSpc>
                <a:spcPct val="90000"/>
              </a:lnSpc>
              <a:spcBef>
                <a:spcPts val="500"/>
              </a:spcBef>
              <a:spcAft>
                <a:spcPts val="0"/>
              </a:spcAft>
              <a:buClr>
                <a:schemeClr val="dk1"/>
              </a:buClr>
              <a:buSzPts val="3200"/>
              <a:buNone/>
            </a:pP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88" name="Google Shape;88;p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89" name="Google Shape;89;p4"/>
          <p:cNvSpPr/>
          <p:nvPr/>
        </p:nvSpPr>
        <p:spPr>
          <a:xfrm rot="10800000">
            <a:off x="3196194" y="21425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Stacks &amp; Queues</a:t>
            </a:r>
            <a:endParaRPr>
              <a:solidFill>
                <a:srgbClr val="AEABAB"/>
              </a:solidFill>
            </a:endParaRPr>
          </a:p>
        </p:txBody>
      </p:sp>
      <p:sp>
        <p:nvSpPr>
          <p:cNvPr id="95" name="Google Shape;95;p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Some collections are constrained, only use optimized operations</a:t>
            </a:r>
            <a:endParaRPr/>
          </a:p>
          <a:p>
            <a:pPr marL="685800" lvl="1" indent="-228600" algn="l" rtl="0">
              <a:lnSpc>
                <a:spcPct val="90000"/>
              </a:lnSpc>
              <a:spcBef>
                <a:spcPts val="500"/>
              </a:spcBef>
              <a:spcAft>
                <a:spcPts val="0"/>
              </a:spcAft>
              <a:buClr>
                <a:schemeClr val="dk1"/>
              </a:buClr>
              <a:buSzPts val="2400"/>
              <a:buChar char="-"/>
            </a:pPr>
            <a:r>
              <a:rPr lang="en-US" b="1"/>
              <a:t>Stack: </a:t>
            </a:r>
            <a:r>
              <a:rPr lang="en-US"/>
              <a:t>retrieves elements in reverse order as added</a:t>
            </a:r>
            <a:endParaRPr/>
          </a:p>
          <a:p>
            <a:pPr marL="685800" lvl="1" indent="-228600" algn="l" rtl="0">
              <a:lnSpc>
                <a:spcPct val="90000"/>
              </a:lnSpc>
              <a:spcBef>
                <a:spcPts val="500"/>
              </a:spcBef>
              <a:spcAft>
                <a:spcPts val="0"/>
              </a:spcAft>
              <a:buClr>
                <a:schemeClr val="dk1"/>
              </a:buClr>
              <a:buSzPts val="2400"/>
              <a:buChar char="-"/>
            </a:pPr>
            <a:r>
              <a:rPr lang="en-US" b="1"/>
              <a:t>Queue: </a:t>
            </a:r>
            <a:r>
              <a:rPr lang="en-US"/>
              <a:t>retrieves elements in same order as added</a:t>
            </a:r>
            <a:endParaRPr b="1"/>
          </a:p>
          <a:p>
            <a:pPr marL="0" lvl="0" indent="0" algn="l" rtl="0">
              <a:lnSpc>
                <a:spcPct val="90000"/>
              </a:lnSpc>
              <a:spcBef>
                <a:spcPts val="1000"/>
              </a:spcBef>
              <a:spcAft>
                <a:spcPts val="0"/>
              </a:spcAft>
              <a:buClr>
                <a:schemeClr val="dk1"/>
              </a:buClr>
              <a:buSzPts val="2800"/>
              <a:buNone/>
            </a:pPr>
            <a:endParaRPr b="1"/>
          </a:p>
        </p:txBody>
      </p:sp>
      <p:sp>
        <p:nvSpPr>
          <p:cNvPr id="96" name="Google Shape;96;p5"/>
          <p:cNvSpPr txBox="1"/>
          <p:nvPr/>
        </p:nvSpPr>
        <p:spPr>
          <a:xfrm>
            <a:off x="8306905" y="5213235"/>
            <a:ext cx="806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97" name="Google Shape;97;p5"/>
          <p:cNvGraphicFramePr/>
          <p:nvPr/>
        </p:nvGraphicFramePr>
        <p:xfrm>
          <a:off x="7430605" y="4017735"/>
          <a:ext cx="2559050" cy="965200"/>
        </p:xfrm>
        <a:graphic>
          <a:graphicData uri="http://schemas.openxmlformats.org/drawingml/2006/table">
            <a:tbl>
              <a:tblPr>
                <a:noFill/>
                <a:tableStyleId>{212EAD2A-AD2F-4DEB-80A6-4EE054C8A0A5}</a:tableStyleId>
              </a:tblPr>
              <a:tblGrid>
                <a:gridCol w="852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75">
                  <a:extLst>
                    <a:ext uri="{9D8B030D-6E8A-4147-A177-3AD203B41FA5}">
                      <a16:colId xmlns:a16="http://schemas.microsoft.com/office/drawing/2014/main" val="20002"/>
                    </a:ext>
                  </a:extLst>
                </a:gridCol>
              </a:tblGrid>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front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1"/>
                  </a:ext>
                </a:extLst>
              </a:tr>
            </a:tbl>
          </a:graphicData>
        </a:graphic>
      </p:graphicFrame>
      <p:cxnSp>
        <p:nvCxnSpPr>
          <p:cNvPr id="98" name="Google Shape;98;p5"/>
          <p:cNvCxnSpPr/>
          <p:nvPr/>
        </p:nvCxnSpPr>
        <p:spPr>
          <a:xfrm rot="10800000">
            <a:off x="10097605" y="4703535"/>
            <a:ext cx="685800" cy="0"/>
          </a:xfrm>
          <a:prstGeom prst="straightConnector1">
            <a:avLst/>
          </a:prstGeom>
          <a:noFill/>
          <a:ln w="9525" cap="flat" cmpd="sng">
            <a:solidFill>
              <a:schemeClr val="dk1"/>
            </a:solidFill>
            <a:prstDash val="solid"/>
            <a:round/>
            <a:headEnd type="none" w="med" len="med"/>
            <a:tailEnd type="triangle" w="med" len="med"/>
          </a:ln>
        </p:spPr>
      </p:cxnSp>
      <p:sp>
        <p:nvSpPr>
          <p:cNvPr id="99" name="Google Shape;99;p5"/>
          <p:cNvSpPr txBox="1"/>
          <p:nvPr/>
        </p:nvSpPr>
        <p:spPr>
          <a:xfrm>
            <a:off x="10402405" y="4306660"/>
            <a:ext cx="5969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add</a:t>
            </a:r>
            <a:endParaRPr/>
          </a:p>
        </p:txBody>
      </p:sp>
      <p:cxnSp>
        <p:nvCxnSpPr>
          <p:cNvPr id="100" name="Google Shape;100;p5"/>
          <p:cNvCxnSpPr/>
          <p:nvPr/>
        </p:nvCxnSpPr>
        <p:spPr>
          <a:xfrm rot="10800000">
            <a:off x="6668605" y="4717823"/>
            <a:ext cx="685800" cy="0"/>
          </a:xfrm>
          <a:prstGeom prst="straightConnector1">
            <a:avLst/>
          </a:prstGeom>
          <a:noFill/>
          <a:ln w="9525" cap="flat" cmpd="sng">
            <a:solidFill>
              <a:schemeClr val="dk1"/>
            </a:solidFill>
            <a:prstDash val="solid"/>
            <a:round/>
            <a:headEnd type="none" w="med" len="med"/>
            <a:tailEnd type="triangle" w="med" len="med"/>
          </a:ln>
        </p:spPr>
      </p:cxnSp>
      <p:sp>
        <p:nvSpPr>
          <p:cNvPr id="101" name="Google Shape;101;p5"/>
          <p:cNvSpPr txBox="1"/>
          <p:nvPr/>
        </p:nvSpPr>
        <p:spPr>
          <a:xfrm>
            <a:off x="6061330" y="4301897"/>
            <a:ext cx="10668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remove</a:t>
            </a:r>
            <a:endParaRPr/>
          </a:p>
        </p:txBody>
      </p:sp>
      <p:sp>
        <p:nvSpPr>
          <p:cNvPr id="102" name="Google Shape;102;p5"/>
          <p:cNvSpPr txBox="1"/>
          <p:nvPr/>
        </p:nvSpPr>
        <p:spPr>
          <a:xfrm>
            <a:off x="2581828" y="5561013"/>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03" name="Google Shape;103;p5"/>
          <p:cNvGraphicFramePr/>
          <p:nvPr/>
        </p:nvGraphicFramePr>
        <p:xfrm>
          <a:off x="1286428" y="3960813"/>
          <a:ext cx="2133600" cy="1584600"/>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3"/>
                  </a:ext>
                </a:extLst>
              </a:tr>
            </a:tbl>
          </a:graphicData>
        </a:graphic>
      </p:graphicFrame>
      <p:cxnSp>
        <p:nvCxnSpPr>
          <p:cNvPr id="104" name="Google Shape;104;p5"/>
          <p:cNvCxnSpPr/>
          <p:nvPr/>
        </p:nvCxnSpPr>
        <p:spPr>
          <a:xfrm>
            <a:off x="21246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5" name="Google Shape;105;p5"/>
          <p:cNvSpPr txBox="1"/>
          <p:nvPr/>
        </p:nvSpPr>
        <p:spPr>
          <a:xfrm>
            <a:off x="3651972" y="3025283"/>
            <a:ext cx="60625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pop</a:t>
            </a:r>
            <a:endParaRPr/>
          </a:p>
        </p:txBody>
      </p:sp>
      <p:sp>
        <p:nvSpPr>
          <p:cNvPr id="106" name="Google Shape;106;p5"/>
          <p:cNvSpPr txBox="1"/>
          <p:nvPr/>
        </p:nvSpPr>
        <p:spPr>
          <a:xfrm>
            <a:off x="1738865" y="3032125"/>
            <a:ext cx="719138"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push</a:t>
            </a:r>
            <a:endParaRPr/>
          </a:p>
        </p:txBody>
      </p:sp>
      <p:cxnSp>
        <p:nvCxnSpPr>
          <p:cNvPr id="107" name="Google Shape;107;p5"/>
          <p:cNvCxnSpPr/>
          <p:nvPr/>
        </p:nvCxnSpPr>
        <p:spPr>
          <a:xfrm rot="10800000" flipH="1">
            <a:off x="31914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8" name="Google Shape;108;p5"/>
          <p:cNvSpPr txBox="1"/>
          <p:nvPr/>
        </p:nvSpPr>
        <p:spPr>
          <a:xfrm rot="3017474">
            <a:off x="7674735" y="5232304"/>
            <a:ext cx="10484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 peek</a:t>
            </a:r>
            <a:endParaRPr sz="1800">
              <a:solidFill>
                <a:schemeClr val="dk1"/>
              </a:solidFill>
              <a:latin typeface="Calibri"/>
              <a:ea typeface="Calibri"/>
              <a:cs typeface="Calibri"/>
              <a:sym typeface="Calibri"/>
            </a:endParaRPr>
          </a:p>
        </p:txBody>
      </p:sp>
      <p:sp>
        <p:nvSpPr>
          <p:cNvPr id="109" name="Google Shape;109;p5"/>
          <p:cNvSpPr txBox="1"/>
          <p:nvPr/>
        </p:nvSpPr>
        <p:spPr>
          <a:xfrm>
            <a:off x="3611806" y="4383757"/>
            <a:ext cx="980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 peek</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838200" y="456565"/>
            <a:ext cx="10816244"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Fundamental Data Structures ➔ Problem Solving</a:t>
            </a:r>
            <a:endParaRPr/>
          </a:p>
        </p:txBody>
      </p:sp>
      <p:sp>
        <p:nvSpPr>
          <p:cNvPr id="116" name="Google Shape;116;p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On their own, Stacks &amp; Queues are</a:t>
            </a:r>
            <a:br>
              <a:rPr lang="en-US"/>
            </a:br>
            <a:r>
              <a:rPr lang="en-US"/>
              <a:t>quite simple with practice</a:t>
            </a:r>
            <a:br>
              <a:rPr lang="en-US"/>
            </a:br>
            <a:r>
              <a:rPr lang="en-US"/>
              <a:t>(few methods, simple model)</a:t>
            </a:r>
            <a:endParaRPr/>
          </a:p>
          <a:p>
            <a:pPr marL="228600" lvl="0" indent="-228600" algn="l" rtl="0">
              <a:lnSpc>
                <a:spcPct val="90000"/>
              </a:lnSpc>
              <a:spcBef>
                <a:spcPts val="1000"/>
              </a:spcBef>
              <a:spcAft>
                <a:spcPts val="0"/>
              </a:spcAft>
              <a:buClr>
                <a:schemeClr val="dk1"/>
              </a:buClr>
              <a:buSzPts val="2800"/>
              <a:buChar char="•"/>
            </a:pPr>
            <a:r>
              <a:rPr lang="en-US"/>
              <a:t>Some of the problems we ask are</a:t>
            </a:r>
            <a:br>
              <a:rPr lang="en-US"/>
            </a:br>
            <a:r>
              <a:rPr lang="en-US"/>
              <a:t>complex </a:t>
            </a:r>
            <a:r>
              <a:rPr lang="en-US" i="1"/>
              <a:t>because </a:t>
            </a:r>
            <a:r>
              <a:rPr lang="en-US"/>
              <a:t>the tools you have</a:t>
            </a:r>
            <a:br>
              <a:rPr lang="en-US"/>
            </a:br>
            <a:r>
              <a:rPr lang="en-US"/>
              <a:t>to solve them are restrictive</a:t>
            </a:r>
            <a:endParaRPr/>
          </a:p>
          <a:p>
            <a:pPr marL="685800" lvl="1" indent="-228600" algn="l" rtl="0">
              <a:lnSpc>
                <a:spcPct val="90000"/>
              </a:lnSpc>
              <a:spcBef>
                <a:spcPts val="500"/>
              </a:spcBef>
              <a:spcAft>
                <a:spcPts val="0"/>
              </a:spcAft>
              <a:buClr>
                <a:schemeClr val="dk1"/>
              </a:buClr>
              <a:buSzPts val="2400"/>
              <a:buChar char="-"/>
            </a:pPr>
            <a:r>
              <a:rPr lang="en-US"/>
              <a:t>sum(Stack) is hard with a Queue as</a:t>
            </a:r>
            <a:br>
              <a:rPr lang="en-US"/>
            </a:br>
            <a:r>
              <a:rPr lang="en-US"/>
              <a:t>the auxiliary structure</a:t>
            </a:r>
            <a:endParaRPr/>
          </a:p>
          <a:p>
            <a:pPr marL="228600" lvl="0" indent="-228600" algn="l" rtl="0">
              <a:lnSpc>
                <a:spcPct val="90000"/>
              </a:lnSpc>
              <a:spcBef>
                <a:spcPts val="1000"/>
              </a:spcBef>
              <a:spcAft>
                <a:spcPts val="0"/>
              </a:spcAft>
              <a:buClr>
                <a:schemeClr val="dk1"/>
              </a:buClr>
              <a:buSzPts val="2800"/>
              <a:buChar char="•"/>
            </a:pPr>
            <a:r>
              <a:rPr lang="en-US"/>
              <a:t>We challenge you on purpose here</a:t>
            </a:r>
            <a:br>
              <a:rPr lang="en-US"/>
            </a:br>
            <a:r>
              <a:rPr lang="en-US"/>
              <a:t>to practice </a:t>
            </a:r>
            <a:r>
              <a:rPr lang="en-US" b="1"/>
              <a:t>problem solving</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17" name="Google Shape;117;p6" descr="Diagram showing the following problem outlined here https://alannaholeson.com/papers/p1449-loksa.pdf"/>
          <p:cNvPicPr preferRelativeResize="0"/>
          <p:nvPr/>
        </p:nvPicPr>
        <p:blipFill rotWithShape="1">
          <a:blip r:embed="rId3">
            <a:alphaModFix/>
          </a:blip>
          <a:srcRect/>
          <a:stretch/>
        </p:blipFill>
        <p:spPr>
          <a:xfrm>
            <a:off x="6432434" y="1436914"/>
            <a:ext cx="5535322" cy="4143430"/>
          </a:xfrm>
          <a:prstGeom prst="rect">
            <a:avLst/>
          </a:prstGeom>
          <a:noFill/>
          <a:ln>
            <a:noFill/>
          </a:ln>
        </p:spPr>
      </p:pic>
      <p:sp>
        <p:nvSpPr>
          <p:cNvPr id="118" name="Google Shape;118;p6"/>
          <p:cNvSpPr txBox="1"/>
          <p:nvPr/>
        </p:nvSpPr>
        <p:spPr>
          <a:xfrm>
            <a:off x="6705601" y="5807631"/>
            <a:ext cx="522450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Calibri"/>
                <a:ea typeface="Calibri"/>
                <a:cs typeface="Calibri"/>
                <a:sym typeface="Calibri"/>
              </a:rPr>
              <a:t>Source: Oleson, Ko (2016) - Programming, Problem Solving, and Self-Awareness: Effects of Explicit Guidance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Problem-Solving Strategies</a:t>
            </a:r>
            <a:endParaRPr/>
          </a:p>
        </p:txBody>
      </p:sp>
      <p:sp>
        <p:nvSpPr>
          <p:cNvPr id="124" name="Google Shape;124;p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a:t>Analogy</a:t>
            </a:r>
            <a:r>
              <a:rPr lang="en-US"/>
              <a:t> – Is this similar to a problem you’ve seen?</a:t>
            </a:r>
            <a:endParaRPr/>
          </a:p>
          <a:p>
            <a:pPr marL="685800" lvl="1" indent="-228600" algn="l" rtl="0">
              <a:lnSpc>
                <a:spcPct val="90000"/>
              </a:lnSpc>
              <a:spcBef>
                <a:spcPts val="500"/>
              </a:spcBef>
              <a:spcAft>
                <a:spcPts val="0"/>
              </a:spcAft>
              <a:buClr>
                <a:schemeClr val="dk1"/>
              </a:buClr>
              <a:buSzPct val="100000"/>
              <a:buChar char="-"/>
            </a:pPr>
            <a:r>
              <a:rPr lang="en-US"/>
              <a:t>sum(Stack) is probably a lot like sum(Queue), start there!</a:t>
            </a:r>
            <a:endParaRPr/>
          </a:p>
          <a:p>
            <a:pPr marL="228600" lvl="0" indent="-228600" algn="l" rtl="0">
              <a:lnSpc>
                <a:spcPct val="90000"/>
              </a:lnSpc>
              <a:spcBef>
                <a:spcPts val="1000"/>
              </a:spcBef>
              <a:spcAft>
                <a:spcPts val="0"/>
              </a:spcAft>
              <a:buClr>
                <a:schemeClr val="dk1"/>
              </a:buClr>
              <a:buSzPct val="100000"/>
              <a:buChar char="•"/>
            </a:pPr>
            <a:r>
              <a:rPr lang="en-US" b="1"/>
              <a:t>Brainstorming </a:t>
            </a:r>
            <a:r>
              <a:rPr lang="en-US"/>
              <a:t>– Consider steps to solve problem before writing code</a:t>
            </a:r>
            <a:endParaRPr/>
          </a:p>
          <a:p>
            <a:pPr marL="685800" lvl="1" indent="-228600" algn="l" rtl="0">
              <a:lnSpc>
                <a:spcPct val="90000"/>
              </a:lnSpc>
              <a:spcBef>
                <a:spcPts val="500"/>
              </a:spcBef>
              <a:spcAft>
                <a:spcPts val="0"/>
              </a:spcAft>
              <a:buClr>
                <a:schemeClr val="dk1"/>
              </a:buClr>
              <a:buSzPct val="100000"/>
              <a:buChar char="-"/>
            </a:pPr>
            <a:r>
              <a:rPr lang="en-US"/>
              <a:t>Try to do an example “by hand” → outline steps </a:t>
            </a:r>
            <a:endParaRPr/>
          </a:p>
          <a:p>
            <a:pPr marL="228600" lvl="0" indent="-228600" algn="l" rtl="0">
              <a:lnSpc>
                <a:spcPct val="90000"/>
              </a:lnSpc>
              <a:spcBef>
                <a:spcPts val="1000"/>
              </a:spcBef>
              <a:spcAft>
                <a:spcPts val="0"/>
              </a:spcAft>
              <a:buClr>
                <a:schemeClr val="dk1"/>
              </a:buClr>
              <a:buSzPct val="100000"/>
              <a:buChar char="•"/>
            </a:pPr>
            <a:r>
              <a:rPr lang="en-US" b="1"/>
              <a:t>Solve Sub-Problems</a:t>
            </a:r>
            <a:r>
              <a:rPr lang="en-US"/>
              <a:t> – Is there a smaller part of the problem to solve?</a:t>
            </a:r>
            <a:endParaRPr/>
          </a:p>
          <a:p>
            <a:pPr marL="685800" lvl="1" indent="-228600" algn="l" rtl="0">
              <a:lnSpc>
                <a:spcPct val="90000"/>
              </a:lnSpc>
              <a:spcBef>
                <a:spcPts val="500"/>
              </a:spcBef>
              <a:spcAft>
                <a:spcPts val="0"/>
              </a:spcAft>
              <a:buClr>
                <a:schemeClr val="dk1"/>
              </a:buClr>
              <a:buSzPct val="100000"/>
              <a:buChar char="-"/>
            </a:pPr>
            <a:r>
              <a:rPr lang="en-US"/>
              <a:t>Move to queue first</a:t>
            </a:r>
            <a:endParaRPr/>
          </a:p>
          <a:p>
            <a:pPr marL="228600" lvl="0" indent="-228600" algn="l" rtl="0">
              <a:lnSpc>
                <a:spcPct val="90000"/>
              </a:lnSpc>
              <a:spcBef>
                <a:spcPts val="1000"/>
              </a:spcBef>
              <a:spcAft>
                <a:spcPts val="0"/>
              </a:spcAft>
              <a:buClr>
                <a:schemeClr val="dk1"/>
              </a:buClr>
              <a:buSzPct val="100000"/>
              <a:buChar char="•"/>
            </a:pPr>
            <a:r>
              <a:rPr lang="en-US" b="1"/>
              <a:t>Debugging </a:t>
            </a:r>
            <a:r>
              <a:rPr lang="en-US"/>
              <a:t>– Does your solution behave correctly on the example input.</a:t>
            </a:r>
            <a:endParaRPr/>
          </a:p>
          <a:p>
            <a:pPr marL="685800" lvl="1" indent="-228600" algn="l" rtl="0">
              <a:lnSpc>
                <a:spcPct val="90000"/>
              </a:lnSpc>
              <a:spcBef>
                <a:spcPts val="500"/>
              </a:spcBef>
              <a:spcAft>
                <a:spcPts val="0"/>
              </a:spcAft>
              <a:buClr>
                <a:schemeClr val="dk1"/>
              </a:buClr>
              <a:buSzPct val="100000"/>
              <a:buChar char="-"/>
            </a:pPr>
            <a:r>
              <a:rPr lang="en-US"/>
              <a:t>Test on input from specification</a:t>
            </a:r>
            <a:endParaRPr/>
          </a:p>
          <a:p>
            <a:pPr marL="685800" lvl="1" indent="-228600" algn="l" rtl="0">
              <a:lnSpc>
                <a:spcPct val="90000"/>
              </a:lnSpc>
              <a:spcBef>
                <a:spcPts val="500"/>
              </a:spcBef>
              <a:spcAft>
                <a:spcPts val="0"/>
              </a:spcAft>
              <a:buClr>
                <a:schemeClr val="dk1"/>
              </a:buClr>
              <a:buSzPct val="100000"/>
              <a:buChar char="-"/>
            </a:pPr>
            <a:r>
              <a:rPr lang="en-US"/>
              <a:t>Test edge cases (“What if the Stack is empty?”)</a:t>
            </a:r>
            <a:endParaRPr/>
          </a:p>
          <a:p>
            <a:pPr marL="228600" lvl="0" indent="-228600" algn="l" rtl="0">
              <a:lnSpc>
                <a:spcPct val="90000"/>
              </a:lnSpc>
              <a:spcBef>
                <a:spcPts val="1000"/>
              </a:spcBef>
              <a:spcAft>
                <a:spcPts val="0"/>
              </a:spcAft>
              <a:buClr>
                <a:schemeClr val="dk1"/>
              </a:buClr>
              <a:buSzPct val="100000"/>
              <a:buChar char="•"/>
            </a:pPr>
            <a:r>
              <a:rPr lang="en-US" b="1"/>
              <a:t>Iterative Development </a:t>
            </a:r>
            <a:r>
              <a:rPr lang="en-US"/>
              <a:t>– Can we start by solving a different problem that is easier?</a:t>
            </a:r>
            <a:endParaRPr/>
          </a:p>
          <a:p>
            <a:pPr marL="685800" lvl="1" indent="-228600" algn="l" rtl="0">
              <a:lnSpc>
                <a:spcPct val="90000"/>
              </a:lnSpc>
              <a:spcBef>
                <a:spcPts val="500"/>
              </a:spcBef>
              <a:spcAft>
                <a:spcPts val="0"/>
              </a:spcAft>
              <a:buClr>
                <a:schemeClr val="dk1"/>
              </a:buClr>
              <a:buSzPct val="100000"/>
              <a:buChar char="-"/>
            </a:pPr>
            <a:r>
              <a:rPr lang="en-US"/>
              <a:t>Just looping over a queue and printing elements</a:t>
            </a:r>
            <a:endParaRPr/>
          </a:p>
          <a:p>
            <a:pPr marL="228600" lvl="0" indent="-64135" algn="l" rtl="0">
              <a:lnSpc>
                <a:spcPct val="90000"/>
              </a:lnSpc>
              <a:spcBef>
                <a:spcPts val="1000"/>
              </a:spcBef>
              <a:spcAft>
                <a:spcPts val="0"/>
              </a:spcAft>
              <a:buClr>
                <a:schemeClr val="dk1"/>
              </a:buClr>
              <a:buSzPct val="100000"/>
              <a:buNone/>
            </a:pPr>
            <a:endParaRPr b="1"/>
          </a:p>
          <a:p>
            <a:pPr marL="228600" lvl="0" indent="-64135" algn="l" rtl="0">
              <a:lnSpc>
                <a:spcPct val="90000"/>
              </a:lnSpc>
              <a:spcBef>
                <a:spcPts val="1000"/>
              </a:spcBef>
              <a:spcAft>
                <a:spcPts val="0"/>
              </a:spcAft>
              <a:buClr>
                <a:schemeClr val="dk1"/>
              </a:buClr>
              <a:buSzPct val="100000"/>
              <a:buNone/>
            </a:pPr>
            <a:endParaRPr b="1"/>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Metacognition</a:t>
            </a:r>
            <a:endParaRPr/>
          </a:p>
        </p:txBody>
      </p:sp>
      <p:sp>
        <p:nvSpPr>
          <p:cNvPr id="130" name="Google Shape;130;p8"/>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3"/>
              </a:buClr>
              <a:buSzPct val="100000"/>
              <a:buChar char="•"/>
            </a:pPr>
            <a:r>
              <a:rPr lang="en-US" b="1">
                <a:solidFill>
                  <a:schemeClr val="accent3"/>
                </a:solidFill>
              </a:rPr>
              <a:t>Metacognition</a:t>
            </a:r>
            <a:r>
              <a:rPr lang="en-US"/>
              <a:t>: asking questions about your solution process.</a:t>
            </a:r>
            <a:br>
              <a:rPr lang="en-US"/>
            </a:br>
            <a:endParaRPr/>
          </a:p>
          <a:p>
            <a:pPr marL="228600" lvl="0" indent="-228600" algn="l" rtl="0">
              <a:lnSpc>
                <a:spcPct val="90000"/>
              </a:lnSpc>
              <a:spcBef>
                <a:spcPts val="1000"/>
              </a:spcBef>
              <a:spcAft>
                <a:spcPts val="0"/>
              </a:spcAft>
              <a:buClr>
                <a:schemeClr val="dk1"/>
              </a:buClr>
              <a:buSzPct val="100000"/>
              <a:buChar char="•"/>
            </a:pPr>
            <a:r>
              <a:rPr lang="en-US"/>
              <a:t>Examples:</a:t>
            </a:r>
            <a:endParaRPr/>
          </a:p>
          <a:p>
            <a:pPr marL="685800" lvl="1" indent="-228600" algn="l" rtl="0">
              <a:lnSpc>
                <a:spcPct val="90000"/>
              </a:lnSpc>
              <a:spcBef>
                <a:spcPts val="500"/>
              </a:spcBef>
              <a:spcAft>
                <a:spcPts val="0"/>
              </a:spcAft>
              <a:buClr>
                <a:schemeClr val="dk1"/>
              </a:buClr>
              <a:buSzPct val="100000"/>
              <a:buChar char="-"/>
            </a:pPr>
            <a:r>
              <a:rPr lang="en-US" b="1"/>
              <a:t>While debugging</a:t>
            </a:r>
            <a:r>
              <a:rPr lang="en-US"/>
              <a:t>: explain to yourself why you’re making this change to your program.</a:t>
            </a:r>
            <a:endParaRPr/>
          </a:p>
          <a:p>
            <a:pPr marL="685800" lvl="1" indent="-228600" algn="l" rtl="0">
              <a:lnSpc>
                <a:spcPct val="90000"/>
              </a:lnSpc>
              <a:spcBef>
                <a:spcPts val="500"/>
              </a:spcBef>
              <a:spcAft>
                <a:spcPts val="0"/>
              </a:spcAft>
              <a:buClr>
                <a:schemeClr val="dk1"/>
              </a:buClr>
              <a:buSzPct val="100000"/>
              <a:buChar char="-"/>
            </a:pPr>
            <a:r>
              <a:rPr lang="en-US" b="1"/>
              <a:t>Before running your program</a:t>
            </a:r>
            <a:r>
              <a:rPr lang="en-US"/>
              <a:t>: make an explicit prediction of what you expect to see.</a:t>
            </a:r>
            <a:endParaRPr/>
          </a:p>
          <a:p>
            <a:pPr marL="685800" lvl="1" indent="-228600" algn="l" rtl="0">
              <a:lnSpc>
                <a:spcPct val="90000"/>
              </a:lnSpc>
              <a:spcBef>
                <a:spcPts val="500"/>
              </a:spcBef>
              <a:spcAft>
                <a:spcPts val="0"/>
              </a:spcAft>
              <a:buClr>
                <a:schemeClr val="dk1"/>
              </a:buClr>
              <a:buSzPct val="100000"/>
              <a:buChar char="-"/>
            </a:pPr>
            <a:r>
              <a:rPr lang="en-US" b="1"/>
              <a:t>When coding</a:t>
            </a:r>
            <a:r>
              <a:rPr lang="en-US"/>
              <a:t>: be aware when you’re not making progress, so you can take a break or try a different strategy.</a:t>
            </a:r>
            <a:endParaRPr/>
          </a:p>
          <a:p>
            <a:pPr marL="685800" lvl="1" indent="-228600" algn="l" rtl="0">
              <a:lnSpc>
                <a:spcPct val="90000"/>
              </a:lnSpc>
              <a:spcBef>
                <a:spcPts val="500"/>
              </a:spcBef>
              <a:spcAft>
                <a:spcPts val="0"/>
              </a:spcAft>
              <a:buClr>
                <a:schemeClr val="dk1"/>
              </a:buClr>
              <a:buSzPct val="100000"/>
              <a:buChar char="-"/>
            </a:pPr>
            <a:r>
              <a:rPr lang="en-US" b="1"/>
              <a:t>When designing</a:t>
            </a:r>
            <a:r>
              <a:rPr lang="en-US"/>
              <a:t>:</a:t>
            </a:r>
            <a:endParaRPr/>
          </a:p>
          <a:p>
            <a:pPr marL="1143000" lvl="2" indent="-228600" algn="l" rtl="0">
              <a:lnSpc>
                <a:spcPct val="90000"/>
              </a:lnSpc>
              <a:spcBef>
                <a:spcPts val="500"/>
              </a:spcBef>
              <a:spcAft>
                <a:spcPts val="0"/>
              </a:spcAft>
              <a:buClr>
                <a:schemeClr val="dk1"/>
              </a:buClr>
              <a:buSzPct val="100000"/>
              <a:buChar char="-"/>
            </a:pPr>
            <a:r>
              <a:rPr lang="en-US"/>
              <a:t>Explain the tradeoffs with using a different data structure or algorithm.</a:t>
            </a:r>
            <a:endParaRPr/>
          </a:p>
          <a:p>
            <a:pPr marL="1143000" lvl="2" indent="-228600" algn="l" rtl="0">
              <a:lnSpc>
                <a:spcPct val="90000"/>
              </a:lnSpc>
              <a:spcBef>
                <a:spcPts val="500"/>
              </a:spcBef>
              <a:spcAft>
                <a:spcPts val="0"/>
              </a:spcAft>
              <a:buClr>
                <a:schemeClr val="dk1"/>
              </a:buClr>
              <a:buSzPct val="100000"/>
              <a:buChar char="-"/>
            </a:pPr>
            <a:r>
              <a:rPr lang="en-US"/>
              <a:t>If one or more requirements change, how would the solution change as a result?</a:t>
            </a:r>
            <a:endParaRPr/>
          </a:p>
          <a:p>
            <a:pPr marL="1143000" lvl="2" indent="-228600" algn="l" rtl="0">
              <a:lnSpc>
                <a:spcPct val="90000"/>
              </a:lnSpc>
              <a:spcBef>
                <a:spcPts val="500"/>
              </a:spcBef>
              <a:spcAft>
                <a:spcPts val="0"/>
              </a:spcAft>
              <a:buClr>
                <a:schemeClr val="dk1"/>
              </a:buClr>
              <a:buSzPct val="100000"/>
              <a:buChar char="-"/>
            </a:pPr>
            <a:r>
              <a:rPr lang="en-US"/>
              <a:t>Reflect on how you ruled out alternative ideas along the way to a solution.</a:t>
            </a:r>
            <a:endParaRPr/>
          </a:p>
          <a:p>
            <a:pPr marL="685800" lvl="1" indent="-228600" algn="l" rtl="0">
              <a:lnSpc>
                <a:spcPct val="90000"/>
              </a:lnSpc>
              <a:spcBef>
                <a:spcPts val="500"/>
              </a:spcBef>
              <a:spcAft>
                <a:spcPts val="0"/>
              </a:spcAft>
              <a:buClr>
                <a:schemeClr val="dk1"/>
              </a:buClr>
              <a:buSzPct val="100000"/>
              <a:buChar char="-"/>
            </a:pPr>
            <a:r>
              <a:rPr lang="en-US" b="1"/>
              <a:t>When studying</a:t>
            </a:r>
            <a:r>
              <a:rPr lang="en-US"/>
              <a:t>: what is the relationship of this topic to other ideas in the course?</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Stack &amp; Queue Patterns</a:t>
            </a:r>
            <a:endParaRPr/>
          </a:p>
        </p:txBody>
      </p:sp>
      <p:sp>
        <p:nvSpPr>
          <p:cNvPr id="136" name="Google Shape;136;p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Stack → Queue and Queue → Stack</a:t>
            </a:r>
            <a:endParaRPr/>
          </a:p>
          <a:p>
            <a:pPr marL="685800" lvl="1" indent="-228600" algn="l" rtl="0">
              <a:lnSpc>
                <a:spcPct val="90000"/>
              </a:lnSpc>
              <a:spcBef>
                <a:spcPts val="500"/>
              </a:spcBef>
              <a:spcAft>
                <a:spcPts val="0"/>
              </a:spcAft>
              <a:buClr>
                <a:schemeClr val="dk1"/>
              </a:buClr>
              <a:buSzPts val="2400"/>
              <a:buChar char="-"/>
            </a:pPr>
            <a:r>
              <a:rPr lang="en-US"/>
              <a:t>We give you helper methods for this on problems</a:t>
            </a:r>
            <a:endParaRPr/>
          </a:p>
          <a:p>
            <a:pPr marL="228600" lvl="0" indent="-228600" algn="l" rtl="0">
              <a:lnSpc>
                <a:spcPct val="90000"/>
              </a:lnSpc>
              <a:spcBef>
                <a:spcPts val="1000"/>
              </a:spcBef>
              <a:spcAft>
                <a:spcPts val="0"/>
              </a:spcAft>
              <a:buClr>
                <a:schemeClr val="dk1"/>
              </a:buClr>
              <a:buSzPts val="2800"/>
              <a:buChar char="•"/>
            </a:pPr>
            <a:r>
              <a:rPr lang="en-US"/>
              <a:t>Reverse a Stack with a S→Q + Q→S </a:t>
            </a:r>
            <a:endParaRPr/>
          </a:p>
          <a:p>
            <a:pPr marL="228600" lvl="0" indent="-228600" algn="l" rtl="0">
              <a:lnSpc>
                <a:spcPct val="90000"/>
              </a:lnSpc>
              <a:spcBef>
                <a:spcPts val="1000"/>
              </a:spcBef>
              <a:spcAft>
                <a:spcPts val="0"/>
              </a:spcAft>
              <a:buClr>
                <a:schemeClr val="dk1"/>
              </a:buClr>
              <a:buSzPts val="2800"/>
              <a:buChar char="•"/>
            </a:pPr>
            <a:r>
              <a:rPr lang="en-US"/>
              <a:t>“Cycling” a queue: Inspect each element by repeatedly removing and adding to back </a:t>
            </a:r>
            <a:r>
              <a:rPr lang="en-US">
                <a:latin typeface="Consolas"/>
                <a:ea typeface="Consolas"/>
                <a:cs typeface="Consolas"/>
                <a:sym typeface="Consolas"/>
              </a:rPr>
              <a:t>size</a:t>
            </a:r>
            <a:r>
              <a:rPr lang="en-US"/>
              <a:t> times</a:t>
            </a:r>
            <a:endParaRPr/>
          </a:p>
          <a:p>
            <a:pPr marL="685800" lvl="1" indent="-228600" algn="l" rtl="0">
              <a:lnSpc>
                <a:spcPct val="90000"/>
              </a:lnSpc>
              <a:spcBef>
                <a:spcPts val="500"/>
              </a:spcBef>
              <a:spcAft>
                <a:spcPts val="0"/>
              </a:spcAft>
              <a:buClr>
                <a:schemeClr val="dk1"/>
              </a:buClr>
              <a:buSzPts val="2400"/>
              <a:buChar char="-"/>
            </a:pPr>
            <a:r>
              <a:rPr lang="en-US"/>
              <a:t> Careful: Watch your loop bounds when queue’s size changes</a:t>
            </a:r>
            <a:endParaRPr/>
          </a:p>
          <a:p>
            <a:pPr marL="228600" lvl="0" indent="-228600" algn="l" rtl="0">
              <a:lnSpc>
                <a:spcPct val="90000"/>
              </a:lnSpc>
              <a:spcBef>
                <a:spcPts val="1000"/>
              </a:spcBef>
              <a:spcAft>
                <a:spcPts val="0"/>
              </a:spcAft>
              <a:buClr>
                <a:schemeClr val="dk1"/>
              </a:buClr>
              <a:buSzPts val="2800"/>
              <a:buChar char="•"/>
            </a:pPr>
            <a:r>
              <a:rPr lang="en-US"/>
              <a:t>A ”splitting” loop that moves some values to the Stack and others to the Queue</a:t>
            </a:r>
            <a:endParaRPr/>
          </a:p>
          <a:p>
            <a:pPr marL="228600" lvl="0" indent="-50800" algn="l" rtl="0">
              <a:lnSpc>
                <a:spcPct val="90000"/>
              </a:lnSpc>
              <a:spcBef>
                <a:spcPts val="1000"/>
              </a:spcBef>
              <a:spcAft>
                <a:spcPts val="0"/>
              </a:spcAft>
              <a:buClr>
                <a:schemeClr val="dk1"/>
              </a:buClr>
              <a:buSzPts val="2800"/>
              <a:buNone/>
            </a:pP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963</Words>
  <Application>Microsoft Macintosh PowerPoint</Application>
  <PresentationFormat>Widescreen</PresentationFormat>
  <Paragraphs>165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Tahoma</vt:lpstr>
      <vt:lpstr>Montserrat</vt:lpstr>
      <vt:lpstr>Montserrat ExtraBold</vt:lpstr>
      <vt:lpstr>Consolas</vt:lpstr>
      <vt:lpstr>Stencil</vt:lpstr>
      <vt:lpstr>Arial</vt:lpstr>
      <vt:lpstr>Montserrat SemiBold</vt:lpstr>
      <vt:lpstr>CSE 373 Summer 2020</vt:lpstr>
      <vt:lpstr>Stacks &amp; Queues Practice</vt:lpstr>
      <vt:lpstr>Lecture Outline</vt:lpstr>
      <vt:lpstr>Announcements</vt:lpstr>
      <vt:lpstr>Lecture Outline</vt:lpstr>
      <vt:lpstr>Stacks &amp; Queues</vt:lpstr>
      <vt:lpstr>Fundamental Data Structures ➔ Problem Solving</vt:lpstr>
      <vt:lpstr>Common Problem-Solving Strategies</vt:lpstr>
      <vt:lpstr>Metacognition</vt:lpstr>
      <vt:lpstr>Common Stack &amp; Queue Patterns</vt:lpstr>
      <vt:lpstr>Lecture Outline</vt:lpstr>
      <vt:lpstr>copyStack</vt:lpstr>
      <vt:lpstr>copyStack</vt:lpstr>
      <vt:lpstr>Lecture Outline</vt:lpstr>
      <vt:lpstr>Exceptions</vt:lpstr>
      <vt:lpstr>Lecture Outline</vt:lpstr>
      <vt:lpstr>spliceStack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&amp; Queues</dc:title>
  <dc:creator>Aaron S Johnston</dc:creator>
  <cp:lastModifiedBy>Elba G.</cp:lastModifiedBy>
  <cp:revision>8</cp:revision>
  <dcterms:created xsi:type="dcterms:W3CDTF">2020-06-13T06:27:42Z</dcterms:created>
  <dcterms:modified xsi:type="dcterms:W3CDTF">2024-10-18T16:24:31Z</dcterms:modified>
</cp:coreProperties>
</file>