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29" r:id="rId3"/>
    <p:sldId id="325" r:id="rId4"/>
    <p:sldId id="348" r:id="rId5"/>
    <p:sldId id="294" r:id="rId6"/>
    <p:sldId id="326" r:id="rId7"/>
    <p:sldId id="327" r:id="rId8"/>
    <p:sldId id="349" r:id="rId9"/>
    <p:sldId id="345" r:id="rId10"/>
    <p:sldId id="355" r:id="rId11"/>
    <p:sldId id="365" r:id="rId12"/>
    <p:sldId id="356" r:id="rId13"/>
    <p:sldId id="357" r:id="rId14"/>
    <p:sldId id="358" r:id="rId15"/>
    <p:sldId id="359" r:id="rId16"/>
    <p:sldId id="350" r:id="rId17"/>
    <p:sldId id="289" r:id="rId18"/>
    <p:sldId id="360" r:id="rId19"/>
    <p:sldId id="344" r:id="rId20"/>
    <p:sldId id="330" r:id="rId21"/>
    <p:sldId id="352" r:id="rId22"/>
    <p:sldId id="351" r:id="rId23"/>
    <p:sldId id="299" r:id="rId24"/>
    <p:sldId id="361" r:id="rId25"/>
    <p:sldId id="362" r:id="rId26"/>
    <p:sldId id="363" r:id="rId27"/>
    <p:sldId id="3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4F79"/>
    <a:srgbClr val="008000"/>
    <a:srgbClr val="38D6FF"/>
    <a:srgbClr val="0FB9B1"/>
    <a:srgbClr val="F7B731"/>
    <a:srgbClr val="FA8231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5" autoAdjust="0"/>
    <p:restoredTop sz="91429"/>
  </p:normalViewPr>
  <p:slideViewPr>
    <p:cSldViewPr snapToGrid="0" snapToObjects="1">
      <p:cViewPr varScale="1">
        <p:scale>
          <a:sx n="159" d="100"/>
          <a:sy n="159" d="100"/>
        </p:scale>
        <p:origin x="192" y="50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623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411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3166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903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890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44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723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930695ED-D4A4-B44C-816E-1CC01A78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6AA3F00C-D10C-83E6-C88E-F9BC3FC5A7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67BC1833-7963-3E7C-6584-6F720AC0F9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300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337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44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50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6;p1">
            <a:extLst>
              <a:ext uri="{FF2B5EF4-FFF2-40B4-BE49-F238E27FC236}">
                <a16:creationId xmlns:a16="http://schemas.microsoft.com/office/drawing/2014/main" id="{1753E35F-1D18-4193-91FE-2AF1C1B15B07}"/>
              </a:ext>
            </a:extLst>
          </p:cNvPr>
          <p:cNvSpPr txBox="1"/>
          <p:nvPr userDrawn="1"/>
        </p:nvSpPr>
        <p:spPr>
          <a:xfrm>
            <a:off x="7177760" y="4577120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Google Shape;97;p1">
            <a:extLst>
              <a:ext uri="{FF2B5EF4-FFF2-40B4-BE49-F238E27FC236}">
                <a16:creationId xmlns:a16="http://schemas.microsoft.com/office/drawing/2014/main" id="{96E35757-0CF5-4C8F-93C6-E0E5FB9E6BD5}"/>
              </a:ext>
            </a:extLst>
          </p:cNvPr>
          <p:cNvSpPr txBox="1"/>
          <p:nvPr userDrawn="1"/>
        </p:nvSpPr>
        <p:spPr>
          <a:xfrm>
            <a:off x="7177760" y="483773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775AA232-9B6B-C5EA-2032-A264BE9E71F4}"/>
              </a:ext>
            </a:extLst>
          </p:cNvPr>
          <p:cNvSpPr txBox="1"/>
          <p:nvPr userDrawn="1"/>
        </p:nvSpPr>
        <p:spPr>
          <a:xfrm>
            <a:off x="8330659" y="4577120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 and 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6DB8DA5F-C796-158F-5F32-93D12AC71456}"/>
              </a:ext>
            </a:extLst>
          </p:cNvPr>
          <p:cNvSpPr txBox="1"/>
          <p:nvPr userDrawn="1"/>
        </p:nvSpPr>
        <p:spPr>
          <a:xfrm>
            <a:off x="8330659" y="4843864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60915C1-EB3E-0FA7-5158-209667E3D5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4439" y="5629774"/>
            <a:ext cx="1152900" cy="1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C424D20-45CA-8822-01DF-4140CBB419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287544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F754B03-02EA-960A-6EB1-60E828655A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287544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File I/O – Hybrid Processing and Printing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tKhfaUKjw5HiTga5Uj4wA?si=nce7toO3TEC__BRnwBAsU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File I/O – Hybrid processing and Printing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517463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884720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What’s the last movie you watched? </a:t>
            </a: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D534F404-249A-E78E-C026-87324B7A7043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  <a:tabLst/>
              <a:defRPr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053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B2EB9AA-1575-14AC-BAD6-933616E1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0D82EC48-2244-0A69-E14A-0BF9CC7EB5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>
            <a:extLst>
              <a:ext uri="{FF2B5EF4-FFF2-40B4-BE49-F238E27FC236}">
                <a16:creationId xmlns:a16="http://schemas.microsoft.com/office/drawing/2014/main" id="{9178117D-F594-DD1B-DA98-FC0BAD20389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>
            <a:extLst>
              <a:ext uri="{FF2B5EF4-FFF2-40B4-BE49-F238E27FC236}">
                <a16:creationId xmlns:a16="http://schemas.microsoft.com/office/drawing/2014/main" id="{A2A51FCC-4333-C8F7-068D-9AF1D5B1C3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E65AB-96C9-11B9-8AF4-994113144BE5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4B99C389-BC4A-CAC0-4D8E-2B28DD85FC65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A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07A3D-20FE-4CE8-98B8-A078D970A7B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A</a:t>
            </a:r>
            <a:endParaRPr lang="en-US" sz="6600" b="1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7AA0BE1-C7F1-4247-43A2-78972D966E11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1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3ABD4-42D6-46F0-B59D-FE9DEF98361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quick,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91DE8FA-637F-C2DF-5DFE-8C903629B2D9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7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DC881-4D7B-488B-AD8E-0EE50560ED0B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  <a:endParaRPr lang="en-US" sz="6600" b="1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29A4836-CA7F-ED74-4236-F0E84190A237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FD74A-0424-414C-AA97-9555F3EFE1EA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  <a:endParaRPr lang="en-US" sz="6600" b="1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4CC599F-BDC5-D9A3-F0BD-E39DA2A488E2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2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07309" y="333343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942018" y="1650340"/>
            <a:ext cx="10670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File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"in.txt"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endParaRPr lang="en-US" sz="2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Scanner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endParaRPr lang="en-US" sz="2800" dirty="0">
              <a:solidFill>
                <a:srgbClr val="AF00DB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6BD96-3690-4AA0-BA4A-E2100A3647EF}"/>
              </a:ext>
            </a:extLst>
          </p:cNvPr>
          <p:cNvSpPr txBox="1"/>
          <p:nvPr/>
        </p:nvSpPr>
        <p:spPr>
          <a:xfrm>
            <a:off x="942018" y="3727210"/>
            <a:ext cx="8493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    Scanner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28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    }</a:t>
            </a:r>
            <a:endParaRPr lang="en-US" sz="28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4349FD6-7880-D613-1FE2-1E6D93895118}"/>
              </a:ext>
            </a:extLst>
          </p:cNvPr>
          <p:cNvSpPr/>
          <p:nvPr/>
        </p:nvSpPr>
        <p:spPr>
          <a:xfrm>
            <a:off x="80211" y="2197769"/>
            <a:ext cx="320842" cy="4158582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38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45E201E-0D94-886B-3EC6-B147197F70DE}"/>
              </a:ext>
            </a:extLst>
          </p:cNvPr>
          <p:cNvSpPr/>
          <p:nvPr/>
        </p:nvSpPr>
        <p:spPr>
          <a:xfrm>
            <a:off x="408846" y="3842085"/>
            <a:ext cx="320842" cy="2514266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FF4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34061-F730-E266-69A3-98CAE09C0FC2}"/>
              </a:ext>
            </a:extLst>
          </p:cNvPr>
          <p:cNvSpPr txBox="1"/>
          <p:nvPr/>
        </p:nvSpPr>
        <p:spPr>
          <a:xfrm>
            <a:off x="899392" y="6278788"/>
            <a:ext cx="1039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D6FF"/>
                </a:solidFill>
              </a:rPr>
              <a:t>Line-by-line</a:t>
            </a:r>
            <a:r>
              <a:rPr lang="en-US" sz="3600" dirty="0"/>
              <a:t> and then </a:t>
            </a:r>
            <a:r>
              <a:rPr lang="en-US" sz="3600" dirty="0">
                <a:solidFill>
                  <a:srgbClr val="FF4F79"/>
                </a:solidFill>
              </a:rPr>
              <a:t>token-by-token </a:t>
            </a:r>
            <a:r>
              <a:rPr lang="en-US" sz="3600" dirty="0"/>
              <a:t>to </a:t>
            </a:r>
            <a:r>
              <a:rPr lang="en-US" sz="3600" dirty="0">
                <a:solidFill>
                  <a:srgbClr val="008000"/>
                </a:solidFill>
              </a:rPr>
              <a:t>do something</a:t>
            </a:r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Token vs. Line vs. Hybrid?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3229948" y="62921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7" name="Google Shape;67;p19">
            <a:extLst>
              <a:ext uri="{FF2B5EF4-FFF2-40B4-BE49-F238E27FC236}">
                <a16:creationId xmlns:a16="http://schemas.microsoft.com/office/drawing/2014/main" id="{06EAAD86-E312-42B8-9280-CF2BDBA167AC}"/>
              </a:ext>
            </a:extLst>
          </p:cNvPr>
          <p:cNvSpPr txBox="1">
            <a:spLocks/>
          </p:cNvSpPr>
          <p:nvPr/>
        </p:nvSpPr>
        <p:spPr>
          <a:xfrm>
            <a:off x="838200" y="3589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n-NO" dirty="0">
                <a:solidFill>
                  <a:srgbClr val="008080"/>
                </a:solidFill>
              </a:rPr>
              <a:t>(PCM) </a:t>
            </a:r>
            <a:r>
              <a:rPr lang="nn-NO" dirty="0"/>
              <a:t>Token vs. Line vs. Hybrid?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9C6459-1145-46AC-B500-336D85CE7369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4474882" cy="5162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We now know 3 different ways to use Files!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Line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Token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Hybrid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Although this gives us flexibility – it can sometimes get confusing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Feel free to use the following diagram to help!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C55757-44FE-4413-8558-7326687F4237}"/>
              </a:ext>
            </a:extLst>
          </p:cNvPr>
          <p:cNvGrpSpPr/>
          <p:nvPr/>
        </p:nvGrpSpPr>
        <p:grpSpPr>
          <a:xfrm>
            <a:off x="5636162" y="1960516"/>
            <a:ext cx="5948876" cy="3997552"/>
            <a:chOff x="2855335" y="2659696"/>
            <a:chExt cx="5948876" cy="399755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4790CB-271F-43F4-BD8B-80F84843014E}"/>
                </a:ext>
              </a:extLst>
            </p:cNvPr>
            <p:cNvSpPr/>
            <p:nvPr/>
          </p:nvSpPr>
          <p:spPr>
            <a:xfrm>
              <a:off x="3853544" y="2659696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Are separate lines meaningful?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6EEA99-7F84-4187-9F59-F459D00C2EF1}"/>
                </a:ext>
              </a:extLst>
            </p:cNvPr>
            <p:cNvSpPr/>
            <p:nvPr/>
          </p:nvSpPr>
          <p:spPr>
            <a:xfrm>
              <a:off x="5287348" y="4293200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Do you need individual tokens?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C61445-DC12-4E8C-8FD7-C4FD3D67C6CA}"/>
                </a:ext>
              </a:extLst>
            </p:cNvPr>
            <p:cNvSpPr/>
            <p:nvPr/>
          </p:nvSpPr>
          <p:spPr>
            <a:xfrm>
              <a:off x="7505701" y="5992342"/>
              <a:ext cx="1298510" cy="664906"/>
            </a:xfrm>
            <a:prstGeom prst="roundRect">
              <a:avLst/>
            </a:prstGeom>
            <a:solidFill>
              <a:srgbClr val="0FB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Hybrid!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A137E70-6E6C-47BD-860B-8C0304B7D8FB}"/>
                </a:ext>
              </a:extLst>
            </p:cNvPr>
            <p:cNvSpPr/>
            <p:nvPr/>
          </p:nvSpPr>
          <p:spPr>
            <a:xfrm>
              <a:off x="4438262" y="5953158"/>
              <a:ext cx="1698171" cy="664906"/>
            </a:xfrm>
            <a:prstGeom prst="roundRect">
              <a:avLst/>
            </a:prstGeom>
            <a:solidFill>
              <a:srgbClr val="F7B7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Line-based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9F03798-0D8E-48DE-BF4B-42A8AB491C98}"/>
                </a:ext>
              </a:extLst>
            </p:cNvPr>
            <p:cNvSpPr/>
            <p:nvPr/>
          </p:nvSpPr>
          <p:spPr>
            <a:xfrm>
              <a:off x="2855335" y="4293200"/>
              <a:ext cx="1996418" cy="66490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Token-based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4D54676-3F46-4B2B-A7A7-B0EAAA10627E}"/>
                </a:ext>
              </a:extLst>
            </p:cNvPr>
            <p:cNvCxnSpPr>
              <a:cxnSpLocks/>
              <a:stCxn id="5" idx="2"/>
              <a:endCxn id="15" idx="0"/>
            </p:cNvCxnSpPr>
            <p:nvPr/>
          </p:nvCxnSpPr>
          <p:spPr>
            <a:xfrm flipH="1">
              <a:off x="3853544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F76E36-471B-4810-BF6D-3262A8A9FBAB}"/>
                </a:ext>
              </a:extLst>
            </p:cNvPr>
            <p:cNvCxnSpPr>
              <a:cxnSpLocks/>
              <a:stCxn id="5" idx="2"/>
              <a:endCxn id="12" idx="0"/>
            </p:cNvCxnSpPr>
            <p:nvPr/>
          </p:nvCxnSpPr>
          <p:spPr>
            <a:xfrm>
              <a:off x="5287348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3059D7-AB4A-49D5-AD2E-A2F50AB5A552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flipH="1">
              <a:off x="5287348" y="5493739"/>
              <a:ext cx="1433804" cy="459419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38A95B-3AC3-4895-A060-0E41C305674A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6721152" y="5493739"/>
              <a:ext cx="1433804" cy="49860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874C9D1-21F0-473E-A507-B39F82A0B178}"/>
              </a:ext>
            </a:extLst>
          </p:cNvPr>
          <p:cNvSpPr txBox="1"/>
          <p:nvPr/>
        </p:nvSpPr>
        <p:spPr>
          <a:xfrm>
            <a:off x="9501979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5189D2-BC0E-4CA2-861A-C18AA6AB88F8}"/>
              </a:ext>
            </a:extLst>
          </p:cNvPr>
          <p:cNvSpPr txBox="1"/>
          <p:nvPr/>
        </p:nvSpPr>
        <p:spPr>
          <a:xfrm>
            <a:off x="5445053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98DBBF-6A60-4378-8662-D3B2F45E5343}"/>
              </a:ext>
            </a:extLst>
          </p:cNvPr>
          <p:cNvSpPr txBox="1"/>
          <p:nvPr/>
        </p:nvSpPr>
        <p:spPr>
          <a:xfrm>
            <a:off x="10935783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076EA4-592C-48DF-ABE2-9628297CD932}"/>
              </a:ext>
            </a:extLst>
          </p:cNvPr>
          <p:cNvSpPr txBox="1"/>
          <p:nvPr/>
        </p:nvSpPr>
        <p:spPr>
          <a:xfrm>
            <a:off x="6878857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0843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8" name="Google Shape;67;p19">
            <a:extLst>
              <a:ext uri="{FF2B5EF4-FFF2-40B4-BE49-F238E27FC236}">
                <a16:creationId xmlns:a16="http://schemas.microsoft.com/office/drawing/2014/main" id="{49D3D0DF-F5C8-4FC1-81E7-C1A7B83D2F6C}"/>
              </a:ext>
            </a:extLst>
          </p:cNvPr>
          <p:cNvSpPr txBox="1">
            <a:spLocks noGrp="1"/>
          </p:cNvSpPr>
          <p:nvPr/>
        </p:nvSpPr>
        <p:spPr>
          <a:xfrm>
            <a:off x="914399" y="3993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Scanning Numeric Data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/>
        </p:nvSpPr>
        <p:spPr>
          <a:xfrm>
            <a:off x="914399" y="1790269"/>
            <a:ext cx="10209829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Wednesday, we primarily used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Scanner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methods to read input from a file. Let's work with some numeric data now!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We're going to make more use of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 about our file's format!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E79C4-E81E-2698-5B5E-643D9F88C0BF}"/>
              </a:ext>
            </a:extLst>
          </p:cNvPr>
          <p:cNvSpPr txBox="1"/>
          <p:nvPr/>
        </p:nvSpPr>
        <p:spPr>
          <a:xfrm>
            <a:off x="136358" y="6022658"/>
            <a:ext cx="12192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2F92"/>
                </a:solidFill>
              </a:rPr>
              <a:t>No element next or not the correct type? </a:t>
            </a:r>
            <a:br>
              <a:rPr lang="en-US" sz="2600" dirty="0">
                <a:solidFill>
                  <a:srgbClr val="FF2F92"/>
                </a:solidFill>
              </a:rPr>
            </a:br>
            <a:r>
              <a:rPr lang="en-US" sz="2600" dirty="0">
                <a:solidFill>
                  <a:srgbClr val="FF2F92"/>
                </a:solidFill>
              </a:rPr>
              <a:t>Expect a </a:t>
            </a:r>
            <a:r>
              <a:rPr lang="en-US" sz="2600" dirty="0" err="1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NoSuchElementException</a:t>
            </a:r>
            <a:r>
              <a:rPr lang="en-US" sz="2600" dirty="0">
                <a:solidFill>
                  <a:srgbClr val="FF2F92"/>
                </a:solidFill>
              </a:rPr>
              <a:t> or an </a:t>
            </a:r>
            <a:r>
              <a:rPr lang="en-US" sz="2600" dirty="0" err="1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InputMismatchException</a:t>
            </a:r>
            <a:endParaRPr lang="en-US" sz="2600" dirty="0">
              <a:solidFill>
                <a:srgbClr val="FF2F9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8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98EF4D-0477-4250-978C-8F3453170B62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>
              <a:gd name="adj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FD1DA5-1C4A-49EC-85E8-6BF049872CCE}"/>
              </a:ext>
            </a:extLst>
          </p:cNvPr>
          <p:cNvSpPr txBox="1">
            <a:spLocks/>
          </p:cNvSpPr>
          <p:nvPr/>
        </p:nvSpPr>
        <p:spPr>
          <a:xfrm>
            <a:off x="2709121" y="6277877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51DEF-6F84-4A06-B5BE-3724EA8203F9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C9EE21-6DBA-4A6D-B2AF-5D4D5BAFACE8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02416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717DE07-D805-4DD3-9A73-BAEDA5439B6A}"/>
              </a:ext>
            </a:extLst>
          </p:cNvPr>
          <p:cNvSpPr txBox="1">
            <a:spLocks/>
          </p:cNvSpPr>
          <p:nvPr/>
        </p:nvSpPr>
        <p:spPr>
          <a:xfrm>
            <a:off x="2709121" y="6277877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F2C0C0-2E20-4F5B-AC93-D0C78BC6D808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E740DC-1D02-4C5B-960B-BB8FD7B4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52C8FC1-F0A9-4354-B2FF-4ADB7DA0E2E4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84ABC79-AECC-5CB0-4AF2-3B541A6F823F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>
              <a:gd name="adj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</p:spTree>
    <p:extLst>
      <p:ext uri="{BB962C8B-B14F-4D97-AF65-F5344CB8AC3E}">
        <p14:creationId xmlns:p14="http://schemas.microsoft.com/office/powerpoint/2010/main" val="48315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Using </a:t>
            </a:r>
            <a:r>
              <a:rPr lang="en-US" b="1" dirty="0" err="1">
                <a:solidFill>
                  <a:srgbClr val="FA8231"/>
                </a:solidFill>
              </a:rPr>
              <a:t>PrintStream</a:t>
            </a:r>
            <a:r>
              <a:rPr lang="en-US" b="1" dirty="0">
                <a:solidFill>
                  <a:srgbClr val="FA8231"/>
                </a:solidFill>
              </a:rPr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228146" y="395944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7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PrintStreams</a:t>
            </a:r>
            <a:r>
              <a:rPr lang="en-US" b="1" dirty="0">
                <a:solidFill>
                  <a:schemeClr val="tx1"/>
                </a:solidFill>
              </a:rPr>
              <a:t> for output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</a:t>
            </a:r>
            <a:r>
              <a:rPr lang="en-US" b="1" dirty="0"/>
              <a:t>Spring</a:t>
            </a:r>
            <a:r>
              <a:rPr lang="en-US" dirty="0"/>
              <a:t> 202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662154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65826"/>
              </p:ext>
            </p:extLst>
          </p:nvPr>
        </p:nvGraphicFramePr>
        <p:xfrm>
          <a:off x="490204" y="2667684"/>
          <a:ext cx="11211592" cy="195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02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664056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708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PrintStream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5421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println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location, and then terminates the 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12CB29-3239-4F89-B965-82A884306890}"/>
              </a:ext>
            </a:extLst>
          </p:cNvPr>
          <p:cNvSpPr txBox="1"/>
          <p:nvPr/>
        </p:nvSpPr>
        <p:spPr>
          <a:xfrm>
            <a:off x="4299111" y="1761935"/>
            <a:ext cx="716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"out.txt"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err="1">
                <a:solidFill>
                  <a:srgbClr val="267F99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372753"/>
            <a:ext cx="2716884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PrintStream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F0646-991B-491B-B66B-1E63D3577A59}"/>
              </a:ext>
            </a:extLst>
          </p:cNvPr>
          <p:cNvSpPr txBox="1"/>
          <p:nvPr/>
        </p:nvSpPr>
        <p:spPr>
          <a:xfrm>
            <a:off x="490204" y="5015547"/>
            <a:ext cx="11211592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Movie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F11E7-3814-42B8-9640-9B2D0E4DA813}"/>
              </a:ext>
            </a:extLst>
          </p:cNvPr>
          <p:cNvSpPr txBox="1"/>
          <p:nvPr/>
        </p:nvSpPr>
        <p:spPr>
          <a:xfrm>
            <a:off x="3183924" y="5927695"/>
            <a:ext cx="582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Hello, world! #1 Bee Movie fan!</a:t>
            </a:r>
          </a:p>
        </p:txBody>
      </p:sp>
    </p:spTree>
    <p:extLst>
      <p:ext uri="{BB962C8B-B14F-4D97-AF65-F5344CB8AC3E}">
        <p14:creationId xmlns:p14="http://schemas.microsoft.com/office/powerpoint/2010/main" val="21139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32446" y="46670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87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7A05-5EC8-402E-9DF5-88A52BE0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986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this program, we'll be </a:t>
            </a:r>
            <a:r>
              <a:rPr lang="en-US" sz="3200" u="sng" dirty="0"/>
              <a:t>examining and altering data from a file</a:t>
            </a:r>
            <a:r>
              <a:rPr lang="en-US" sz="3200" dirty="0"/>
              <a:t> of IMDB ratings for popular U.S. movies. This will happen through 3 major user-entered commands: </a:t>
            </a:r>
          </a:p>
          <a:p>
            <a:pPr marL="0" indent="0">
              <a:buNone/>
            </a:pPr>
            <a:r>
              <a:rPr lang="en-US" sz="3200" b="1" dirty="0"/>
              <a:t>	(F)</a:t>
            </a:r>
            <a:r>
              <a:rPr lang="en-US" sz="3200" b="1" dirty="0" err="1"/>
              <a:t>ind</a:t>
            </a:r>
            <a:r>
              <a:rPr lang="en-US" sz="3200" dirty="0"/>
              <a:t> movie, </a:t>
            </a:r>
            <a:r>
              <a:rPr lang="en-US" sz="3200" b="1" dirty="0"/>
              <a:t>(A)dd</a:t>
            </a:r>
            <a:r>
              <a:rPr lang="en-US" sz="3200" dirty="0"/>
              <a:t> a rating, and </a:t>
            </a:r>
            <a:r>
              <a:rPr lang="en-US" sz="3200" b="1" dirty="0"/>
              <a:t>(S)</a:t>
            </a:r>
            <a:r>
              <a:rPr lang="en-US" sz="3200" b="1" dirty="0" err="1"/>
              <a:t>ave</a:t>
            </a:r>
            <a:r>
              <a:rPr lang="en-US" sz="3200" dirty="0" err="1"/>
              <a:t>.</a:t>
            </a:r>
            <a:r>
              <a:rPr lang="en-US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C25F7-4B1E-41A3-A1F8-CDA0430EF636}"/>
              </a:ext>
            </a:extLst>
          </p:cNvPr>
          <p:cNvSpPr txBox="1"/>
          <p:nvPr/>
        </p:nvSpPr>
        <p:spPr>
          <a:xfrm>
            <a:off x="3951515" y="4131129"/>
            <a:ext cx="7271657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5</a:t>
            </a:r>
          </a:p>
          <a:p>
            <a:r>
              <a:rPr lang="en-US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dirty="0" err="1">
                <a:latin typeface="Consolas" panose="020B0609020204030204" pitchFamily="49" charset="0"/>
              </a:rPr>
              <a:t>Bee_Movie</a:t>
            </a:r>
            <a:r>
              <a:rPr lang="en-US" dirty="0">
                <a:latin typeface="Consolas" panose="020B0609020204030204" pitchFamily="49" charset="0"/>
              </a:rPr>
              <a:t>   6.1 176805</a:t>
            </a:r>
          </a:p>
          <a:p>
            <a:r>
              <a:rPr lang="en-US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dirty="0" err="1">
                <a:latin typeface="Consolas" panose="020B0609020204030204" pitchFamily="49" charset="0"/>
              </a:rPr>
              <a:t>Poor_Things</a:t>
            </a:r>
            <a:r>
              <a:rPr lang="en-US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dirty="0">
                <a:latin typeface="Consolas" panose="020B0609020204030204" pitchFamily="49" charset="0"/>
              </a:rPr>
              <a:t>Spider-Man:_</a:t>
            </a:r>
            <a:r>
              <a:rPr lang="en-US" dirty="0" err="1">
                <a:latin typeface="Consolas" panose="020B0609020204030204" pitchFamily="49" charset="0"/>
              </a:rPr>
              <a:t>Across_the_Spider</a:t>
            </a:r>
            <a:r>
              <a:rPr lang="en-US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3E9C9-0C21-4ACE-9B4A-26A8E52BE4FF}"/>
              </a:ext>
            </a:extLst>
          </p:cNvPr>
          <p:cNvSpPr txBox="1"/>
          <p:nvPr/>
        </p:nvSpPr>
        <p:spPr>
          <a:xfrm>
            <a:off x="3951515" y="3728357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55B3F3-BEA5-404D-B012-0CC273F76C20}"/>
              </a:ext>
            </a:extLst>
          </p:cNvPr>
          <p:cNvSpPr txBox="1">
            <a:spLocks/>
          </p:cNvSpPr>
          <p:nvPr/>
        </p:nvSpPr>
        <p:spPr>
          <a:xfrm>
            <a:off x="332015" y="1219200"/>
            <a:ext cx="5540829" cy="49421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Welcome to the CSE 122 Movie Rating Program!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Loaded 5 movies from </a:t>
            </a:r>
            <a:r>
              <a:rPr lang="en-US" sz="1400" dirty="0" err="1">
                <a:latin typeface="Consolas" panose="020B0609020204030204" pitchFamily="49" charset="0"/>
              </a:rPr>
              <a:t>small.tsv</a:t>
            </a:r>
            <a:r>
              <a:rPr lang="en-US" sz="1400" dirty="0">
                <a:latin typeface="Consolas" panose="020B06090202040302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Bee_Movie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Bee_Movie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6.1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176805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 movie would you like to add your rating to? </a:t>
            </a:r>
            <a:r>
              <a:rPr lang="en-US" sz="1400" b="1" u="sng" dirty="0" err="1">
                <a:latin typeface="Consolas" panose="020B0609020204030204" pitchFamily="49" charset="0"/>
              </a:rPr>
              <a:t>Bee_Movie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And what rating would you like to give? </a:t>
            </a:r>
            <a:r>
              <a:rPr lang="en-US" sz="1400" b="1" u="sng" dirty="0">
                <a:latin typeface="Consolas" panose="020B0609020204030204" pitchFamily="49" charset="0"/>
              </a:rPr>
              <a:t>100000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Bee_Movie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Bee_Movie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6.7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176806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file you'd like to save to? </a:t>
            </a:r>
            <a:r>
              <a:rPr lang="en-US" sz="1400" b="1" u="sng" dirty="0">
                <a:latin typeface="Consolas" panose="020B0609020204030204" pitchFamily="49" charset="0"/>
              </a:rPr>
              <a:t>out.txt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q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Thank you for using this program! Bye!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A4C6-7D10-4731-B8B2-19441872A175}"/>
              </a:ext>
            </a:extLst>
          </p:cNvPr>
          <p:cNvSpPr txBox="1"/>
          <p:nvPr/>
        </p:nvSpPr>
        <p:spPr>
          <a:xfrm>
            <a:off x="6128660" y="3002807"/>
            <a:ext cx="5938156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Bee_Movie</a:t>
            </a:r>
            <a:r>
              <a:rPr lang="en-US" sz="1600" dirty="0">
                <a:latin typeface="Consolas" panose="020B0609020204030204" pitchFamily="49" charset="0"/>
              </a:rPr>
              <a:t>   6.1 176805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Spider-Man:_</a:t>
            </a:r>
            <a:r>
              <a:rPr lang="en-US" sz="1600" dirty="0" err="1">
                <a:latin typeface="Consolas" panose="020B0609020204030204" pitchFamily="49" charset="0"/>
              </a:rPr>
              <a:t>Across_the_Spider</a:t>
            </a:r>
            <a:r>
              <a:rPr lang="en-US" sz="1600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E2F0A-D90E-431A-9894-43086262ED9A}"/>
              </a:ext>
            </a:extLst>
          </p:cNvPr>
          <p:cNvSpPr txBox="1"/>
          <p:nvPr/>
        </p:nvSpPr>
        <p:spPr>
          <a:xfrm>
            <a:off x="6128660" y="2600035"/>
            <a:ext cx="196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5F300-313C-4D5C-B333-142958A608B7}"/>
              </a:ext>
            </a:extLst>
          </p:cNvPr>
          <p:cNvSpPr txBox="1"/>
          <p:nvPr/>
        </p:nvSpPr>
        <p:spPr>
          <a:xfrm>
            <a:off x="5225143" y="5785756"/>
            <a:ext cx="684167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</a:rPr>
              <a:t>Bee_Movie</a:t>
            </a:r>
            <a:r>
              <a:rPr lang="en-US" sz="1600" dirty="0">
                <a:latin typeface="Consolas" panose="020B0609020204030204" pitchFamily="49" charset="0"/>
              </a:rPr>
              <a:t>, Barbie, Oppenheimer, </a:t>
            </a:r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, Spider-Man…]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[6.1,       6.9,    8.4,         8.5,         8.6]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[176805,    455488, 588723,      20542,       329200]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8346548-4B6C-4745-8CAD-CA70762B6CC3}"/>
              </a:ext>
            </a:extLst>
          </p:cNvPr>
          <p:cNvSpPr/>
          <p:nvPr/>
        </p:nvSpPr>
        <p:spPr>
          <a:xfrm>
            <a:off x="8523514" y="4947557"/>
            <a:ext cx="337457" cy="7075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66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Ratings: Development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B7E01-44ED-464D-9105-493F9B84C09F}"/>
              </a:ext>
            </a:extLst>
          </p:cNvPr>
          <p:cNvSpPr txBox="1"/>
          <p:nvPr/>
        </p:nvSpPr>
        <p:spPr>
          <a:xfrm>
            <a:off x="838200" y="1496786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Fill in the main method with a loop that calls a method to read the data in from the .</a:t>
            </a:r>
            <a:r>
              <a:rPr lang="en-US" sz="2400" dirty="0" err="1"/>
              <a:t>tsv</a:t>
            </a:r>
            <a:r>
              <a:rPr lang="en-US" sz="2400" dirty="0"/>
              <a:t> file and allows the user to select between the different options (find, add, save, quit)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to load the movie rating data from the file and populate the appropriate arrays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find the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add a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save the movie ratings information to a file</a:t>
            </a:r>
          </a:p>
        </p:txBody>
      </p:sp>
    </p:spTree>
    <p:extLst>
      <p:ext uri="{BB962C8B-B14F-4D97-AF65-F5344CB8AC3E}">
        <p14:creationId xmlns:p14="http://schemas.microsoft.com/office/powerpoint/2010/main" val="74099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62843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Assignment 0 (P0) out later today!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Due next Thursday, October 10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Focused on File I/O</a:t>
            </a:r>
            <a:endParaRPr lang="en-US" sz="28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Creative Project 0 (C0) was due last night. How’d it go?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E</a:t>
            </a:r>
            <a:r>
              <a:rPr lang="en-US" sz="2800" dirty="0">
                <a:solidFill>
                  <a:schemeClr val="tx1"/>
                </a:solidFill>
              </a:rPr>
              <a:t>xpe</a:t>
            </a:r>
            <a:r>
              <a:rPr lang="en-US" sz="2800" dirty="0"/>
              <a:t>ct grades back about a week after the assignment was due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Joined class late? </a:t>
            </a:r>
            <a:r>
              <a:rPr lang="en-US" sz="2800" b="1" dirty="0">
                <a:solidFill>
                  <a:schemeClr val="tx1"/>
                </a:solidFill>
              </a:rPr>
              <a:t>Use Resubmission Cycle 0 to submit it!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56213" y="211657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Scanner/File</a:t>
            </a:r>
            <a:r>
              <a:rPr lang="en-US" b="1" dirty="0">
                <a:solidFill>
                  <a:schemeClr val="tx1"/>
                </a:solidFill>
              </a:rPr>
              <a:t> for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4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302485" y="1434003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6388312" y="1412103"/>
            <a:ext cx="71960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(System.in);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242CDB2-E575-4F6E-80C6-17A0B805F775}"/>
              </a:ext>
            </a:extLst>
          </p:cNvPr>
          <p:cNvSpPr txBox="1">
            <a:spLocks/>
          </p:cNvSpPr>
          <p:nvPr/>
        </p:nvSpPr>
        <p:spPr>
          <a:xfrm>
            <a:off x="3582842" y="1463648"/>
            <a:ext cx="2630273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File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java.io`.*;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76718" y="277776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88854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17940</TotalTime>
  <Words>2350</Words>
  <Application>Microsoft Macintosh PowerPoint</Application>
  <PresentationFormat>Widescreen</PresentationFormat>
  <Paragraphs>382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Hybrid processing and Printing</vt:lpstr>
      <vt:lpstr>Lecture Outline</vt:lpstr>
      <vt:lpstr>Announcements</vt:lpstr>
      <vt:lpstr>Lecture Outline</vt:lpstr>
      <vt:lpstr>(Last Time) Scanner/File for input</vt:lpstr>
      <vt:lpstr>(PCM) Typical Line-Processing Pattern</vt:lpstr>
      <vt:lpstr>(PCM) Typical Token-Processing Pattern</vt:lpstr>
      <vt:lpstr>Lecture Outline</vt:lpstr>
      <vt:lpstr>(PCM) Scanners with Strings</vt:lpstr>
      <vt:lpstr>(PCM) Scanners with Strings</vt:lpstr>
      <vt:lpstr>(PCM) Scanners with Strings</vt:lpstr>
      <vt:lpstr>(PCM) Scanners with Strings</vt:lpstr>
      <vt:lpstr>(PCM) Scanners with Strings</vt:lpstr>
      <vt:lpstr>(PCM) Scanners with Strings</vt:lpstr>
      <vt:lpstr>(PCM) Scanners with Strings</vt:lpstr>
      <vt:lpstr>Lecture Outline</vt:lpstr>
      <vt:lpstr>(PCM) Typical Hybrid Pattern</vt:lpstr>
      <vt:lpstr>(PCM) Token vs. Line vs. Hybrid?</vt:lpstr>
      <vt:lpstr>PowerPoint Presentation</vt:lpstr>
      <vt:lpstr>What would be the result of executing the following code?</vt:lpstr>
      <vt:lpstr>What would be the result of executing the following code?</vt:lpstr>
      <vt:lpstr>Lecture Outline</vt:lpstr>
      <vt:lpstr>(PCM) PrintStreams for output</vt:lpstr>
      <vt:lpstr>Lecture Outline</vt:lpstr>
      <vt:lpstr>Movie Ratings</vt:lpstr>
      <vt:lpstr>Movie Ratings</vt:lpstr>
      <vt:lpstr>Movie Ratings: Development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297</cp:revision>
  <cp:lastPrinted>2022-09-27T21:33:44Z</cp:lastPrinted>
  <dcterms:created xsi:type="dcterms:W3CDTF">2020-06-13T06:27:42Z</dcterms:created>
  <dcterms:modified xsi:type="dcterms:W3CDTF">2024-10-04T18:38:00Z</dcterms:modified>
</cp:coreProperties>
</file>