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908" r:id="rId3"/>
    <p:sldId id="907" r:id="rId4"/>
    <p:sldId id="890" r:id="rId5"/>
    <p:sldId id="880" r:id="rId6"/>
    <p:sldId id="262" r:id="rId7"/>
    <p:sldId id="283" r:id="rId8"/>
    <p:sldId id="844" r:id="rId9"/>
    <p:sldId id="891" r:id="rId10"/>
    <p:sldId id="892" r:id="rId11"/>
    <p:sldId id="893" r:id="rId12"/>
    <p:sldId id="894" r:id="rId13"/>
    <p:sldId id="895" r:id="rId14"/>
    <p:sldId id="896" r:id="rId15"/>
    <p:sldId id="897" r:id="rId16"/>
    <p:sldId id="909" r:id="rId17"/>
    <p:sldId id="898" r:id="rId18"/>
    <p:sldId id="899" r:id="rId19"/>
    <p:sldId id="900" r:id="rId20"/>
    <p:sldId id="901" r:id="rId21"/>
    <p:sldId id="9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C71387-6F25-40BE-A9C7-2DE5AC23F89B}">
          <p14:sldIdLst>
            <p14:sldId id="256"/>
            <p14:sldId id="908"/>
            <p14:sldId id="907"/>
            <p14:sldId id="890"/>
            <p14:sldId id="880"/>
            <p14:sldId id="262"/>
            <p14:sldId id="283"/>
            <p14:sldId id="844"/>
            <p14:sldId id="891"/>
            <p14:sldId id="892"/>
            <p14:sldId id="893"/>
            <p14:sldId id="894"/>
            <p14:sldId id="895"/>
            <p14:sldId id="896"/>
            <p14:sldId id="897"/>
            <p14:sldId id="909"/>
            <p14:sldId id="898"/>
            <p14:sldId id="899"/>
            <p14:sldId id="900"/>
            <p14:sldId id="901"/>
            <p14:sldId id="90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nats" initials="m" lastIdx="1" clrIdx="0">
    <p:extLst>
      <p:ext uri="{19B8F6BF-5375-455C-9EA6-DF929625EA0E}">
        <p15:presenceInfo xmlns:p15="http://schemas.microsoft.com/office/powerpoint/2012/main" userId="S-1-5-21-2454115528-2111753937-1836222636-1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9B1"/>
    <a:srgbClr val="54A0FF"/>
    <a:srgbClr val="FAFAFA"/>
    <a:srgbClr val="F5F5F5"/>
    <a:srgbClr val="EF5777"/>
    <a:srgbClr val="F7B731"/>
    <a:srgbClr val="FA8231"/>
    <a:srgbClr val="4E408B"/>
    <a:srgbClr val="43367C"/>
    <a:srgbClr val="2E2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8" autoAdjust="0"/>
    <p:restoredTop sz="91633"/>
  </p:normalViewPr>
  <p:slideViewPr>
    <p:cSldViewPr snapToObjects="1">
      <p:cViewPr varScale="1">
        <p:scale>
          <a:sx n="90" d="100"/>
          <a:sy n="90" d="100"/>
        </p:scale>
        <p:origin x="225" y="63"/>
      </p:cViewPr>
      <p:guideLst/>
    </p:cSldViewPr>
  </p:slideViewPr>
  <p:outlineViewPr>
    <p:cViewPr>
      <p:scale>
        <a:sx n="33" d="100"/>
        <a:sy n="33" d="100"/>
      </p:scale>
      <p:origin x="0" y="-1809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3A00-37AE-DF4F-846D-B0E493D1DDE8}"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FC8D-3FAB-384B-A523-F958535FCC05}" type="slidenum">
              <a:rPr lang="en-US" smtClean="0"/>
              <a:t>‹#›</a:t>
            </a:fld>
            <a:endParaRPr lang="en-US"/>
          </a:p>
        </p:txBody>
      </p:sp>
    </p:spTree>
    <p:extLst>
      <p:ext uri="{BB962C8B-B14F-4D97-AF65-F5344CB8AC3E}">
        <p14:creationId xmlns:p14="http://schemas.microsoft.com/office/powerpoint/2010/main" val="329403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5</a:t>
            </a:fld>
            <a:endParaRPr lang="en-US"/>
          </a:p>
        </p:txBody>
      </p:sp>
    </p:spTree>
    <p:extLst>
      <p:ext uri="{BB962C8B-B14F-4D97-AF65-F5344CB8AC3E}">
        <p14:creationId xmlns:p14="http://schemas.microsoft.com/office/powerpoint/2010/main" val="3231142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15</a:t>
            </a:fld>
            <a:endParaRPr lang="en-US"/>
          </a:p>
        </p:txBody>
      </p:sp>
    </p:spTree>
    <p:extLst>
      <p:ext uri="{BB962C8B-B14F-4D97-AF65-F5344CB8AC3E}">
        <p14:creationId xmlns:p14="http://schemas.microsoft.com/office/powerpoint/2010/main" val="371043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16</a:t>
            </a:fld>
            <a:endParaRPr lang="en-US"/>
          </a:p>
        </p:txBody>
      </p:sp>
    </p:spTree>
    <p:extLst>
      <p:ext uri="{BB962C8B-B14F-4D97-AF65-F5344CB8AC3E}">
        <p14:creationId xmlns:p14="http://schemas.microsoft.com/office/powerpoint/2010/main" val="83903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a:t>
            </a:r>
          </a:p>
        </p:txBody>
      </p:sp>
      <p:sp>
        <p:nvSpPr>
          <p:cNvPr id="4" name="Slide Number Placeholder 3"/>
          <p:cNvSpPr>
            <a:spLocks noGrp="1"/>
          </p:cNvSpPr>
          <p:nvPr>
            <p:ph type="sldNum" sz="quarter" idx="5"/>
          </p:nvPr>
        </p:nvSpPr>
        <p:spPr/>
        <p:txBody>
          <a:bodyPr/>
          <a:lstStyle/>
          <a:p>
            <a:fld id="{A660FC8D-3FAB-384B-A523-F958535FCC05}" type="slidenum">
              <a:rPr lang="en-US" smtClean="0"/>
              <a:t>17</a:t>
            </a:fld>
            <a:endParaRPr lang="en-US"/>
          </a:p>
        </p:txBody>
      </p:sp>
    </p:spTree>
    <p:extLst>
      <p:ext uri="{BB962C8B-B14F-4D97-AF65-F5344CB8AC3E}">
        <p14:creationId xmlns:p14="http://schemas.microsoft.com/office/powerpoint/2010/main" val="267756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Miya</a:t>
            </a:r>
            <a:endParaRPr dirty="0"/>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7</a:t>
            </a:fld>
            <a:endParaRPr lang="en-US"/>
          </a:p>
        </p:txBody>
      </p:sp>
    </p:spTree>
    <p:extLst>
      <p:ext uri="{BB962C8B-B14F-4D97-AF65-F5344CB8AC3E}">
        <p14:creationId xmlns:p14="http://schemas.microsoft.com/office/powerpoint/2010/main" val="48383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8</a:t>
            </a:fld>
            <a:endParaRPr lang="en-US"/>
          </a:p>
        </p:txBody>
      </p:sp>
    </p:spTree>
    <p:extLst>
      <p:ext uri="{BB962C8B-B14F-4D97-AF65-F5344CB8AC3E}">
        <p14:creationId xmlns:p14="http://schemas.microsoft.com/office/powerpoint/2010/main" val="257278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p:txBody>
      </p:sp>
      <p:sp>
        <p:nvSpPr>
          <p:cNvPr id="4" name="Slide Number Placeholder 3"/>
          <p:cNvSpPr>
            <a:spLocks noGrp="1"/>
          </p:cNvSpPr>
          <p:nvPr>
            <p:ph type="sldNum" sz="quarter" idx="5"/>
          </p:nvPr>
        </p:nvSpPr>
        <p:spPr/>
        <p:txBody>
          <a:bodyPr/>
          <a:lstStyle/>
          <a:p>
            <a:fld id="{A660FC8D-3FAB-384B-A523-F958535FCC05}" type="slidenum">
              <a:rPr lang="en-US" smtClean="0"/>
              <a:t>10</a:t>
            </a:fld>
            <a:endParaRPr lang="en-US"/>
          </a:p>
        </p:txBody>
      </p:sp>
    </p:spTree>
    <p:extLst>
      <p:ext uri="{BB962C8B-B14F-4D97-AF65-F5344CB8AC3E}">
        <p14:creationId xmlns:p14="http://schemas.microsoft.com/office/powerpoint/2010/main" val="424573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11</a:t>
            </a:fld>
            <a:endParaRPr lang="en-US"/>
          </a:p>
        </p:txBody>
      </p:sp>
    </p:spTree>
    <p:extLst>
      <p:ext uri="{BB962C8B-B14F-4D97-AF65-F5344CB8AC3E}">
        <p14:creationId xmlns:p14="http://schemas.microsoft.com/office/powerpoint/2010/main" val="220420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12</a:t>
            </a:fld>
            <a:endParaRPr lang="en-US"/>
          </a:p>
        </p:txBody>
      </p:sp>
    </p:spTree>
    <p:extLst>
      <p:ext uri="{BB962C8B-B14F-4D97-AF65-F5344CB8AC3E}">
        <p14:creationId xmlns:p14="http://schemas.microsoft.com/office/powerpoint/2010/main" val="143987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13</a:t>
            </a:fld>
            <a:endParaRPr lang="en-US"/>
          </a:p>
        </p:txBody>
      </p:sp>
    </p:spTree>
    <p:extLst>
      <p:ext uri="{BB962C8B-B14F-4D97-AF65-F5344CB8AC3E}">
        <p14:creationId xmlns:p14="http://schemas.microsoft.com/office/powerpoint/2010/main" val="202074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14</a:t>
            </a:fld>
            <a:endParaRPr lang="en-US"/>
          </a:p>
        </p:txBody>
      </p:sp>
    </p:spTree>
    <p:extLst>
      <p:ext uri="{BB962C8B-B14F-4D97-AF65-F5344CB8AC3E}">
        <p14:creationId xmlns:p14="http://schemas.microsoft.com/office/powerpoint/2010/main" val="2008462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open.spotify.com/playlist/2tKhfaUKjw5HiTga5Uj4wA?si=nce7toO3TEC__BRnwBAsUw"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E575A9-56CD-5A42-B9C7-1068F92289D5}"/>
              </a:ext>
            </a:extLst>
          </p:cNvPr>
          <p:cNvSpPr>
            <a:spLocks noGrp="1"/>
          </p:cNvSpPr>
          <p:nvPr>
            <p:ph type="title"/>
          </p:nvPr>
        </p:nvSpPr>
        <p:spPr>
          <a:xfrm>
            <a:off x="292977" y="4013370"/>
            <a:ext cx="6212925" cy="1954786"/>
          </a:xfrm>
        </p:spPr>
        <p:txBody>
          <a:bodyPr anchor="t">
            <a:noAutofit/>
          </a:bodyPr>
          <a:lstStyle>
            <a:lvl1pPr>
              <a:defRPr sz="6000" b="0" i="0">
                <a:solidFill>
                  <a:srgbClr val="F0F0F0"/>
                </a:solidFill>
                <a:latin typeface="Montserrat SemiBold" pitchFamily="2" charset="77"/>
              </a:defRPr>
            </a:lvl1pPr>
          </a:lstStyle>
          <a:p>
            <a:r>
              <a:rPr lang="en-US" dirty="0"/>
              <a:t>Click to edit</a:t>
            </a:r>
          </a:p>
        </p:txBody>
      </p:sp>
      <p:sp>
        <p:nvSpPr>
          <p:cNvPr id="11" name="TextBox 10">
            <a:extLst>
              <a:ext uri="{FF2B5EF4-FFF2-40B4-BE49-F238E27FC236}">
                <a16:creationId xmlns:a16="http://schemas.microsoft.com/office/drawing/2014/main" id="{4AB47C65-C622-BE47-AE97-E148F4F3EA4E}"/>
              </a:ext>
            </a:extLst>
          </p:cNvPr>
          <p:cNvSpPr txBox="1"/>
          <p:nvPr userDrawn="1"/>
        </p:nvSpPr>
        <p:spPr>
          <a:xfrm>
            <a:off x="292977" y="3182200"/>
            <a:ext cx="3154416" cy="646331"/>
          </a:xfrm>
          <a:prstGeom prst="rect">
            <a:avLst/>
          </a:prstGeom>
          <a:noFill/>
        </p:spPr>
        <p:txBody>
          <a:bodyPr wrap="square" rtlCol="0">
            <a:spAutoFit/>
          </a:bodyPr>
          <a:lstStyle/>
          <a:p>
            <a:r>
              <a:rPr lang="en-US" sz="3600" b="1" i="0" spc="100" baseline="0" dirty="0">
                <a:solidFill>
                  <a:srgbClr val="F0F0F0"/>
                </a:solidFill>
                <a:latin typeface="Montserrat ExtraBold" pitchFamily="2" charset="77"/>
              </a:rPr>
              <a:t>CSE 122</a:t>
            </a:r>
          </a:p>
        </p:txBody>
      </p:sp>
      <p:sp>
        <p:nvSpPr>
          <p:cNvPr id="4" name="Rounded Rectangle 3">
            <a:extLst>
              <a:ext uri="{FF2B5EF4-FFF2-40B4-BE49-F238E27FC236}">
                <a16:creationId xmlns:a16="http://schemas.microsoft.com/office/drawing/2014/main" id="{F7A9EB4D-77DA-A446-AC45-F12975CF7B81}"/>
              </a:ext>
            </a:extLst>
          </p:cNvPr>
          <p:cNvSpPr/>
          <p:nvPr userDrawn="1"/>
        </p:nvSpPr>
        <p:spPr>
          <a:xfrm>
            <a:off x="420128" y="2753848"/>
            <a:ext cx="1269523" cy="420130"/>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spc="300" dirty="0">
                <a:latin typeface="Montserrat" pitchFamily="2" charset="77"/>
              </a:rPr>
              <a:t>LEC 20</a:t>
            </a:r>
          </a:p>
        </p:txBody>
      </p:sp>
      <p:sp>
        <p:nvSpPr>
          <p:cNvPr id="14" name="Rounded Rectangle 13">
            <a:extLst>
              <a:ext uri="{FF2B5EF4-FFF2-40B4-BE49-F238E27FC236}">
                <a16:creationId xmlns:a16="http://schemas.microsoft.com/office/drawing/2014/main" id="{F0E59AED-1ABF-8D47-B5D7-C50109AB6669}"/>
              </a:ext>
            </a:extLst>
          </p:cNvPr>
          <p:cNvSpPr/>
          <p:nvPr userDrawn="1"/>
        </p:nvSpPr>
        <p:spPr>
          <a:xfrm>
            <a:off x="7119063" y="1251643"/>
            <a:ext cx="5250244" cy="5369600"/>
          </a:xfrm>
          <a:prstGeom prst="roundRect">
            <a:avLst>
              <a:gd name="adj" fmla="val 1114"/>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9E204213-5282-9748-829A-B0CF9968EAE3}"/>
              </a:ext>
            </a:extLst>
          </p:cNvPr>
          <p:cNvCxnSpPr/>
          <p:nvPr userDrawn="1"/>
        </p:nvCxnSpPr>
        <p:spPr>
          <a:xfrm>
            <a:off x="7452794" y="4551419"/>
            <a:ext cx="44683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6C7426B-729E-F7D5-0736-3AD7D1926A0A}"/>
              </a:ext>
            </a:extLst>
          </p:cNvPr>
          <p:cNvSpPr/>
          <p:nvPr userDrawn="1"/>
        </p:nvSpPr>
        <p:spPr>
          <a:xfrm>
            <a:off x="-369625" y="5494620"/>
            <a:ext cx="4632957" cy="1688781"/>
          </a:xfrm>
          <a:prstGeom prst="roundRect">
            <a:avLst>
              <a:gd name="adj" fmla="val 9433"/>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808DAC-636A-06AC-ADA9-6F6514C7FCE0}"/>
              </a:ext>
            </a:extLst>
          </p:cNvPr>
          <p:cNvSpPr/>
          <p:nvPr userDrawn="1"/>
        </p:nvSpPr>
        <p:spPr>
          <a:xfrm>
            <a:off x="71163" y="5574803"/>
            <a:ext cx="2250674" cy="276999"/>
          </a:xfrm>
          <a:prstGeom prst="rect">
            <a:avLst/>
          </a:prstGeom>
        </p:spPr>
        <p:txBody>
          <a:bodyPr wrap="square">
            <a:spAutoFit/>
          </a:bodyPr>
          <a:lstStyle/>
          <a:p>
            <a:pPr algn="l"/>
            <a:r>
              <a:rPr lang="en-US" sz="1200" b="1" i="0" dirty="0">
                <a:solidFill>
                  <a:schemeClr val="bg1">
                    <a:lumMod val="65000"/>
                  </a:schemeClr>
                </a:solidFill>
                <a:latin typeface="Montserrat" pitchFamily="2" charset="77"/>
              </a:rPr>
              <a:t>Questions during Class?</a:t>
            </a:r>
          </a:p>
        </p:txBody>
      </p:sp>
      <p:sp>
        <p:nvSpPr>
          <p:cNvPr id="6" name="Rectangle 5">
            <a:extLst>
              <a:ext uri="{FF2B5EF4-FFF2-40B4-BE49-F238E27FC236}">
                <a16:creationId xmlns:a16="http://schemas.microsoft.com/office/drawing/2014/main" id="{99DE38F8-AD40-1DC7-1944-4682FDD989B1}"/>
              </a:ext>
            </a:extLst>
          </p:cNvPr>
          <p:cNvSpPr/>
          <p:nvPr userDrawn="1"/>
        </p:nvSpPr>
        <p:spPr>
          <a:xfrm>
            <a:off x="72629" y="5851802"/>
            <a:ext cx="2432111" cy="769441"/>
          </a:xfrm>
          <a:prstGeom prst="rect">
            <a:avLst/>
          </a:prstGeom>
        </p:spPr>
        <p:txBody>
          <a:bodyPr wrap="square">
            <a:spAutoFit/>
          </a:bodyPr>
          <a:lstStyle/>
          <a:p>
            <a:r>
              <a:rPr lang="en-US" sz="1200" b="1" i="0" dirty="0">
                <a:solidFill>
                  <a:schemeClr val="tx1">
                    <a:lumMod val="65000"/>
                    <a:lumOff val="35000"/>
                  </a:schemeClr>
                </a:solidFill>
                <a:latin typeface="Montserrat SemiBold" pitchFamily="2" charset="77"/>
              </a:rPr>
              <a:t>Raise hand or send here</a:t>
            </a:r>
          </a:p>
          <a:p>
            <a:endParaRPr lang="en-US" sz="1200" b="1" i="0" dirty="0">
              <a:solidFill>
                <a:schemeClr val="tx1">
                  <a:lumMod val="65000"/>
                  <a:lumOff val="35000"/>
                </a:schemeClr>
              </a:solidFill>
              <a:latin typeface="Montserrat SemiBold" pitchFamily="2" charset="77"/>
            </a:endParaRPr>
          </a:p>
          <a:p>
            <a:r>
              <a:rPr lang="en-US" sz="2000" b="0" i="0" dirty="0">
                <a:solidFill>
                  <a:schemeClr val="tx1">
                    <a:lumMod val="65000"/>
                    <a:lumOff val="35000"/>
                  </a:schemeClr>
                </a:solidFill>
                <a:latin typeface="Montserrat SemiBold" pitchFamily="2" charset="77"/>
              </a:rPr>
              <a:t>sli.do    #cse122 </a:t>
            </a:r>
          </a:p>
        </p:txBody>
      </p:sp>
      <p:sp>
        <p:nvSpPr>
          <p:cNvPr id="15" name="Rounded Rectangle 14">
            <a:extLst>
              <a:ext uri="{FF2B5EF4-FFF2-40B4-BE49-F238E27FC236}">
                <a16:creationId xmlns:a16="http://schemas.microsoft.com/office/drawing/2014/main" id="{0F316C5E-94E4-1E69-FEBC-BC7B29D56913}"/>
              </a:ext>
            </a:extLst>
          </p:cNvPr>
          <p:cNvSpPr/>
          <p:nvPr userDrawn="1"/>
        </p:nvSpPr>
        <p:spPr>
          <a:xfrm>
            <a:off x="2950313" y="5594680"/>
            <a:ext cx="1218438" cy="1223089"/>
          </a:xfrm>
          <a:prstGeom prst="roundRect">
            <a:avLst>
              <a:gd name="adj" fmla="val 443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28;p22">
            <a:extLst>
              <a:ext uri="{FF2B5EF4-FFF2-40B4-BE49-F238E27FC236}">
                <a16:creationId xmlns:a16="http://schemas.microsoft.com/office/drawing/2014/main" id="{05467E94-4712-4231-9897-1993DF1F0D33}"/>
              </a:ext>
            </a:extLst>
          </p:cNvPr>
          <p:cNvSpPr/>
          <p:nvPr userDrawn="1"/>
        </p:nvSpPr>
        <p:spPr>
          <a:xfrm>
            <a:off x="7199333" y="4731098"/>
            <a:ext cx="1067921"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i="0" dirty="0">
                <a:solidFill>
                  <a:srgbClr val="A5A5A5"/>
                </a:solidFill>
                <a:latin typeface="Montserrat"/>
                <a:ea typeface="Montserrat"/>
                <a:cs typeface="Montserrat"/>
                <a:sym typeface="Montserrat"/>
              </a:rPr>
              <a:t>Instructors</a:t>
            </a:r>
            <a:endParaRPr dirty="0"/>
          </a:p>
        </p:txBody>
      </p:sp>
      <p:sp>
        <p:nvSpPr>
          <p:cNvPr id="17" name="Google Shape;29;p22">
            <a:extLst>
              <a:ext uri="{FF2B5EF4-FFF2-40B4-BE49-F238E27FC236}">
                <a16:creationId xmlns:a16="http://schemas.microsoft.com/office/drawing/2014/main" id="{3938E6B4-839F-49EA-8C7E-1FD4FBE3E149}"/>
              </a:ext>
            </a:extLst>
          </p:cNvPr>
          <p:cNvSpPr/>
          <p:nvPr userDrawn="1"/>
        </p:nvSpPr>
        <p:spPr>
          <a:xfrm>
            <a:off x="7768795" y="4987340"/>
            <a:ext cx="47961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i="0" dirty="0">
                <a:solidFill>
                  <a:srgbClr val="A5A5A5"/>
                </a:solidFill>
                <a:latin typeface="Montserrat"/>
                <a:ea typeface="Montserrat"/>
                <a:cs typeface="Montserrat"/>
                <a:sym typeface="Montserrat"/>
              </a:rPr>
              <a:t>TAs</a:t>
            </a:r>
            <a:endParaRPr dirty="0"/>
          </a:p>
        </p:txBody>
      </p:sp>
      <p:sp>
        <p:nvSpPr>
          <p:cNvPr id="5" name="Google Shape;98;p1">
            <a:extLst>
              <a:ext uri="{FF2B5EF4-FFF2-40B4-BE49-F238E27FC236}">
                <a16:creationId xmlns:a16="http://schemas.microsoft.com/office/drawing/2014/main" id="{9F645FF3-6500-56C8-6892-B4C6CF104B4F}"/>
              </a:ext>
            </a:extLst>
          </p:cNvPr>
          <p:cNvSpPr txBox="1"/>
          <p:nvPr userDrawn="1"/>
        </p:nvSpPr>
        <p:spPr>
          <a:xfrm>
            <a:off x="8330659" y="4645944"/>
            <a:ext cx="3861341"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bg2">
                    <a:lumMod val="50000"/>
                  </a:schemeClr>
                </a:solidFill>
                <a:latin typeface="Montserrat SemiBold"/>
                <a:ea typeface="Montserrat SemiBold"/>
                <a:cs typeface="Montserrat SemiBold"/>
                <a:sym typeface="Montserrat SemiBold"/>
              </a:rPr>
              <a:t>Elba Garza and Miya </a:t>
            </a:r>
            <a:r>
              <a:rPr lang="en-US" sz="1200" dirty="0" err="1">
                <a:solidFill>
                  <a:schemeClr val="bg2">
                    <a:lumMod val="50000"/>
                  </a:schemeClr>
                </a:solidFill>
                <a:latin typeface="Montserrat SemiBold"/>
                <a:ea typeface="Montserrat SemiBold"/>
                <a:cs typeface="Montserrat SemiBold"/>
                <a:sym typeface="Montserrat SemiBold"/>
              </a:rPr>
              <a:t>Natsuhara</a:t>
            </a:r>
            <a:endParaRPr sz="1200" dirty="0">
              <a:solidFill>
                <a:schemeClr val="bg2">
                  <a:lumMod val="50000"/>
                </a:schemeClr>
              </a:solidFill>
              <a:latin typeface="Montserrat SemiBold"/>
              <a:ea typeface="Montserrat SemiBold"/>
              <a:cs typeface="Montserrat SemiBold"/>
              <a:sym typeface="Montserrat SemiBold"/>
            </a:endParaRPr>
          </a:p>
        </p:txBody>
      </p:sp>
      <p:sp>
        <p:nvSpPr>
          <p:cNvPr id="8" name="Google Shape;99;p1">
            <a:extLst>
              <a:ext uri="{FF2B5EF4-FFF2-40B4-BE49-F238E27FC236}">
                <a16:creationId xmlns:a16="http://schemas.microsoft.com/office/drawing/2014/main" id="{9EABB99E-8940-BDD6-015F-CB2474277AB3}"/>
              </a:ext>
            </a:extLst>
          </p:cNvPr>
          <p:cNvSpPr txBox="1"/>
          <p:nvPr userDrawn="1"/>
        </p:nvSpPr>
        <p:spPr>
          <a:xfrm>
            <a:off x="8330659" y="4843864"/>
            <a:ext cx="3924887" cy="1777379"/>
          </a:xfrm>
          <a:prstGeom prst="rect">
            <a:avLst/>
          </a:prstGeom>
          <a:noFill/>
          <a:ln>
            <a:noFill/>
          </a:ln>
        </p:spPr>
        <p:txBody>
          <a:bodyPr spcFirstLastPara="1" wrap="square" lIns="91425" tIns="91425" rIns="91425" bIns="91425" numCol="4" anchor="t" anchorCtr="0">
            <a:spAutoFit/>
          </a:bodyPr>
          <a:lstStyle/>
          <a:p>
            <a:pPr marL="0" lvl="0" indent="0" algn="l" rtl="0">
              <a:lnSpc>
                <a:spcPct val="115000"/>
              </a:lnSpc>
              <a:spcBef>
                <a:spcPts val="0"/>
              </a:spcBef>
              <a:spcAft>
                <a:spcPts val="0"/>
              </a:spcAft>
              <a:buNone/>
            </a:pPr>
            <a:r>
              <a:rPr lang="en-US" sz="1000" dirty="0" err="1">
                <a:solidFill>
                  <a:schemeClr val="bg2">
                    <a:lumMod val="50000"/>
                  </a:schemeClr>
                </a:solidFill>
                <a:latin typeface="Montserrat SemiBold"/>
                <a:ea typeface="Montserrat SemiBold"/>
                <a:cs typeface="Montserrat SemiBold"/>
                <a:sym typeface="Montserrat SemiBold"/>
              </a:rPr>
              <a:t>Ayush</a:t>
            </a:r>
            <a:endParaRPr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bg2">
                    <a:lumMod val="50000"/>
                  </a:schemeClr>
                </a:solidFill>
                <a:latin typeface="Montserrat SemiBold"/>
                <a:ea typeface="Montserrat SemiBold"/>
                <a:cs typeface="Montserrat SemiBold"/>
                <a:sym typeface="Montserrat SemiBold"/>
              </a:rPr>
              <a:t>Andrew</a:t>
            </a:r>
            <a:endParaRPr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bg2">
                    <a:lumMod val="50000"/>
                  </a:schemeClr>
                </a:solidFill>
                <a:latin typeface="Montserrat SemiBold"/>
                <a:ea typeface="Montserrat SemiBold"/>
                <a:cs typeface="Montserrat SemiBold"/>
                <a:sym typeface="Montserrat SemiBold"/>
              </a:rPr>
              <a:t>Logan</a:t>
            </a:r>
            <a:endParaRPr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bg2">
                    <a:lumMod val="50000"/>
                  </a:schemeClr>
                </a:solidFill>
                <a:latin typeface="Montserrat SemiBold"/>
                <a:ea typeface="Montserrat SemiBold"/>
                <a:cs typeface="Montserrat SemiBold"/>
                <a:sym typeface="Montserrat SemiBold"/>
              </a:rPr>
              <a:t>Kyle</a:t>
            </a:r>
            <a:endParaRPr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bg2">
                    <a:lumMod val="50000"/>
                  </a:schemeClr>
                </a:solidFill>
                <a:latin typeface="Montserrat SemiBold"/>
                <a:ea typeface="Montserrat SemiBold"/>
                <a:cs typeface="Montserrat SemiBold"/>
                <a:sym typeface="Montserrat SemiBold"/>
              </a:rPr>
              <a:t>Maggie</a:t>
            </a:r>
            <a:endParaRPr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bg2">
                    <a:lumMod val="50000"/>
                  </a:schemeClr>
                </a:solidFill>
                <a:latin typeface="Montserrat SemiBold"/>
                <a:ea typeface="Montserrat SemiBold"/>
                <a:cs typeface="Montserrat SemiBold"/>
                <a:sym typeface="Montserrat SemiBold"/>
              </a:rPr>
              <a:t>Nicole H</a:t>
            </a:r>
            <a:endParaRPr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bg2">
                    <a:lumMod val="50000"/>
                  </a:schemeClr>
                </a:solidFill>
                <a:latin typeface="Montserrat SemiBold"/>
                <a:ea typeface="Montserrat SemiBold"/>
                <a:cs typeface="Montserrat SemiBold"/>
                <a:sym typeface="Montserrat SemiBold"/>
              </a:rPr>
              <a:t>Caleb</a:t>
            </a:r>
          </a:p>
          <a:p>
            <a:pPr marL="0" lvl="0" indent="0" algn="l" rtl="0">
              <a:lnSpc>
                <a:spcPct val="115000"/>
              </a:lnSpc>
              <a:spcBef>
                <a:spcPts val="0"/>
              </a:spcBef>
              <a:spcAft>
                <a:spcPts val="0"/>
              </a:spcAft>
              <a:buNone/>
            </a:pPr>
            <a:r>
              <a:rPr lang="en-US" sz="1000" dirty="0">
                <a:solidFill>
                  <a:schemeClr val="bg2">
                    <a:lumMod val="50000"/>
                  </a:schemeClr>
                </a:solidFill>
                <a:latin typeface="Montserrat SemiBold"/>
                <a:ea typeface="Montserrat SemiBold"/>
                <a:cs typeface="Montserrat SemiBold"/>
                <a:sym typeface="Montserrat SemiBold"/>
              </a:rPr>
              <a:t>Nicole W</a:t>
            </a:r>
            <a:endParaRPr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Jacob</a:t>
            </a:r>
          </a:p>
          <a:p>
            <a:pPr marL="0" lvl="0" indent="0" algn="l" rtl="0">
              <a:lnSpc>
                <a:spcPct val="115000"/>
              </a:lnSpc>
              <a:spcBef>
                <a:spcPts val="0"/>
              </a:spcBef>
              <a:spcAft>
                <a:spcPts val="0"/>
              </a:spcAft>
              <a:buClr>
                <a:schemeClr val="dk1"/>
              </a:buClr>
              <a:buSzPts val="1100"/>
              <a:buFont typeface="Arial"/>
              <a:buNone/>
            </a:pPr>
            <a:r>
              <a:rPr lang="en-US" sz="1000" dirty="0" err="1">
                <a:solidFill>
                  <a:schemeClr val="bg2">
                    <a:lumMod val="50000"/>
                  </a:schemeClr>
                </a:solidFill>
                <a:latin typeface="Montserrat SemiBold"/>
                <a:ea typeface="Montserrat SemiBold"/>
                <a:cs typeface="Montserrat SemiBold"/>
                <a:sym typeface="Montserrat SemiBold"/>
              </a:rPr>
              <a:t>Heon</a:t>
            </a:r>
            <a:endParaRPr lang="en-US"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Clr>
                <a:schemeClr val="dk1"/>
              </a:buClr>
              <a:buSzPts val="1100"/>
              <a:buFont typeface="Arial"/>
              <a:buNone/>
            </a:pPr>
            <a:r>
              <a:rPr lang="en-US" sz="1000" dirty="0" err="1">
                <a:solidFill>
                  <a:schemeClr val="bg2">
                    <a:lumMod val="50000"/>
                  </a:schemeClr>
                </a:solidFill>
                <a:latin typeface="Montserrat SemiBold"/>
                <a:ea typeface="Montserrat SemiBold"/>
                <a:cs typeface="Montserrat SemiBold"/>
                <a:sym typeface="Montserrat SemiBold"/>
              </a:rPr>
              <a:t>Izak</a:t>
            </a:r>
            <a:endParaRPr lang="en-US"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Colin</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Jessica</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Shivani</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Ken</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Mia</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Ashley</a:t>
            </a:r>
          </a:p>
          <a:p>
            <a:pPr marL="0" lvl="0" indent="0" algn="l" rtl="0">
              <a:lnSpc>
                <a:spcPct val="115000"/>
              </a:lnSpc>
              <a:spcBef>
                <a:spcPts val="0"/>
              </a:spcBef>
              <a:spcAft>
                <a:spcPts val="0"/>
              </a:spcAft>
              <a:buClr>
                <a:schemeClr val="dk1"/>
              </a:buClr>
              <a:buSzPts val="1100"/>
              <a:buFont typeface="Arial"/>
              <a:buNone/>
            </a:pPr>
            <a:r>
              <a:rPr lang="en-US" sz="1000" dirty="0" err="1">
                <a:solidFill>
                  <a:schemeClr val="bg2">
                    <a:lumMod val="50000"/>
                  </a:schemeClr>
                </a:solidFill>
                <a:latin typeface="Montserrat SemiBold"/>
                <a:ea typeface="Montserrat SemiBold"/>
                <a:cs typeface="Montserrat SemiBold"/>
                <a:sym typeface="Montserrat SemiBold"/>
              </a:rPr>
              <a:t>Chaafen</a:t>
            </a:r>
            <a:endParaRPr lang="en-US"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Clr>
                <a:schemeClr val="dk1"/>
              </a:buClr>
              <a:buSzPts val="1100"/>
              <a:buFont typeface="Arial"/>
              <a:buNone/>
            </a:pPr>
            <a:r>
              <a:rPr lang="en-US" sz="1000" dirty="0" err="1">
                <a:solidFill>
                  <a:schemeClr val="bg2">
                    <a:lumMod val="50000"/>
                  </a:schemeClr>
                </a:solidFill>
                <a:latin typeface="Montserrat SemiBold"/>
                <a:ea typeface="Montserrat SemiBold"/>
                <a:cs typeface="Montserrat SemiBold"/>
                <a:sym typeface="Montserrat SemiBold"/>
              </a:rPr>
              <a:t>Harshitha</a:t>
            </a:r>
            <a:endParaRPr lang="en-US" sz="1000" dirty="0">
              <a:solidFill>
                <a:schemeClr val="bg2">
                  <a:lumMod val="50000"/>
                </a:schemeClr>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Marcus</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Carson</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Jack</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Connor</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Cora</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Hannah</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Leo</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Anya</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Aishah</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Ben</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Ivory</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Cady</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Diya</a:t>
            </a:r>
          </a:p>
          <a:p>
            <a:pPr marL="0" lvl="0" indent="0" algn="l" rtl="0">
              <a:lnSpc>
                <a:spcPct val="115000"/>
              </a:lnSpc>
              <a:spcBef>
                <a:spcPts val="0"/>
              </a:spcBef>
              <a:spcAft>
                <a:spcPts val="0"/>
              </a:spcAft>
              <a:buClr>
                <a:schemeClr val="dk1"/>
              </a:buClr>
              <a:buSzPts val="1100"/>
              <a:buFont typeface="Arial"/>
              <a:buNone/>
            </a:pPr>
            <a:r>
              <a:rPr lang="en-US" sz="1000" dirty="0">
                <a:solidFill>
                  <a:schemeClr val="bg2">
                    <a:lumMod val="50000"/>
                  </a:schemeClr>
                </a:solidFill>
                <a:latin typeface="Montserrat SemiBold"/>
                <a:ea typeface="Montserrat SemiBold"/>
                <a:cs typeface="Montserrat SemiBold"/>
                <a:sym typeface="Montserrat SemiBold"/>
              </a:rPr>
              <a:t>Katharine</a:t>
            </a:r>
            <a:endParaRPr sz="1000" dirty="0">
              <a:solidFill>
                <a:schemeClr val="bg2">
                  <a:lumMod val="50000"/>
                </a:schemeClr>
              </a:solidFill>
              <a:latin typeface="Montserrat SemiBold"/>
              <a:ea typeface="Montserrat SemiBold"/>
              <a:cs typeface="Montserrat SemiBold"/>
              <a:sym typeface="Montserrat SemiBold"/>
            </a:endParaRPr>
          </a:p>
        </p:txBody>
      </p:sp>
      <p:sp>
        <p:nvSpPr>
          <p:cNvPr id="10" name="Google Shape;95;p1">
            <a:extLst>
              <a:ext uri="{FF2B5EF4-FFF2-40B4-BE49-F238E27FC236}">
                <a16:creationId xmlns:a16="http://schemas.microsoft.com/office/drawing/2014/main" id="{E04A607D-CC0E-8E1C-E6C0-323EB88C0A04}"/>
              </a:ext>
            </a:extLst>
          </p:cNvPr>
          <p:cNvSpPr txBox="1"/>
          <p:nvPr userDrawn="1"/>
        </p:nvSpPr>
        <p:spPr>
          <a:xfrm>
            <a:off x="7684235" y="4044910"/>
            <a:ext cx="4119900" cy="43080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404040"/>
              </a:buClr>
              <a:buSzPts val="2200"/>
              <a:buFont typeface="Calibri"/>
              <a:buNone/>
              <a:tabLst/>
              <a:defRPr/>
            </a:pPr>
            <a:r>
              <a:rPr lang="en-US" sz="2200" b="0" i="0" u="none" strike="noStrike" cap="none" dirty="0">
                <a:solidFill>
                  <a:srgbClr val="404040"/>
                </a:solidFill>
                <a:latin typeface="Calibri"/>
                <a:ea typeface="Calibri"/>
                <a:cs typeface="Calibri"/>
                <a:sym typeface="Calibri"/>
              </a:rPr>
              <a:t>Music: </a:t>
            </a:r>
            <a:r>
              <a:rPr kumimoji="0" lang="fr-FR" sz="2200" b="0" i="0" u="sng" strike="noStrike" kern="1200" cap="none" spc="0" normalizeH="0" baseline="0" noProof="0" dirty="0">
                <a:ln>
                  <a:noFill/>
                </a:ln>
                <a:solidFill>
                  <a:srgbClr val="0563C1"/>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122 24au Lecture Tunes </a:t>
            </a:r>
            <a:r>
              <a:rPr kumimoji="0" lang="en-US" sz="2200" b="0" i="0" u="sng" strike="noStrike" kern="1200" cap="none" spc="0" normalizeH="0" baseline="0" noProof="0" dirty="0">
                <a:ln>
                  <a:noFill/>
                </a:ln>
                <a:solidFill>
                  <a:srgbClr val="E7E6E6">
                    <a:lumMod val="50000"/>
                  </a:srgbClr>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a:t>
            </a:r>
            <a:endParaRPr dirty="0">
              <a:solidFill>
                <a:srgbClr val="0563C1"/>
              </a:solidFill>
            </a:endParaRPr>
          </a:p>
        </p:txBody>
      </p:sp>
      <p:sp>
        <p:nvSpPr>
          <p:cNvPr id="12" name="Rectangle 11">
            <a:extLst>
              <a:ext uri="{FF2B5EF4-FFF2-40B4-BE49-F238E27FC236}">
                <a16:creationId xmlns:a16="http://schemas.microsoft.com/office/drawing/2014/main" id="{C212E5B9-6441-D570-80D2-EDAB0084D27E}"/>
              </a:ext>
            </a:extLst>
          </p:cNvPr>
          <p:cNvSpPr/>
          <p:nvPr userDrawn="1"/>
        </p:nvSpPr>
        <p:spPr>
          <a:xfrm>
            <a:off x="3061816" y="5696776"/>
            <a:ext cx="1005840" cy="10058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36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2788E2-53AC-E040-9733-D210E8554D6E}"/>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5" name="TextBox 4">
            <a:extLst>
              <a:ext uri="{FF2B5EF4-FFF2-40B4-BE49-F238E27FC236}">
                <a16:creationId xmlns:a16="http://schemas.microsoft.com/office/drawing/2014/main" id="{6F10CAD9-D825-5C41-812F-1D2BA3804933}"/>
              </a:ext>
            </a:extLst>
          </p:cNvPr>
          <p:cNvSpPr txBox="1"/>
          <p:nvPr userDrawn="1"/>
        </p:nvSpPr>
        <p:spPr>
          <a:xfrm>
            <a:off x="568410" y="469557"/>
            <a:ext cx="2014152" cy="769441"/>
          </a:xfrm>
          <a:prstGeom prst="rect">
            <a:avLst/>
          </a:prstGeom>
          <a:noFill/>
        </p:spPr>
        <p:txBody>
          <a:bodyPr wrap="square" rtlCol="0">
            <a:spAutoFit/>
          </a:bodyPr>
          <a:lstStyle/>
          <a:p>
            <a:r>
              <a:rPr lang="en-US" sz="4400" b="1" i="0" dirty="0">
                <a:latin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251727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B8B3-3837-584A-94CD-BA26A8EFFBB5}"/>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A6CF4A-8D26-7E47-BE24-56CAFA2BF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2DA4DA-0832-AD49-906C-ED72A76C79FD}"/>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205881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actice: Th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365340" y="393723"/>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741730" cy="769441"/>
          </a:xfrm>
          <a:prstGeom prst="rect">
            <a:avLst/>
          </a:prstGeom>
          <a:noFill/>
        </p:spPr>
        <p:txBody>
          <a:bodyPr wrap="none" rtlCol="0">
            <a:spAutoFit/>
          </a:bodyPr>
          <a:lstStyle/>
          <a:p>
            <a:r>
              <a:rPr lang="en-US" sz="4400" b="1" dirty="0">
                <a:solidFill>
                  <a:schemeClr val="bg1"/>
                </a:solidFill>
              </a:rPr>
              <a:t>Practice : Think</a:t>
            </a:r>
          </a:p>
        </p:txBody>
      </p:sp>
      <p:pic>
        <p:nvPicPr>
          <p:cNvPr id="13" name="Graphic 12">
            <a:extLst>
              <a:ext uri="{FF2B5EF4-FFF2-40B4-BE49-F238E27FC236}">
                <a16:creationId xmlns:a16="http://schemas.microsoft.com/office/drawing/2014/main" id="{C7D0B743-6487-A3F6-EBE7-3E0368CD2E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flipH="1">
            <a:off x="154039" y="300371"/>
            <a:ext cx="684160" cy="781897"/>
          </a:xfrm>
          <a:prstGeom prst="rect">
            <a:avLst/>
          </a:prstGeom>
        </p:spPr>
      </p:pic>
      <p:sp>
        <p:nvSpPr>
          <p:cNvPr id="14" name="Rounded Rectangle 13">
            <a:extLst>
              <a:ext uri="{FF2B5EF4-FFF2-40B4-BE49-F238E27FC236}">
                <a16:creationId xmlns:a16="http://schemas.microsoft.com/office/drawing/2014/main" id="{1F486DBF-0D75-55DB-9928-3E596B345D51}"/>
              </a:ext>
            </a:extLst>
          </p:cNvPr>
          <p:cNvSpPr/>
          <p:nvPr userDrawn="1"/>
        </p:nvSpPr>
        <p:spPr>
          <a:xfrm>
            <a:off x="7256995" y="195215"/>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D5B7D14-FA34-B2D9-C621-221E813EEED7}"/>
              </a:ext>
            </a:extLst>
          </p:cNvPr>
          <p:cNvSpPr/>
          <p:nvPr userDrawn="1"/>
        </p:nvSpPr>
        <p:spPr>
          <a:xfrm>
            <a:off x="7362151" y="300371"/>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05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acitce: Pai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5A96D726-B7B5-E5FD-95E9-944FA8727D3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039" y="300371"/>
            <a:ext cx="961802" cy="769442"/>
          </a:xfrm>
          <a:prstGeom prst="rect">
            <a:avLst/>
          </a:prstGeom>
        </p:spPr>
      </p:pic>
      <p:sp>
        <p:nvSpPr>
          <p:cNvPr id="5" name="Rounded Rectangle 4">
            <a:extLst>
              <a:ext uri="{FF2B5EF4-FFF2-40B4-BE49-F238E27FC236}">
                <a16:creationId xmlns:a16="http://schemas.microsoft.com/office/drawing/2014/main" id="{80FA711B-19AB-5E1A-7C37-14ED2D5431ED}"/>
              </a:ext>
            </a:extLst>
          </p:cNvPr>
          <p:cNvSpPr/>
          <p:nvPr userDrawn="1"/>
        </p:nvSpPr>
        <p:spPr>
          <a:xfrm>
            <a:off x="8365340" y="393723"/>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7" name="Rounded Rectangle 6">
            <a:extLst>
              <a:ext uri="{FF2B5EF4-FFF2-40B4-BE49-F238E27FC236}">
                <a16:creationId xmlns:a16="http://schemas.microsoft.com/office/drawing/2014/main" id="{592366A2-C9D8-2580-7B79-3B1F6DDAB802}"/>
              </a:ext>
            </a:extLst>
          </p:cNvPr>
          <p:cNvSpPr/>
          <p:nvPr userDrawn="1"/>
        </p:nvSpPr>
        <p:spPr>
          <a:xfrm>
            <a:off x="7256995" y="195215"/>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261646E-9F5C-9C61-C30B-3DF312AA0AE9}"/>
              </a:ext>
            </a:extLst>
          </p:cNvPr>
          <p:cNvSpPr/>
          <p:nvPr userDrawn="1"/>
        </p:nvSpPr>
        <p:spPr>
          <a:xfrm>
            <a:off x="7362151" y="300371"/>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522D9B-890F-87AE-E16B-BD76B76C8428}"/>
              </a:ext>
            </a:extLst>
          </p:cNvPr>
          <p:cNvSpPr txBox="1"/>
          <p:nvPr userDrawn="1"/>
        </p:nvSpPr>
        <p:spPr>
          <a:xfrm>
            <a:off x="1106916" y="300371"/>
            <a:ext cx="3357650" cy="769441"/>
          </a:xfrm>
          <a:prstGeom prst="rect">
            <a:avLst/>
          </a:prstGeom>
          <a:noFill/>
        </p:spPr>
        <p:txBody>
          <a:bodyPr wrap="none" rtlCol="0">
            <a:spAutoFit/>
          </a:bodyPr>
          <a:lstStyle/>
          <a:p>
            <a:r>
              <a:rPr lang="en-US" sz="4400" b="1" dirty="0">
                <a:solidFill>
                  <a:schemeClr val="bg1"/>
                </a:solidFill>
              </a:rPr>
              <a:t>Practice : Pair</a:t>
            </a:r>
          </a:p>
        </p:txBody>
      </p:sp>
    </p:spTree>
    <p:extLst>
      <p:ext uri="{BB962C8B-B14F-4D97-AF65-F5344CB8AC3E}">
        <p14:creationId xmlns:p14="http://schemas.microsoft.com/office/powerpoint/2010/main" val="403959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231-F19F-A840-B5BC-F29C9E5212F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0AC8BA-BD64-6945-A342-22D2048343E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0902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4148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2" name="Rectangle 1">
            <a:extLst>
              <a:ext uri="{FF2B5EF4-FFF2-40B4-BE49-F238E27FC236}">
                <a16:creationId xmlns:a16="http://schemas.microsoft.com/office/drawing/2014/main" id="{58089E5C-1734-84A0-4F44-513C66539477}"/>
              </a:ext>
            </a:extLst>
          </p:cNvPr>
          <p:cNvSpPr/>
          <p:nvPr userDrawn="1"/>
        </p:nvSpPr>
        <p:spPr>
          <a:xfrm>
            <a:off x="-101416" y="0"/>
            <a:ext cx="12628848" cy="744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14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460B4-70F4-B145-8648-892BD7385F5F}"/>
              </a:ext>
            </a:extLst>
          </p:cNvPr>
          <p:cNvSpPr>
            <a:spLocks noGrp="1"/>
          </p:cNvSpPr>
          <p:nvPr>
            <p:ph type="title"/>
          </p:nvPr>
        </p:nvSpPr>
        <p:spPr>
          <a:xfrm>
            <a:off x="838200" y="456565"/>
            <a:ext cx="10515600" cy="7626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6173FE4-2A2D-D54E-9CA7-3BE743A500E7}"/>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20E522-6C81-E146-9573-8B2A26576090}"/>
              </a:ext>
            </a:extLst>
          </p:cNvPr>
          <p:cNvSpPr>
            <a:spLocks noGrp="1"/>
          </p:cNvSpPr>
          <p:nvPr>
            <p:ph type="sldNum" sz="quarter" idx="4"/>
          </p:nvPr>
        </p:nvSpPr>
        <p:spPr>
          <a:xfrm>
            <a:off x="11487150" y="6329363"/>
            <a:ext cx="552450" cy="365125"/>
          </a:xfrm>
          <a:prstGeom prst="rect">
            <a:avLst/>
          </a:prstGeom>
        </p:spPr>
        <p:txBody>
          <a:bodyPr vert="horz" lIns="91440" tIns="45720" rIns="91440" bIns="45720" rtlCol="0" anchor="ctr"/>
          <a:lstStyle>
            <a:lvl1pPr algn="r">
              <a:defRPr sz="1100" b="1">
                <a:solidFill>
                  <a:srgbClr val="2E235D"/>
                </a:solidFill>
              </a:defRPr>
            </a:lvl1pPr>
          </a:lstStyle>
          <a:p>
            <a:fld id="{B84CCEFC-A9FF-8249-A3D3-21FB7B7CCB8D}" type="slidenum">
              <a:rPr lang="en-US" smtClean="0"/>
              <a:pPr/>
              <a:t>‹#›</a:t>
            </a:fld>
            <a:endParaRPr lang="en-US"/>
          </a:p>
        </p:txBody>
      </p:sp>
      <p:sp>
        <p:nvSpPr>
          <p:cNvPr id="8" name="Rectangle 7">
            <a:extLst>
              <a:ext uri="{FF2B5EF4-FFF2-40B4-BE49-F238E27FC236}">
                <a16:creationId xmlns:a16="http://schemas.microsoft.com/office/drawing/2014/main" id="{27829BDB-00F0-1A4D-85ED-E7EECB1665B0}"/>
              </a:ext>
            </a:extLst>
          </p:cNvPr>
          <p:cNvSpPr/>
          <p:nvPr userDrawn="1"/>
        </p:nvSpPr>
        <p:spPr>
          <a:xfrm>
            <a:off x="-89452" y="-2819"/>
            <a:ext cx="12503426" cy="23955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99840-7979-4642-ADBB-375B21C7BD9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9" name="TextBox 8">
            <a:extLst>
              <a:ext uri="{FF2B5EF4-FFF2-40B4-BE49-F238E27FC236}">
                <a16:creationId xmlns:a16="http://schemas.microsoft.com/office/drawing/2014/main" id="{C16FF7FA-8B99-C643-9479-91C32ACC4F6F}"/>
              </a:ext>
            </a:extLst>
          </p:cNvPr>
          <p:cNvSpPr txBox="1"/>
          <p:nvPr userDrawn="1"/>
        </p:nvSpPr>
        <p:spPr>
          <a:xfrm>
            <a:off x="10569575" y="0"/>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122 Autumn 2024</a:t>
            </a:r>
          </a:p>
        </p:txBody>
      </p:sp>
      <p:sp>
        <p:nvSpPr>
          <p:cNvPr id="10" name="TextBox 9">
            <a:extLst>
              <a:ext uri="{FF2B5EF4-FFF2-40B4-BE49-F238E27FC236}">
                <a16:creationId xmlns:a16="http://schemas.microsoft.com/office/drawing/2014/main" id="{2982E279-6D9E-BC4A-A9B9-46E4512D586D}"/>
              </a:ext>
            </a:extLst>
          </p:cNvPr>
          <p:cNvSpPr txBox="1"/>
          <p:nvPr userDrawn="1"/>
        </p:nvSpPr>
        <p:spPr>
          <a:xfrm>
            <a:off x="3000376" y="-2819"/>
            <a:ext cx="6191248" cy="230832"/>
          </a:xfrm>
          <a:prstGeom prst="rect">
            <a:avLst/>
          </a:prstGeom>
          <a:noFill/>
        </p:spPr>
        <p:txBody>
          <a:bodyPr wrap="square" rtlCol="0">
            <a:spAutoFit/>
          </a:bodyPr>
          <a:lstStyle/>
          <a:p>
            <a:pPr algn="ctr"/>
            <a:r>
              <a:rPr lang="en-US" sz="900" b="1" i="0" dirty="0">
                <a:solidFill>
                  <a:schemeClr val="bg1"/>
                </a:solidFill>
                <a:latin typeface="Montserrat SemiBold" pitchFamily="2" charset="77"/>
              </a:rPr>
              <a:t>LEC 20: Victory Lap &amp; Next Steps</a:t>
            </a:r>
          </a:p>
        </p:txBody>
      </p:sp>
    </p:spTree>
    <p:extLst>
      <p:ext uri="{BB962C8B-B14F-4D97-AF65-F5344CB8AC3E}">
        <p14:creationId xmlns:p14="http://schemas.microsoft.com/office/powerpoint/2010/main" val="846827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6" r:id="rId4"/>
    <p:sldLayoutId id="2147483657" r:id="rId5"/>
    <p:sldLayoutId id="2147483654" r:id="rId6"/>
    <p:sldLayoutId id="2147483655" r:id="rId7"/>
    <p:sldLayoutId id="2147483658" r:id="rId8"/>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karan/Project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htdp.org/" TargetMode="External"/><Relationship Id="rId3" Type="http://schemas.openxmlformats.org/officeDocument/2006/relationships/hyperlink" Target="https://developer.apple.com/swift/" TargetMode="External"/><Relationship Id="rId7" Type="http://schemas.openxmlformats.org/officeDocument/2006/relationships/hyperlink" Target="https://www.codecademy.com/learn/learn-sq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interactivepython.org/courselib/static/thinkcspy/index.html" TargetMode="External"/><Relationship Id="rId5" Type="http://schemas.openxmlformats.org/officeDocument/2006/relationships/hyperlink" Target="http://processing.org/" TargetMode="External"/><Relationship Id="rId10" Type="http://schemas.openxmlformats.org/officeDocument/2006/relationships/hyperlink" Target="http://www.scala-lang.org/" TargetMode="External"/><Relationship Id="rId4" Type="http://schemas.openxmlformats.org/officeDocument/2006/relationships/hyperlink" Target="https://www.javascript.com/" TargetMode="External"/><Relationship Id="rId9" Type="http://schemas.openxmlformats.org/officeDocument/2006/relationships/hyperlink" Target="http://learnyouahaskell.co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jetbrains.com/help/idea/your-first-spring-application.html" TargetMode="External"/><Relationship Id="rId3" Type="http://schemas.openxmlformats.org/officeDocument/2006/relationships/hyperlink" Target="http://nlp.stanford.edu/software/" TargetMode="External"/><Relationship Id="rId7" Type="http://schemas.openxmlformats.org/officeDocument/2006/relationships/hyperlink" Target="http://restfb.co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biojava.org/wiki/Main_Page" TargetMode="External"/><Relationship Id="rId5" Type="http://schemas.openxmlformats.org/officeDocument/2006/relationships/hyperlink" Target="http://jbox2d.org/" TargetMode="External"/><Relationship Id="rId4" Type="http://schemas.openxmlformats.org/officeDocument/2006/relationships/hyperlink" Target="http://lwjgl.org/" TargetMode="External"/><Relationship Id="rId9" Type="http://schemas.openxmlformats.org/officeDocument/2006/relationships/hyperlink" Target="https://github.com/akullpp/awesome-java#scienc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s.washington.edu/academics/ugrad/current-students/degree/specialization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cs.washington.edu/academics/ugrad/nonmajor-options/nonmajor-cours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homes.cs.washington.edu/~mones/production.html" TargetMode="External"/><Relationship Id="rId13" Type="http://schemas.openxmlformats.org/officeDocument/2006/relationships/hyperlink" Target="http://dub.washington.edu/" TargetMode="External"/><Relationship Id="rId18" Type="http://schemas.openxmlformats.org/officeDocument/2006/relationships/hyperlink" Target="https://www.huskyrobotics.me/" TargetMode="External"/><Relationship Id="rId26" Type="http://schemas.openxmlformats.org/officeDocument/2006/relationships/image" Target="../media/image19.jpeg"/><Relationship Id="rId3" Type="http://schemas.openxmlformats.org/officeDocument/2006/relationships/hyperlink" Target="https://www.youtube.com/watch?v=h1NqpK4gDrM&amp;list=PLTPQEx-31JXhusD9twkKlguRlaQowh-Vw&amp;index=10" TargetMode="External"/><Relationship Id="rId21" Type="http://schemas.openxmlformats.org/officeDocument/2006/relationships/hyperlink" Target="https://www.amazon.com/Dear-Data-Giorgia-Lupi/dp/1616895322/ref=sr_1_1?keywords=dear+data&amp;qid=1639123903&amp;sr=8-1" TargetMode="External"/><Relationship Id="rId7" Type="http://schemas.openxmlformats.org/officeDocument/2006/relationships/hyperlink" Target="https://www.youtube.com/watch?v=DEESvghKBUc&amp;list=PLTPQEx-31JXhosblxX6bQnCK_qy2No6uC&amp;index=3" TargetMode="External"/><Relationship Id="rId12" Type="http://schemas.openxmlformats.org/officeDocument/2006/relationships/hyperlink" Target="http://change.washington.edu/" TargetMode="External"/><Relationship Id="rId17" Type="http://schemas.openxmlformats.org/officeDocument/2006/relationships/hyperlink" Target="http://uwgamedev.com/" TargetMode="External"/><Relationship Id="rId25" Type="http://schemas.openxmlformats.org/officeDocument/2006/relationships/hyperlink" Target="https://www.amazon.com/Algorithms-Oppression-Search-Engines-Reinforce-ebook/dp/B075XS7Y7D/ref=sr_1_1?crid=OCN36V6ETEX4&amp;keywords=algorithms+of+oppression&amp;qid=1639123940&amp;sprefix=algorithms+of+opp%2Caps%2C223&amp;sr=8-1" TargetMode="External"/><Relationship Id="rId2" Type="http://schemas.openxmlformats.org/officeDocument/2006/relationships/notesSlide" Target="../notesSlides/notesSlide12.xml"/><Relationship Id="rId16" Type="http://schemas.openxmlformats.org/officeDocument/2006/relationships/hyperlink" Target="https://dubhacks.co/" TargetMode="External"/><Relationship Id="rId20" Type="http://schemas.openxmlformats.org/officeDocument/2006/relationships/image" Target="../media/image16.png"/><Relationship Id="rId29" Type="http://schemas.openxmlformats.org/officeDocument/2006/relationships/hyperlink" Target="https://www.amazon.com/Weapons-Math-Destruction-Increases-Inequality-ebook/dp/B019B6VCLO/ref=sr_1_1?crid=1IXMNIFBZ5184&amp;keywords=weapons+of+math+destruction&amp;qid=1639124014&amp;sprefix=weapons+of+math+%2Caps%2C260&amp;sr=8-1" TargetMode="External"/><Relationship Id="rId1" Type="http://schemas.openxmlformats.org/officeDocument/2006/relationships/slideLayout" Target="../slideLayouts/slideLayout3.xml"/><Relationship Id="rId6" Type="http://schemas.openxmlformats.org/officeDocument/2006/relationships/hyperlink" Target="https://www.youtube.com/watch?v=S7nL9IGWGqk" TargetMode="External"/><Relationship Id="rId11" Type="http://schemas.openxmlformats.org/officeDocument/2006/relationships/hyperlink" Target="https://youtu.be/MTqUYFN5BbI?list=PLTPQEx-31JXhusD9twkKlguRlaQowh-Vw&amp;t=2285" TargetMode="External"/><Relationship Id="rId24" Type="http://schemas.openxmlformats.org/officeDocument/2006/relationships/image" Target="../media/image18.jpeg"/><Relationship Id="rId5" Type="http://schemas.openxmlformats.org/officeDocument/2006/relationships/hyperlink" Target="https://www.youtube.com/watch?v=iMj9yz24gP8" TargetMode="External"/><Relationship Id="rId15" Type="http://schemas.openxmlformats.org/officeDocument/2006/relationships/hyperlink" Target="https://hcp-uw.vercel.app/" TargetMode="External"/><Relationship Id="rId23" Type="http://schemas.openxmlformats.org/officeDocument/2006/relationships/hyperlink" Target="https://www.amazon.com/Nine-Algorithms-That-Changed-Future-ebook/dp/B08F2GWN6X/ref=sr_1_1?crid=2NQLSHTFOGEU&amp;keywords=9+algorithms+that+changed+the+future&amp;qid=1639123864&amp;sprefix=9+algorit%2Caps%2C212&amp;sr=8-1" TargetMode="External"/><Relationship Id="rId28" Type="http://schemas.openxmlformats.org/officeDocument/2006/relationships/image" Target="../media/image20.jpeg"/><Relationship Id="rId10" Type="http://schemas.openxmlformats.org/officeDocument/2006/relationships/hyperlink" Target="https://www.youtube.com/watch?v=nTs6CEU2QaM" TargetMode="External"/><Relationship Id="rId19" Type="http://schemas.openxmlformats.org/officeDocument/2006/relationships/hyperlink" Target="https://www.amazon.com/Code-Language-Computer-Hardware-Software/dp/0735611319/ref=sr_1_4?keywords=code+book&amp;qid=1639123846&amp;sr=8-4" TargetMode="External"/><Relationship Id="rId4" Type="http://schemas.openxmlformats.org/officeDocument/2006/relationships/hyperlink" Target="http://grail.cs.washington.edu/projects/nba_players/" TargetMode="External"/><Relationship Id="rId9" Type="http://schemas.openxmlformats.org/officeDocument/2006/relationships/hyperlink" Target="https://www.youtube.com/watch?v=heLdAGZu-VY&amp;list=PLTPQEx-31JXhosblxX6bQnCK_qy2No6uC&amp;index=14" TargetMode="External"/><Relationship Id="rId14" Type="http://schemas.openxmlformats.org/officeDocument/2006/relationships/hyperlink" Target="https://computinged.uw.edu/" TargetMode="External"/><Relationship Id="rId22" Type="http://schemas.openxmlformats.org/officeDocument/2006/relationships/image" Target="../media/image17.png"/><Relationship Id="rId27" Type="http://schemas.openxmlformats.org/officeDocument/2006/relationships/hyperlink" Target="https://www.amazon.com/Ethical-Algorithm-Science-Socially-Design-ebook/dp/B07XLTXBXV/ref=sr_1_1?keywords=the+ethical+algorithm&amp;qid=1639123979&amp;sr=8-1" TargetMode="External"/><Relationship Id="rId30"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3" Type="http://schemas.openxmlformats.org/officeDocument/2006/relationships/image" Target="../media/image33.jpg"/><Relationship Id="rId18" Type="http://schemas.openxmlformats.org/officeDocument/2006/relationships/image" Target="../media/image38.jpg"/><Relationship Id="rId26" Type="http://schemas.openxmlformats.org/officeDocument/2006/relationships/image" Target="../media/image46.jpeg"/><Relationship Id="rId3" Type="http://schemas.openxmlformats.org/officeDocument/2006/relationships/image" Target="../media/image23.jpg"/><Relationship Id="rId21" Type="http://schemas.openxmlformats.org/officeDocument/2006/relationships/image" Target="../media/image41.jp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45.jpg"/><Relationship Id="rId33" Type="http://schemas.openxmlformats.org/officeDocument/2006/relationships/image" Target="../media/image53.png"/><Relationship Id="rId2" Type="http://schemas.openxmlformats.org/officeDocument/2006/relationships/image" Target="../media/image22.jpeg"/><Relationship Id="rId16" Type="http://schemas.openxmlformats.org/officeDocument/2006/relationships/image" Target="../media/image36.jpg"/><Relationship Id="rId20" Type="http://schemas.openxmlformats.org/officeDocument/2006/relationships/image" Target="../media/image40.jpg"/><Relationship Id="rId29"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26.jpg"/><Relationship Id="rId11" Type="http://schemas.openxmlformats.org/officeDocument/2006/relationships/image" Target="../media/image31.jpg"/><Relationship Id="rId24" Type="http://schemas.openxmlformats.org/officeDocument/2006/relationships/image" Target="../media/image44.jpeg"/><Relationship Id="rId32" Type="http://schemas.openxmlformats.org/officeDocument/2006/relationships/image" Target="../media/image52.png"/><Relationship Id="rId5" Type="http://schemas.openxmlformats.org/officeDocument/2006/relationships/image" Target="../media/image25.jpeg"/><Relationship Id="rId15" Type="http://schemas.openxmlformats.org/officeDocument/2006/relationships/image" Target="../media/image35.jpg"/><Relationship Id="rId23" Type="http://schemas.openxmlformats.org/officeDocument/2006/relationships/image" Target="../media/image43.jpg"/><Relationship Id="rId28" Type="http://schemas.openxmlformats.org/officeDocument/2006/relationships/image" Target="../media/image48.jpg"/><Relationship Id="rId10" Type="http://schemas.openxmlformats.org/officeDocument/2006/relationships/image" Target="../media/image30.jpg"/><Relationship Id="rId19" Type="http://schemas.openxmlformats.org/officeDocument/2006/relationships/image" Target="../media/image39.jpeg"/><Relationship Id="rId31" Type="http://schemas.openxmlformats.org/officeDocument/2006/relationships/image" Target="../media/image51.png"/><Relationship Id="rId4" Type="http://schemas.openxmlformats.org/officeDocument/2006/relationships/image" Target="../media/image24.jpg"/><Relationship Id="rId9" Type="http://schemas.openxmlformats.org/officeDocument/2006/relationships/image" Target="../media/image29.jpg"/><Relationship Id="rId14" Type="http://schemas.openxmlformats.org/officeDocument/2006/relationships/image" Target="../media/image34.jpeg"/><Relationship Id="rId22" Type="http://schemas.openxmlformats.org/officeDocument/2006/relationships/image" Target="../media/image42.jpg"/><Relationship Id="rId27" Type="http://schemas.openxmlformats.org/officeDocument/2006/relationships/image" Target="../media/image47.jpg"/><Relationship Id="rId30" Type="http://schemas.openxmlformats.org/officeDocument/2006/relationships/image" Target="../media/image50.png"/><Relationship Id="rId8" Type="http://schemas.openxmlformats.org/officeDocument/2006/relationships/image" Target="../media/image28.jp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336-7FEF-924C-B9A0-DBFB9A4D8162}"/>
              </a:ext>
            </a:extLst>
          </p:cNvPr>
          <p:cNvSpPr>
            <a:spLocks noGrp="1"/>
          </p:cNvSpPr>
          <p:nvPr>
            <p:ph type="title"/>
          </p:nvPr>
        </p:nvSpPr>
        <p:spPr>
          <a:xfrm>
            <a:off x="305333" y="4125093"/>
            <a:ext cx="6591226" cy="1954786"/>
          </a:xfrm>
        </p:spPr>
        <p:txBody>
          <a:bodyPr/>
          <a:lstStyle/>
          <a:p>
            <a:r>
              <a:rPr lang="en-US" sz="3600" dirty="0"/>
              <a:t>Victory Lap &amp; Next Steps</a:t>
            </a:r>
          </a:p>
        </p:txBody>
      </p:sp>
      <p:sp>
        <p:nvSpPr>
          <p:cNvPr id="4" name="TextBox 3">
            <a:extLst>
              <a:ext uri="{FF2B5EF4-FFF2-40B4-BE49-F238E27FC236}">
                <a16:creationId xmlns:a16="http://schemas.microsoft.com/office/drawing/2014/main" id="{1140A5DD-90C5-8F48-BFF7-AE8301DF7CEF}"/>
              </a:ext>
            </a:extLst>
          </p:cNvPr>
          <p:cNvSpPr txBox="1"/>
          <p:nvPr/>
        </p:nvSpPr>
        <p:spPr>
          <a:xfrm>
            <a:off x="7203441" y="2041170"/>
            <a:ext cx="4988559" cy="1631216"/>
          </a:xfrm>
          <a:prstGeom prst="rect">
            <a:avLst/>
          </a:prstGeom>
          <a:noFill/>
        </p:spPr>
        <p:txBody>
          <a:bodyPr wrap="square" rtlCol="0">
            <a:spAutoFit/>
          </a:bodyPr>
          <a:lstStyle/>
          <a:p>
            <a:pPr algn="ctr"/>
            <a:r>
              <a:rPr lang="en-US" sz="2000" b="1" i="1" dirty="0">
                <a:solidFill>
                  <a:schemeClr val="tx1">
                    <a:lumMod val="75000"/>
                    <a:lumOff val="25000"/>
                  </a:schemeClr>
                </a:solidFill>
                <a:latin typeface="Calibri" panose="020F0502020204030204" pitchFamily="34" charset="0"/>
                <a:cs typeface="Calibri" panose="020F0502020204030204" pitchFamily="34" charset="0"/>
              </a:rPr>
              <a:t>Talk to your neighbors:</a:t>
            </a:r>
          </a:p>
          <a:p>
            <a:pPr algn="ctr"/>
            <a:r>
              <a:rPr lang="en-US" sz="2000" i="1" dirty="0">
                <a:solidFill>
                  <a:schemeClr val="tx1">
                    <a:lumMod val="75000"/>
                    <a:lumOff val="25000"/>
                  </a:schemeClr>
                </a:solidFill>
                <a:latin typeface="Calibri" panose="020F0502020204030204" pitchFamily="34" charset="0"/>
                <a:cs typeface="Calibri" panose="020F0502020204030204" pitchFamily="34" charset="0"/>
              </a:rPr>
              <a:t>What was your favorite part of this quarter?  Doesn’t have to be about CSE 122!</a:t>
            </a:r>
            <a:br>
              <a:rPr lang="en-US" sz="2000" dirty="0">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br>
            <a:br>
              <a:rPr lang="en-US" sz="2000" dirty="0">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br>
            <a:r>
              <a:rPr lang="en-US" sz="2000" i="1" dirty="0">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t>(Put AMA questions in </a:t>
            </a:r>
            <a:r>
              <a:rPr lang="en-US" sz="2000" i="1" dirty="0" err="1">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t>sli.do</a:t>
            </a:r>
            <a:r>
              <a:rPr lang="en-US" sz="2000" i="1" dirty="0">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t>!)</a:t>
            </a:r>
            <a:r>
              <a:rPr lang="en-US" sz="2000" dirty="0">
                <a:solidFill>
                  <a:schemeClr val="tx1">
                    <a:lumMod val="75000"/>
                    <a:lumOff val="25000"/>
                  </a:schemeClr>
                </a:solidFill>
                <a:latin typeface="Calibri" panose="020F0502020204030204" pitchFamily="34" charset="0"/>
                <a:cs typeface="Calibri" panose="020F0502020204030204" pitchFamily="34" charset="0"/>
                <a:sym typeface="Wingdings" pitchFamily="2" charset="2"/>
              </a:rPr>
              <a:t> </a:t>
            </a:r>
            <a:r>
              <a:rPr lang="en-US" sz="20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ACB3FA4D-2EA7-2844-8846-AA5A5AC61268}"/>
              </a:ext>
            </a:extLst>
          </p:cNvPr>
          <p:cNvSpPr txBox="1"/>
          <p:nvPr/>
        </p:nvSpPr>
        <p:spPr>
          <a:xfrm>
            <a:off x="7379594"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2E765807-66FF-CEB2-E88E-F7B9E008BAB7}"/>
              </a:ext>
            </a:extLst>
          </p:cNvPr>
          <p:cNvPicPr>
            <a:picLocks noChangeAspect="1"/>
          </p:cNvPicPr>
          <p:nvPr/>
        </p:nvPicPr>
        <p:blipFill>
          <a:blip r:embed="rId2"/>
          <a:stretch>
            <a:fillRect/>
          </a:stretch>
        </p:blipFill>
        <p:spPr>
          <a:xfrm>
            <a:off x="3063240" y="5696712"/>
            <a:ext cx="1010146" cy="1010146"/>
          </a:xfrm>
          <a:prstGeom prst="rect">
            <a:avLst/>
          </a:prstGeom>
        </p:spPr>
      </p:pic>
      <p:sp>
        <p:nvSpPr>
          <p:cNvPr id="5" name="TextBox 4">
            <a:extLst>
              <a:ext uri="{FF2B5EF4-FFF2-40B4-BE49-F238E27FC236}">
                <a16:creationId xmlns:a16="http://schemas.microsoft.com/office/drawing/2014/main" id="{1F091194-9BA3-DC0C-576E-A9EC735CB7EA}"/>
              </a:ext>
            </a:extLst>
          </p:cNvPr>
          <p:cNvSpPr txBox="1"/>
          <p:nvPr/>
        </p:nvSpPr>
        <p:spPr>
          <a:xfrm>
            <a:off x="10308566" y="483079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812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10DF-B5CC-E010-F254-8633A60E20A7}"/>
              </a:ext>
            </a:extLst>
          </p:cNvPr>
          <p:cNvSpPr>
            <a:spLocks noGrp="1"/>
          </p:cNvSpPr>
          <p:nvPr>
            <p:ph type="title"/>
          </p:nvPr>
        </p:nvSpPr>
        <p:spPr/>
        <p:txBody>
          <a:bodyPr/>
          <a:lstStyle/>
          <a:p>
            <a:r>
              <a:rPr lang="en-US" dirty="0"/>
              <a:t>What Can Come Next?</a:t>
            </a:r>
          </a:p>
        </p:txBody>
      </p:sp>
      <p:sp>
        <p:nvSpPr>
          <p:cNvPr id="3" name="Content Placeholder 2">
            <a:extLst>
              <a:ext uri="{FF2B5EF4-FFF2-40B4-BE49-F238E27FC236}">
                <a16:creationId xmlns:a16="http://schemas.microsoft.com/office/drawing/2014/main" id="{287A75AE-C516-A696-412C-D1E2EA4052E6}"/>
              </a:ext>
            </a:extLst>
          </p:cNvPr>
          <p:cNvSpPr>
            <a:spLocks noGrp="1"/>
          </p:cNvSpPr>
          <p:nvPr>
            <p:ph idx="1"/>
          </p:nvPr>
        </p:nvSpPr>
        <p:spPr/>
        <p:txBody>
          <a:bodyPr/>
          <a:lstStyle/>
          <a:p>
            <a:r>
              <a:rPr lang="en-US" dirty="0"/>
              <a:t>Some ideas</a:t>
            </a:r>
          </a:p>
          <a:p>
            <a:pPr lvl="1"/>
            <a:r>
              <a:rPr lang="en-US" dirty="0"/>
              <a:t>Work on a project</a:t>
            </a:r>
          </a:p>
          <a:p>
            <a:pPr lvl="1"/>
            <a:r>
              <a:rPr lang="en-US" dirty="0"/>
              <a:t>Learn a new language</a:t>
            </a:r>
          </a:p>
          <a:p>
            <a:pPr lvl="1"/>
            <a:r>
              <a:rPr lang="en-US" dirty="0"/>
              <a:t>Learn a new library</a:t>
            </a:r>
          </a:p>
          <a:p>
            <a:pPr lvl="1"/>
            <a:r>
              <a:rPr lang="en-US" dirty="0"/>
              <a:t>Take more courses</a:t>
            </a:r>
          </a:p>
          <a:p>
            <a:pPr lvl="1"/>
            <a:r>
              <a:rPr lang="en-US" dirty="0"/>
              <a:t>Explore CS beyond programming</a:t>
            </a:r>
          </a:p>
          <a:p>
            <a:r>
              <a:rPr lang="en-US" dirty="0"/>
              <a:t>The general idea though is… whatever you want!</a:t>
            </a:r>
          </a:p>
          <a:p>
            <a:pPr lvl="1"/>
            <a:r>
              <a:rPr lang="en-US" dirty="0"/>
              <a:t>You’ve learned an extremely powerful set of skills, use it on what you are most interested in pursuing!</a:t>
            </a:r>
          </a:p>
        </p:txBody>
      </p:sp>
    </p:spTree>
    <p:extLst>
      <p:ext uri="{BB962C8B-B14F-4D97-AF65-F5344CB8AC3E}">
        <p14:creationId xmlns:p14="http://schemas.microsoft.com/office/powerpoint/2010/main" val="1854686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6615-DB33-8AE0-4DA7-9A587F8374FE}"/>
              </a:ext>
            </a:extLst>
          </p:cNvPr>
          <p:cNvSpPr>
            <a:spLocks noGrp="1"/>
          </p:cNvSpPr>
          <p:nvPr>
            <p:ph type="title"/>
          </p:nvPr>
        </p:nvSpPr>
        <p:spPr/>
        <p:txBody>
          <a:bodyPr/>
          <a:lstStyle/>
          <a:p>
            <a:r>
              <a:rPr lang="en-US" dirty="0"/>
              <a:t>What Project?</a:t>
            </a:r>
          </a:p>
        </p:txBody>
      </p:sp>
      <p:sp>
        <p:nvSpPr>
          <p:cNvPr id="3" name="Content Placeholder 2">
            <a:extLst>
              <a:ext uri="{FF2B5EF4-FFF2-40B4-BE49-F238E27FC236}">
                <a16:creationId xmlns:a16="http://schemas.microsoft.com/office/drawing/2014/main" id="{D72E686D-F6E0-7326-F3FF-37CF6DF9F6EE}"/>
              </a:ext>
            </a:extLst>
          </p:cNvPr>
          <p:cNvSpPr>
            <a:spLocks noGrp="1"/>
          </p:cNvSpPr>
          <p:nvPr>
            <p:ph idx="1"/>
          </p:nvPr>
        </p:nvSpPr>
        <p:spPr/>
        <p:txBody>
          <a:bodyPr>
            <a:normAutofit/>
          </a:bodyPr>
          <a:lstStyle/>
          <a:p>
            <a:pPr eaLnBrk="1" hangingPunct="1"/>
            <a:r>
              <a:rPr lang="en-US" altLang="en-US" dirty="0">
                <a:ea typeface="ＭＳ Ｐゴシック" panose="020B0600070205080204" pitchFamily="34" charset="-128"/>
              </a:rPr>
              <a:t>Add a Graphical User Interface (GUI) to an assignment</a:t>
            </a:r>
          </a:p>
          <a:p>
            <a:pPr eaLnBrk="1" hangingPunct="1"/>
            <a:r>
              <a:rPr lang="en-US" altLang="en-US" dirty="0">
                <a:ea typeface="ＭＳ Ｐゴシック" panose="020B0600070205080204" pitchFamily="34" charset="-128"/>
              </a:rPr>
              <a:t>Automate some boring tasks in your life</a:t>
            </a:r>
          </a:p>
          <a:p>
            <a:pPr lvl="1" eaLnBrk="1" hangingPunct="1"/>
            <a:r>
              <a:rPr lang="en-US" altLang="en-US" dirty="0">
                <a:ea typeface="ＭＳ Ｐゴシック" panose="020B0600070205080204" pitchFamily="34" charset="-128"/>
              </a:rPr>
              <a:t>Maybe even automate writing code with good style?</a:t>
            </a:r>
          </a:p>
          <a:p>
            <a:pPr eaLnBrk="1" hangingPunct="1"/>
            <a:r>
              <a:rPr lang="en-US" altLang="en-US" dirty="0">
                <a:ea typeface="ＭＳ Ｐゴシック" panose="020B0600070205080204" pitchFamily="34" charset="-128"/>
              </a:rPr>
              <a:t>Organize and process data from your life (favorite quotes, your calendar, etc.)</a:t>
            </a:r>
          </a:p>
          <a:p>
            <a:pPr eaLnBrk="1" hangingPunct="1"/>
            <a:r>
              <a:rPr lang="en-US" altLang="en-US" dirty="0">
                <a:ea typeface="ＭＳ Ｐゴシック" panose="020B0600070205080204" pitchFamily="34" charset="-128"/>
              </a:rPr>
              <a:t>What are you currently doing that a computer could do?</a:t>
            </a:r>
          </a:p>
          <a:p>
            <a:pPr eaLnBrk="1" hangingPunct="1"/>
            <a:r>
              <a:rPr lang="en-US" altLang="en-US" dirty="0">
                <a:ea typeface="ＭＳ Ｐゴシック" panose="020B0600070205080204" pitchFamily="34" charset="-128"/>
                <a:hlinkClick r:id="rId3"/>
              </a:rPr>
              <a:t>List of some project ideas</a:t>
            </a:r>
            <a:r>
              <a:rPr lang="en-US" altLang="en-US" dirty="0">
                <a:ea typeface="ＭＳ Ｐゴシック" panose="020B0600070205080204" pitchFamily="34" charset="-128"/>
              </a:rPr>
              <a:t> (UW CSE alum)</a:t>
            </a:r>
          </a:p>
          <a:p>
            <a:endParaRPr lang="en-US" dirty="0"/>
          </a:p>
        </p:txBody>
      </p:sp>
    </p:spTree>
    <p:extLst>
      <p:ext uri="{BB962C8B-B14F-4D97-AF65-F5344CB8AC3E}">
        <p14:creationId xmlns:p14="http://schemas.microsoft.com/office/powerpoint/2010/main" val="2934682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9FDD-840A-8A5C-9457-6BF1BD858505}"/>
              </a:ext>
            </a:extLst>
          </p:cNvPr>
          <p:cNvSpPr>
            <a:spLocks noGrp="1"/>
          </p:cNvSpPr>
          <p:nvPr>
            <p:ph type="title"/>
          </p:nvPr>
        </p:nvSpPr>
        <p:spPr/>
        <p:txBody>
          <a:bodyPr/>
          <a:lstStyle/>
          <a:p>
            <a:r>
              <a:rPr lang="en-US" dirty="0"/>
              <a:t>What Language?</a:t>
            </a:r>
          </a:p>
        </p:txBody>
      </p:sp>
      <p:sp>
        <p:nvSpPr>
          <p:cNvPr id="3" name="Content Placeholder 2">
            <a:extLst>
              <a:ext uri="{FF2B5EF4-FFF2-40B4-BE49-F238E27FC236}">
                <a16:creationId xmlns:a16="http://schemas.microsoft.com/office/drawing/2014/main" id="{D026E5C4-C642-BFAB-23E6-BFE3B75BE22D}"/>
              </a:ext>
            </a:extLst>
          </p:cNvPr>
          <p:cNvSpPr>
            <a:spLocks noGrp="1"/>
          </p:cNvSpPr>
          <p:nvPr>
            <p:ph idx="1"/>
          </p:nvPr>
        </p:nvSpPr>
        <p:spPr/>
        <p:txBody>
          <a:bodyPr>
            <a:normAutofit fontScale="92500" lnSpcReduction="20000"/>
          </a:bodyPr>
          <a:lstStyle/>
          <a:p>
            <a:pPr eaLnBrk="1" hangingPunct="1"/>
            <a:r>
              <a:rPr lang="en-US" altLang="en-US" dirty="0">
                <a:ea typeface="ＭＳ Ｐゴシック" panose="020B0600070205080204" pitchFamily="34" charset="-128"/>
              </a:rPr>
              <a:t>Expanding your Java knowledge with a project is valuable. Or use a project to learn a new language!</a:t>
            </a:r>
          </a:p>
          <a:p>
            <a:pPr eaLnBrk="1" hangingPunct="1"/>
            <a:r>
              <a:rPr lang="en-US" altLang="en-US" dirty="0">
                <a:ea typeface="ＭＳ Ｐゴシック" panose="020B0600070205080204" pitchFamily="34" charset="-128"/>
              </a:rPr>
              <a:t>Pick a project, see what similar projects use! No wrong language to learn, certain tasks favor certain languages</a:t>
            </a:r>
          </a:p>
          <a:p>
            <a:pPr lvl="1" eaLnBrk="1" hangingPunct="1"/>
            <a:r>
              <a:rPr lang="en-US" altLang="en-US" dirty="0">
                <a:ea typeface="ＭＳ Ｐゴシック" panose="020B0600070205080204" pitchFamily="34" charset="-128"/>
              </a:rPr>
              <a:t>iOS: </a:t>
            </a:r>
            <a:r>
              <a:rPr lang="en-US" altLang="en-US" dirty="0">
                <a:ea typeface="ＭＳ Ｐゴシック" panose="020B0600070205080204" pitchFamily="34" charset="-128"/>
                <a:hlinkClick r:id="rId3"/>
              </a:rPr>
              <a:t>Swift</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Android: Java, Kotlin</a:t>
            </a:r>
          </a:p>
          <a:p>
            <a:pPr lvl="1" eaLnBrk="1" hangingPunct="1"/>
            <a:r>
              <a:rPr lang="en-US" altLang="en-US" dirty="0">
                <a:ea typeface="ＭＳ Ｐゴシック" panose="020B0600070205080204" pitchFamily="34" charset="-128"/>
              </a:rPr>
              <a:t>Client-side web: </a:t>
            </a:r>
            <a:r>
              <a:rPr lang="en-US" altLang="en-US" dirty="0">
                <a:ea typeface="ＭＳ Ｐゴシック" panose="020B0600070205080204" pitchFamily="34" charset="-128"/>
                <a:hlinkClick r:id="rId4"/>
              </a:rPr>
              <a:t>Javascript</a:t>
            </a:r>
            <a:r>
              <a:rPr lang="en-US" altLang="en-US" dirty="0">
                <a:ea typeface="ＭＳ Ｐゴシック" panose="020B0600070205080204" pitchFamily="34" charset="-128"/>
              </a:rPr>
              <a:t> (many frameworks to choose from)</a:t>
            </a:r>
          </a:p>
          <a:p>
            <a:pPr lvl="1" eaLnBrk="1" hangingPunct="1"/>
            <a:r>
              <a:rPr lang="en-US" altLang="en-US" dirty="0">
                <a:ea typeface="ＭＳ Ｐゴシック" panose="020B0600070205080204" pitchFamily="34" charset="-128"/>
              </a:rPr>
              <a:t>Beautiful visuals: </a:t>
            </a:r>
            <a:r>
              <a:rPr lang="en-US" altLang="en-US" dirty="0">
                <a:ea typeface="ＭＳ Ｐゴシック" panose="020B0600070205080204" pitchFamily="34" charset="-128"/>
                <a:hlinkClick r:id="rId5"/>
              </a:rPr>
              <a:t>Processing</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Data Processing + Machine Learning: </a:t>
            </a:r>
            <a:r>
              <a:rPr lang="en-US" altLang="en-US" dirty="0">
                <a:ea typeface="ＭＳ Ｐゴシック" panose="020B0600070205080204" pitchFamily="34" charset="-128"/>
                <a:hlinkClick r:id="rId6"/>
              </a:rPr>
              <a:t>Python</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Data Management: </a:t>
            </a:r>
            <a:r>
              <a:rPr lang="en-US" altLang="en-US" dirty="0">
                <a:ea typeface="ＭＳ Ｐゴシック" panose="020B0600070205080204" pitchFamily="34" charset="-128"/>
                <a:hlinkClick r:id="rId7"/>
              </a:rPr>
              <a:t>SQL</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Embedded systems: C / C++ / Rust</a:t>
            </a:r>
          </a:p>
          <a:p>
            <a:pPr lvl="1"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Learn a new programming paradigm</a:t>
            </a:r>
          </a:p>
          <a:p>
            <a:pPr lvl="1" eaLnBrk="1" hangingPunct="1"/>
            <a:r>
              <a:rPr lang="en-US" altLang="en-US" dirty="0">
                <a:ea typeface="ＭＳ Ｐゴシック" panose="020B0600070205080204" pitchFamily="34" charset="-128"/>
              </a:rPr>
              <a:t>Functional languages: </a:t>
            </a:r>
            <a:r>
              <a:rPr lang="en-US" altLang="en-US" dirty="0">
                <a:ea typeface="ＭＳ Ｐゴシック" panose="020B0600070205080204" pitchFamily="34" charset="-128"/>
                <a:hlinkClick r:id="rId8"/>
              </a:rPr>
              <a:t>Racket</a:t>
            </a: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9"/>
              </a:rPr>
              <a:t>Haskell</a:t>
            </a: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10"/>
              </a:rPr>
              <a:t>Scala</a:t>
            </a:r>
            <a:r>
              <a:rPr lang="en-US" altLang="en-US" dirty="0">
                <a:ea typeface="ＭＳ Ｐゴシック" panose="020B0600070205080204" pitchFamily="34" charset="-128"/>
              </a:rPr>
              <a:t>, (now, Java 8!)</a:t>
            </a:r>
          </a:p>
        </p:txBody>
      </p:sp>
    </p:spTree>
    <p:extLst>
      <p:ext uri="{BB962C8B-B14F-4D97-AF65-F5344CB8AC3E}">
        <p14:creationId xmlns:p14="http://schemas.microsoft.com/office/powerpoint/2010/main" val="486519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96F9-3380-878F-FD24-271CFED04A8D}"/>
              </a:ext>
            </a:extLst>
          </p:cNvPr>
          <p:cNvSpPr>
            <a:spLocks noGrp="1"/>
          </p:cNvSpPr>
          <p:nvPr>
            <p:ph type="title"/>
          </p:nvPr>
        </p:nvSpPr>
        <p:spPr/>
        <p:txBody>
          <a:bodyPr/>
          <a:lstStyle/>
          <a:p>
            <a:r>
              <a:rPr lang="en-US" dirty="0"/>
              <a:t>What Library?</a:t>
            </a:r>
          </a:p>
        </p:txBody>
      </p:sp>
      <p:sp>
        <p:nvSpPr>
          <p:cNvPr id="3" name="Content Placeholder 2">
            <a:extLst>
              <a:ext uri="{FF2B5EF4-FFF2-40B4-BE49-F238E27FC236}">
                <a16:creationId xmlns:a16="http://schemas.microsoft.com/office/drawing/2014/main" id="{2680C54E-EC44-0044-9CCF-AF9D5D7494F8}"/>
              </a:ext>
            </a:extLst>
          </p:cNvPr>
          <p:cNvSpPr>
            <a:spLocks noGrp="1"/>
          </p:cNvSpPr>
          <p:nvPr>
            <p:ph idx="1"/>
          </p:nvPr>
        </p:nvSpPr>
        <p:spPr/>
        <p:txBody>
          <a:bodyPr>
            <a:normAutofit fontScale="92500" lnSpcReduction="20000"/>
          </a:bodyPr>
          <a:lstStyle/>
          <a:p>
            <a:pPr marL="0" indent="0" eaLnBrk="1" hangingPunct="1">
              <a:buNone/>
              <a:defRPr/>
            </a:pPr>
            <a:r>
              <a:rPr lang="en-US" dirty="0"/>
              <a:t>Here are just a FEW examples. There is so much more!</a:t>
            </a:r>
          </a:p>
          <a:p>
            <a:pPr>
              <a:defRPr/>
            </a:pPr>
            <a:r>
              <a:rPr lang="en-US" dirty="0"/>
              <a:t>Processing language</a:t>
            </a:r>
          </a:p>
          <a:p>
            <a:pPr lvl="1">
              <a:defRPr/>
            </a:pPr>
            <a:r>
              <a:rPr lang="en-US" dirty="0">
                <a:cs typeface="+mn-cs"/>
                <a:hlinkClick r:id="rId3"/>
              </a:rPr>
              <a:t>http://nlp.stanford.edu/software/</a:t>
            </a:r>
            <a:endParaRPr lang="en-US" dirty="0">
              <a:cs typeface="+mn-cs"/>
            </a:endParaRPr>
          </a:p>
          <a:p>
            <a:pPr>
              <a:defRPr/>
            </a:pPr>
            <a:r>
              <a:rPr lang="en-US" dirty="0"/>
              <a:t>Building games</a:t>
            </a:r>
          </a:p>
          <a:p>
            <a:pPr lvl="1">
              <a:defRPr/>
            </a:pPr>
            <a:r>
              <a:rPr lang="en-US" dirty="0">
                <a:cs typeface="+mn-cs"/>
                <a:hlinkClick r:id="rId4"/>
              </a:rPr>
              <a:t>http://lwjgl.org/</a:t>
            </a:r>
            <a:endParaRPr lang="en-US" dirty="0">
              <a:cs typeface="+mn-cs"/>
            </a:endParaRPr>
          </a:p>
          <a:p>
            <a:pPr lvl="1">
              <a:defRPr/>
            </a:pPr>
            <a:r>
              <a:rPr lang="en-US" dirty="0">
                <a:cs typeface="+mn-cs"/>
                <a:hlinkClick r:id="rId5"/>
              </a:rPr>
              <a:t>http://jbox2d.org/</a:t>
            </a:r>
            <a:r>
              <a:rPr lang="en-US" dirty="0">
                <a:cs typeface="+mn-cs"/>
              </a:rPr>
              <a:t> (with physics!)</a:t>
            </a:r>
          </a:p>
          <a:p>
            <a:pPr>
              <a:defRPr/>
            </a:pPr>
            <a:r>
              <a:rPr lang="en-US" dirty="0"/>
              <a:t>Processing biological data</a:t>
            </a:r>
          </a:p>
          <a:p>
            <a:pPr lvl="1">
              <a:defRPr/>
            </a:pPr>
            <a:r>
              <a:rPr lang="en-US" dirty="0">
                <a:cs typeface="+mn-cs"/>
                <a:hlinkClick r:id="rId6"/>
              </a:rPr>
              <a:t>http://biojava.org/wiki/Main_Page</a:t>
            </a:r>
            <a:endParaRPr lang="en-US" dirty="0">
              <a:cs typeface="+mn-cs"/>
            </a:endParaRPr>
          </a:p>
          <a:p>
            <a:pPr>
              <a:defRPr/>
            </a:pPr>
            <a:r>
              <a:rPr lang="en-US" dirty="0"/>
              <a:t>Accessing Facebook data</a:t>
            </a:r>
          </a:p>
          <a:p>
            <a:pPr lvl="1">
              <a:defRPr/>
            </a:pPr>
            <a:r>
              <a:rPr lang="en-US" dirty="0">
                <a:cs typeface="+mn-cs"/>
                <a:hlinkClick r:id="rId7"/>
              </a:rPr>
              <a:t>http://restfb.com/</a:t>
            </a:r>
            <a:endParaRPr lang="en-US" dirty="0">
              <a:cs typeface="+mn-cs"/>
            </a:endParaRPr>
          </a:p>
          <a:p>
            <a:pPr>
              <a:defRPr/>
            </a:pPr>
            <a:r>
              <a:rPr lang="en-US" dirty="0"/>
              <a:t>Make a website backed by Java</a:t>
            </a:r>
          </a:p>
          <a:p>
            <a:pPr lvl="1">
              <a:defRPr/>
            </a:pPr>
            <a:r>
              <a:rPr lang="en-US" dirty="0">
                <a:cs typeface="+mn-cs"/>
                <a:hlinkClick r:id="rId8"/>
              </a:rPr>
              <a:t>https://www.jetbrains.com/help/idea/your-first-spring-application.html</a:t>
            </a:r>
            <a:endParaRPr lang="en-US" dirty="0"/>
          </a:p>
          <a:p>
            <a:pPr>
              <a:defRPr/>
            </a:pPr>
            <a:r>
              <a:rPr lang="en-US" dirty="0">
                <a:cs typeface="+mn-cs"/>
              </a:rPr>
              <a:t>And </a:t>
            </a:r>
            <a:r>
              <a:rPr lang="en-US" dirty="0">
                <a:cs typeface="+mn-cs"/>
                <a:hlinkClick r:id="rId9"/>
              </a:rPr>
              <a:t>more</a:t>
            </a:r>
            <a:r>
              <a:rPr lang="en-US" dirty="0">
                <a:cs typeface="+mn-cs"/>
              </a:rPr>
              <a:t>! </a:t>
            </a:r>
          </a:p>
          <a:p>
            <a:pPr marL="393700" lvl="1" indent="0" eaLnBrk="1" hangingPunct="1">
              <a:buFont typeface="Wingdings 2" charset="0"/>
              <a:buNone/>
              <a:defRPr/>
            </a:pPr>
            <a:endParaRPr lang="en-US" dirty="0">
              <a:cs typeface="+mn-cs"/>
            </a:endParaRPr>
          </a:p>
          <a:p>
            <a:endParaRPr lang="en-US" dirty="0"/>
          </a:p>
        </p:txBody>
      </p:sp>
    </p:spTree>
    <p:extLst>
      <p:ext uri="{BB962C8B-B14F-4D97-AF65-F5344CB8AC3E}">
        <p14:creationId xmlns:p14="http://schemas.microsoft.com/office/powerpoint/2010/main" val="238342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20A4-057E-438E-3B68-1E558BF5DBD1}"/>
              </a:ext>
            </a:extLst>
          </p:cNvPr>
          <p:cNvSpPr>
            <a:spLocks noGrp="1"/>
          </p:cNvSpPr>
          <p:nvPr>
            <p:ph type="title"/>
          </p:nvPr>
        </p:nvSpPr>
        <p:spPr/>
        <p:txBody>
          <a:bodyPr/>
          <a:lstStyle/>
          <a:p>
            <a:r>
              <a:rPr lang="en-US" dirty="0"/>
              <a:t>What Classes?</a:t>
            </a:r>
          </a:p>
        </p:txBody>
      </p:sp>
      <p:sp>
        <p:nvSpPr>
          <p:cNvPr id="3" name="Content Placeholder 2">
            <a:extLst>
              <a:ext uri="{FF2B5EF4-FFF2-40B4-BE49-F238E27FC236}">
                <a16:creationId xmlns:a16="http://schemas.microsoft.com/office/drawing/2014/main" id="{0A93C44D-0DDB-55D3-AACE-1C637AEEAA41}"/>
              </a:ext>
            </a:extLst>
          </p:cNvPr>
          <p:cNvSpPr>
            <a:spLocks noGrp="1"/>
          </p:cNvSpPr>
          <p:nvPr>
            <p:ph idx="1"/>
          </p:nvPr>
        </p:nvSpPr>
        <p:spPr/>
        <p:txBody>
          <a:bodyPr>
            <a:normAutofit/>
          </a:bodyPr>
          <a:lstStyle/>
          <a:p>
            <a:pPr>
              <a:defRPr/>
            </a:pPr>
            <a:r>
              <a:rPr lang="en-US" dirty="0"/>
              <a:t>CSE 123 is the most common next class. Continue the story, learn how data structures are implemented</a:t>
            </a:r>
          </a:p>
          <a:p>
            <a:pPr>
              <a:defRPr/>
            </a:pPr>
            <a:r>
              <a:rPr lang="en-US" dirty="0"/>
              <a:t>Other courses</a:t>
            </a:r>
          </a:p>
          <a:p>
            <a:pPr lvl="1">
              <a:defRPr/>
            </a:pPr>
            <a:r>
              <a:rPr lang="en-US" dirty="0"/>
              <a:t>CSE 154: Web Programming (HTML/CSS/</a:t>
            </a:r>
            <a:r>
              <a:rPr lang="en-US" dirty="0" err="1"/>
              <a:t>Javascript</a:t>
            </a:r>
            <a:r>
              <a:rPr lang="en-US" dirty="0"/>
              <a:t>)</a:t>
            </a:r>
          </a:p>
          <a:p>
            <a:pPr lvl="1">
              <a:defRPr/>
            </a:pPr>
            <a:r>
              <a:rPr lang="en-US" dirty="0"/>
              <a:t>CSE 163: Intermediate Data Programming (Python)</a:t>
            </a:r>
          </a:p>
          <a:p>
            <a:pPr>
              <a:defRPr/>
            </a:pPr>
            <a:r>
              <a:rPr lang="en-US" b="1" dirty="0">
                <a:cs typeface="+mn-cs"/>
              </a:rPr>
              <a:t>Large</a:t>
            </a:r>
            <a:r>
              <a:rPr lang="en-US" dirty="0">
                <a:cs typeface="+mn-cs"/>
              </a:rPr>
              <a:t> set of CSE courses for </a:t>
            </a:r>
            <a:r>
              <a:rPr lang="en-US" i="1" dirty="0">
                <a:cs typeface="+mn-cs"/>
              </a:rPr>
              <a:t>both</a:t>
            </a:r>
            <a:r>
              <a:rPr lang="en-US" dirty="0">
                <a:cs typeface="+mn-cs"/>
              </a:rPr>
              <a:t> Allen School majors and students from all over UW campus. Many exciting courses, many (but not all) require CSE 123.</a:t>
            </a:r>
          </a:p>
          <a:p>
            <a:pPr lvl="1">
              <a:defRPr/>
            </a:pPr>
            <a:r>
              <a:rPr lang="en-US" dirty="0">
                <a:cs typeface="+mn-cs"/>
                <a:hlinkClick r:id="rId3"/>
              </a:rPr>
              <a:t>Allen School Majors</a:t>
            </a:r>
            <a:endParaRPr lang="en-US" dirty="0">
              <a:cs typeface="+mn-cs"/>
            </a:endParaRPr>
          </a:p>
          <a:p>
            <a:pPr lvl="1">
              <a:defRPr/>
            </a:pPr>
            <a:r>
              <a:rPr lang="en-US" dirty="0">
                <a:cs typeface="+mn-cs"/>
                <a:hlinkClick r:id="rId4"/>
              </a:rPr>
              <a:t>All UW Students</a:t>
            </a:r>
            <a:endParaRPr lang="en-US" dirty="0">
              <a:cs typeface="+mn-cs"/>
            </a:endParaRPr>
          </a:p>
          <a:p>
            <a:pPr>
              <a:defRPr/>
            </a:pPr>
            <a:r>
              <a:rPr lang="en-US" dirty="0">
                <a:cs typeface="+mn-cs"/>
              </a:rPr>
              <a:t>Courses in Tech Related Majors: INFO, AMATH, HCDE, DXARTS, ...</a:t>
            </a:r>
          </a:p>
          <a:p>
            <a:endParaRPr lang="en-US" dirty="0"/>
          </a:p>
        </p:txBody>
      </p:sp>
    </p:spTree>
    <p:extLst>
      <p:ext uri="{BB962C8B-B14F-4D97-AF65-F5344CB8AC3E}">
        <p14:creationId xmlns:p14="http://schemas.microsoft.com/office/powerpoint/2010/main" val="3008352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54BA-0AC4-26BC-2B11-06020539C89C}"/>
              </a:ext>
            </a:extLst>
          </p:cNvPr>
          <p:cNvSpPr>
            <a:spLocks noGrp="1"/>
          </p:cNvSpPr>
          <p:nvPr>
            <p:ph type="title"/>
          </p:nvPr>
        </p:nvSpPr>
        <p:spPr/>
        <p:txBody>
          <a:bodyPr/>
          <a:lstStyle/>
          <a:p>
            <a:r>
              <a:rPr lang="en-US" dirty="0"/>
              <a:t>What is CSE?</a:t>
            </a:r>
          </a:p>
        </p:txBody>
      </p:sp>
      <p:pic>
        <p:nvPicPr>
          <p:cNvPr id="4" name="Picture 3">
            <a:extLst>
              <a:ext uri="{FF2B5EF4-FFF2-40B4-BE49-F238E27FC236}">
                <a16:creationId xmlns:a16="http://schemas.microsoft.com/office/drawing/2014/main" id="{295B8BF4-DB6D-2698-99E9-93A395D38935}"/>
              </a:ext>
            </a:extLst>
          </p:cNvPr>
          <p:cNvPicPr>
            <a:picLocks noChangeAspect="1"/>
          </p:cNvPicPr>
          <p:nvPr/>
        </p:nvPicPr>
        <p:blipFill>
          <a:blip r:embed="rId3"/>
          <a:stretch>
            <a:fillRect/>
          </a:stretch>
        </p:blipFill>
        <p:spPr>
          <a:xfrm>
            <a:off x="1414007" y="1283455"/>
            <a:ext cx="9939793" cy="5223310"/>
          </a:xfrm>
          <a:prstGeom prst="rect">
            <a:avLst/>
          </a:prstGeom>
        </p:spPr>
      </p:pic>
    </p:spTree>
    <p:extLst>
      <p:ext uri="{BB962C8B-B14F-4D97-AF65-F5344CB8AC3E}">
        <p14:creationId xmlns:p14="http://schemas.microsoft.com/office/powerpoint/2010/main" val="389363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54BA-0AC4-26BC-2B11-06020539C89C}"/>
              </a:ext>
            </a:extLst>
          </p:cNvPr>
          <p:cNvSpPr>
            <a:spLocks noGrp="1"/>
          </p:cNvSpPr>
          <p:nvPr>
            <p:ph type="title"/>
          </p:nvPr>
        </p:nvSpPr>
        <p:spPr/>
        <p:txBody>
          <a:bodyPr/>
          <a:lstStyle/>
          <a:p>
            <a:r>
              <a:rPr lang="en-US" dirty="0"/>
              <a:t>What is CSE?</a:t>
            </a:r>
          </a:p>
        </p:txBody>
      </p:sp>
      <p:pic>
        <p:nvPicPr>
          <p:cNvPr id="1026" name="Picture 2" descr="Page">
            <a:extLst>
              <a:ext uri="{FF2B5EF4-FFF2-40B4-BE49-F238E27FC236}">
                <a16:creationId xmlns:a16="http://schemas.microsoft.com/office/drawing/2014/main" id="{9329DCB2-2781-46DF-9C8C-E918AA152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461" y="1402079"/>
            <a:ext cx="7279077" cy="512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88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6230-3D2D-8FF9-C206-260BB19700E6}"/>
              </a:ext>
            </a:extLst>
          </p:cNvPr>
          <p:cNvSpPr>
            <a:spLocks noGrp="1"/>
          </p:cNvSpPr>
          <p:nvPr>
            <p:ph type="title"/>
          </p:nvPr>
        </p:nvSpPr>
        <p:spPr/>
        <p:txBody>
          <a:bodyPr/>
          <a:lstStyle/>
          <a:p>
            <a:r>
              <a:rPr lang="en-US" dirty="0"/>
              <a:t>Research Beyond Programming</a:t>
            </a:r>
          </a:p>
        </p:txBody>
      </p:sp>
      <p:sp>
        <p:nvSpPr>
          <p:cNvPr id="3" name="Content Placeholder 2">
            <a:extLst>
              <a:ext uri="{FF2B5EF4-FFF2-40B4-BE49-F238E27FC236}">
                <a16:creationId xmlns:a16="http://schemas.microsoft.com/office/drawing/2014/main" id="{488F1F8C-B834-3CC5-6584-411D2F21EA64}"/>
              </a:ext>
            </a:extLst>
          </p:cNvPr>
          <p:cNvSpPr>
            <a:spLocks noGrp="1"/>
          </p:cNvSpPr>
          <p:nvPr>
            <p:ph idx="1"/>
          </p:nvPr>
        </p:nvSpPr>
        <p:spPr>
          <a:xfrm>
            <a:off x="838200" y="1371600"/>
            <a:ext cx="3694043" cy="4805363"/>
          </a:xfrm>
        </p:spPr>
        <p:txBody>
          <a:bodyPr>
            <a:normAutofit fontScale="62500" lnSpcReduction="20000"/>
          </a:bodyPr>
          <a:lstStyle/>
          <a:p>
            <a:pPr marL="0" indent="0">
              <a:buNone/>
            </a:pPr>
            <a:r>
              <a:rPr lang="en-US" b="1" dirty="0"/>
              <a:t>Learn a new CS Topic</a:t>
            </a:r>
          </a:p>
          <a:p>
            <a:r>
              <a:rPr lang="en-US" dirty="0">
                <a:hlinkClick r:id="rId3"/>
              </a:rPr>
              <a:t>Investigate how to best distribute relief funds</a:t>
            </a:r>
            <a:endParaRPr lang="en-US" dirty="0">
              <a:hlinkClick r:id="rId4"/>
            </a:endParaRPr>
          </a:p>
          <a:p>
            <a:r>
              <a:rPr lang="en-US" dirty="0">
                <a:hlinkClick r:id="rId4"/>
              </a:rPr>
              <a:t>Digitize basketball players</a:t>
            </a:r>
            <a:endParaRPr lang="en-US" dirty="0"/>
          </a:p>
          <a:p>
            <a:r>
              <a:rPr lang="en-US" dirty="0">
                <a:hlinkClick r:id="rId5"/>
              </a:rPr>
              <a:t>Help deaf/hard-of-hearing people identify sounds</a:t>
            </a:r>
            <a:endParaRPr lang="en-US" dirty="0"/>
          </a:p>
          <a:p>
            <a:r>
              <a:rPr lang="en-US" dirty="0">
                <a:hlinkClick r:id="rId6"/>
              </a:rPr>
              <a:t>Detect and prevent toxicity online</a:t>
            </a:r>
            <a:endParaRPr lang="en-US" dirty="0"/>
          </a:p>
          <a:p>
            <a:r>
              <a:rPr lang="en-US" dirty="0">
                <a:hlinkClick r:id="rId7"/>
              </a:rPr>
              <a:t>Recognize disinformation online</a:t>
            </a:r>
            <a:endParaRPr lang="en-US" dirty="0"/>
          </a:p>
          <a:p>
            <a:r>
              <a:rPr lang="en-US" dirty="0">
                <a:hlinkClick r:id="rId8"/>
              </a:rPr>
              <a:t>Make movies</a:t>
            </a:r>
            <a:endParaRPr lang="en-US" dirty="0"/>
          </a:p>
          <a:p>
            <a:r>
              <a:rPr lang="en-US" dirty="0">
                <a:hlinkClick r:id="rId9"/>
              </a:rPr>
              <a:t>Improve digital collaboration</a:t>
            </a:r>
            <a:endParaRPr lang="en-US" dirty="0"/>
          </a:p>
          <a:p>
            <a:r>
              <a:rPr lang="en-US" dirty="0">
                <a:hlinkClick r:id="rId10"/>
              </a:rPr>
              <a:t>Design algorithms that are more fair and better respect privacy</a:t>
            </a:r>
            <a:endParaRPr lang="en-US" dirty="0"/>
          </a:p>
          <a:p>
            <a:r>
              <a:rPr lang="en-US" dirty="0">
                <a:hlinkClick r:id="rId11"/>
              </a:rPr>
              <a:t>Fix Olympic badminton</a:t>
            </a:r>
            <a:endParaRPr lang="en-US" dirty="0"/>
          </a:p>
          <a:p>
            <a:r>
              <a:rPr lang="en-US" dirty="0"/>
              <a:t>And so much more!</a:t>
            </a:r>
          </a:p>
          <a:p>
            <a:endParaRPr lang="en-US" dirty="0"/>
          </a:p>
          <a:p>
            <a:endParaRPr lang="en-US" dirty="0"/>
          </a:p>
          <a:p>
            <a:pPr marL="0" indent="0">
              <a:buNone/>
            </a:pPr>
            <a:endParaRPr lang="en-US" dirty="0"/>
          </a:p>
        </p:txBody>
      </p:sp>
      <p:sp>
        <p:nvSpPr>
          <p:cNvPr id="4" name="Content Placeholder 2">
            <a:extLst>
              <a:ext uri="{FF2B5EF4-FFF2-40B4-BE49-F238E27FC236}">
                <a16:creationId xmlns:a16="http://schemas.microsoft.com/office/drawing/2014/main" id="{DE3E320B-FC3A-BCB8-0232-BC75B2498F76}"/>
              </a:ext>
            </a:extLst>
          </p:cNvPr>
          <p:cNvSpPr txBox="1">
            <a:spLocks/>
          </p:cNvSpPr>
          <p:nvPr/>
        </p:nvSpPr>
        <p:spPr>
          <a:xfrm>
            <a:off x="4532243" y="1368950"/>
            <a:ext cx="3694043" cy="48053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Attend Weekly Meetings</a:t>
            </a:r>
          </a:p>
          <a:p>
            <a:pPr eaLnBrk="1" hangingPunct="1"/>
            <a:r>
              <a:rPr lang="en-US" altLang="en-US" sz="1800" dirty="0">
                <a:ea typeface="ＭＳ Ｐゴシック" panose="020B0600070205080204" pitchFamily="34" charset="-128"/>
                <a:hlinkClick r:id="rId12"/>
              </a:rPr>
              <a:t>Change</a:t>
            </a:r>
            <a:r>
              <a:rPr lang="en-US" altLang="en-US" sz="1800" dirty="0">
                <a:ea typeface="ＭＳ Ｐゴシック" panose="020B0600070205080204" pitchFamily="34" charset="-128"/>
              </a:rPr>
              <a:t> – technologies for low-income regions</a:t>
            </a:r>
          </a:p>
          <a:p>
            <a:pPr eaLnBrk="1" hangingPunct="1"/>
            <a:r>
              <a:rPr lang="en-US" altLang="en-US" sz="1800" dirty="0">
                <a:ea typeface="ＭＳ Ｐゴシック" panose="020B0600070205080204" pitchFamily="34" charset="-128"/>
                <a:hlinkClick r:id="rId13"/>
              </a:rPr>
              <a:t>Dub</a:t>
            </a:r>
            <a:r>
              <a:rPr lang="en-US" altLang="en-US" sz="1800" dirty="0">
                <a:ea typeface="ＭＳ Ｐゴシック" panose="020B0600070205080204" pitchFamily="34" charset="-128"/>
              </a:rPr>
              <a:t> – human-computer interaction and design</a:t>
            </a:r>
          </a:p>
          <a:p>
            <a:pPr eaLnBrk="1" hangingPunct="1"/>
            <a:r>
              <a:rPr lang="en-US" altLang="en-US" sz="1800" dirty="0">
                <a:ea typeface="ＭＳ Ｐゴシック" panose="020B0600070205080204" pitchFamily="34" charset="-128"/>
                <a:hlinkClick r:id="rId14"/>
              </a:rPr>
              <a:t>ComputingEd@UW </a:t>
            </a:r>
            <a:r>
              <a:rPr lang="en-US" altLang="en-US" sz="1800" dirty="0">
                <a:ea typeface="ＭＳ Ｐゴシック" panose="020B0600070205080204" pitchFamily="34" charset="-128"/>
              </a:rPr>
              <a:t>– computer science education</a:t>
            </a:r>
          </a:p>
          <a:p>
            <a:pPr eaLnBrk="1" hangingPunct="1"/>
            <a:endParaRPr lang="en-US" altLang="en-US" sz="1800" dirty="0">
              <a:ea typeface="ＭＳ Ｐゴシック" panose="020B0600070205080204" pitchFamily="34" charset="-128"/>
            </a:endParaRPr>
          </a:p>
          <a:p>
            <a:pPr marL="0" indent="0" eaLnBrk="1" hangingPunct="1">
              <a:buNone/>
            </a:pPr>
            <a:r>
              <a:rPr lang="en-US" altLang="en-US" sz="1800" b="1" dirty="0">
                <a:ea typeface="ＭＳ Ｐゴシック" panose="020B0600070205080204" pitchFamily="34" charset="-128"/>
              </a:rPr>
              <a:t>Registered Student Organizations (RSOs)</a:t>
            </a:r>
          </a:p>
          <a:p>
            <a:r>
              <a:rPr lang="en-US" altLang="en-US" sz="1800" dirty="0">
                <a:ea typeface="ＭＳ Ｐゴシック" panose="020B0600070205080204" pitchFamily="34" charset="-128"/>
                <a:hlinkClick r:id="rId15"/>
              </a:rPr>
              <a:t>Husky Coding Project</a:t>
            </a:r>
            <a:r>
              <a:rPr lang="en-US" altLang="en-US" sz="1800" dirty="0">
                <a:ea typeface="ＭＳ Ｐゴシック" panose="020B0600070205080204" pitchFamily="34" charset="-128"/>
              </a:rPr>
              <a:t> – group projects, internship simulation</a:t>
            </a:r>
          </a:p>
          <a:p>
            <a:r>
              <a:rPr lang="en-US" altLang="en-US" sz="1800" dirty="0" err="1">
                <a:ea typeface="ＭＳ Ｐゴシック" panose="020B0600070205080204" pitchFamily="34" charset="-128"/>
                <a:hlinkClick r:id="rId16"/>
              </a:rPr>
              <a:t>DubHacks</a:t>
            </a:r>
            <a:r>
              <a:rPr lang="en-US" altLang="en-US" sz="1800" dirty="0">
                <a:ea typeface="ＭＳ Ｐゴシック" panose="020B0600070205080204" pitchFamily="34" charset="-128"/>
              </a:rPr>
              <a:t> – student-run tech and entrepreneurship non-profit</a:t>
            </a:r>
          </a:p>
          <a:p>
            <a:r>
              <a:rPr lang="en-US" altLang="en-US" sz="1800" dirty="0">
                <a:ea typeface="ＭＳ Ｐゴシック" panose="020B0600070205080204" pitchFamily="34" charset="-128"/>
                <a:hlinkClick r:id="rId17"/>
              </a:rPr>
              <a:t>UW Game Dev Club</a:t>
            </a:r>
            <a:r>
              <a:rPr lang="en-US" altLang="en-US" sz="1800" dirty="0">
                <a:ea typeface="ＭＳ Ｐゴシック" panose="020B0600070205080204" pitchFamily="34" charset="-128"/>
              </a:rPr>
              <a:t> – indie game development group</a:t>
            </a:r>
          </a:p>
          <a:p>
            <a:r>
              <a:rPr lang="en-US" altLang="en-US" sz="1800" dirty="0">
                <a:ea typeface="ＭＳ Ｐゴシック" panose="020B0600070205080204" pitchFamily="34" charset="-128"/>
                <a:hlinkClick r:id="rId18"/>
              </a:rPr>
              <a:t>Husky Robotics</a:t>
            </a:r>
            <a:r>
              <a:rPr lang="en-US" altLang="en-US" sz="1800" dirty="0">
                <a:ea typeface="ＭＳ Ｐゴシック" panose="020B0600070205080204" pitchFamily="34" charset="-128"/>
              </a:rPr>
              <a:t> – robotics</a:t>
            </a:r>
          </a:p>
        </p:txBody>
      </p:sp>
      <p:sp>
        <p:nvSpPr>
          <p:cNvPr id="5" name="Content Placeholder 2">
            <a:extLst>
              <a:ext uri="{FF2B5EF4-FFF2-40B4-BE49-F238E27FC236}">
                <a16:creationId xmlns:a16="http://schemas.microsoft.com/office/drawing/2014/main" id="{829F8137-3193-B482-89FD-D00A47275FF6}"/>
              </a:ext>
            </a:extLst>
          </p:cNvPr>
          <p:cNvSpPr txBox="1">
            <a:spLocks/>
          </p:cNvSpPr>
          <p:nvPr/>
        </p:nvSpPr>
        <p:spPr>
          <a:xfrm>
            <a:off x="7920824" y="1368950"/>
            <a:ext cx="3694043"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Read a Book! </a:t>
            </a:r>
            <a:r>
              <a:rPr lang="en-US" sz="1800" dirty="0"/>
              <a:t>(links on pictures)</a:t>
            </a:r>
            <a:endParaRPr lang="en-US" sz="1800" b="1" dirty="0"/>
          </a:p>
        </p:txBody>
      </p:sp>
      <p:pic>
        <p:nvPicPr>
          <p:cNvPr id="6" name="Picture 5" descr="CODE by Charles Petzold&#10;&#10;The Hidden Language of Computer Hardware and Software">
            <a:hlinkClick r:id="rId19"/>
            <a:extLst>
              <a:ext uri="{FF2B5EF4-FFF2-40B4-BE49-F238E27FC236}">
                <a16:creationId xmlns:a16="http://schemas.microsoft.com/office/drawing/2014/main" id="{5C9DB669-8332-8C46-BFA7-EF038EB44428}"/>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92985" y="1755610"/>
            <a:ext cx="1219882" cy="170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ear Data by [Giorgia Lupi &amp; Stefanie Posavec]">
            <a:hlinkClick r:id="rId21"/>
            <a:extLst>
              <a:ext uri="{FF2B5EF4-FFF2-40B4-BE49-F238E27FC236}">
                <a16:creationId xmlns:a16="http://schemas.microsoft.com/office/drawing/2014/main" id="{DFC83297-8009-C9A6-4148-DDFAB0642896}"/>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0827391" y="4001435"/>
            <a:ext cx="1281089" cy="174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Nine Algorithms That Changed the Future: The Ingenious Ideas That Drive Today's Computers (Princeton Science Library Book 112) by [John MacCormick]">
            <a:hlinkClick r:id="rId23"/>
            <a:extLst>
              <a:ext uri="{FF2B5EF4-FFF2-40B4-BE49-F238E27FC236}">
                <a16:creationId xmlns:a16="http://schemas.microsoft.com/office/drawing/2014/main" id="{A7193212-6FB6-9A0A-2297-80B0B2F1CC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87048" y="1795030"/>
            <a:ext cx="1155314" cy="17828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lgorithms of Oppression: How Search Engines Reinforce Racism by [Safiya Umoja Noble]">
            <a:hlinkClick r:id="rId25"/>
            <a:extLst>
              <a:ext uri="{FF2B5EF4-FFF2-40B4-BE49-F238E27FC236}">
                <a16:creationId xmlns:a16="http://schemas.microsoft.com/office/drawing/2014/main" id="{7C9710C7-90A3-A245-9220-7B2F6AF3ECE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92985" y="3928279"/>
            <a:ext cx="1219883" cy="1822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e Ethical Algorithm: The Science of Socially Aware Algorithm Design by [Michael Kearns &amp; Aaron Roth]">
            <a:hlinkClick r:id="rId27"/>
            <a:extLst>
              <a:ext uri="{FF2B5EF4-FFF2-40B4-BE49-F238E27FC236}">
                <a16:creationId xmlns:a16="http://schemas.microsoft.com/office/drawing/2014/main" id="{3A975F30-7D14-74DF-A01F-1535DD1322D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2302" y="4001435"/>
            <a:ext cx="1155313" cy="1752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apons of Math Destruction: How Big Data Increases Inequality and Threatens Democracy by [Cathy O'Neil]">
            <a:hlinkClick r:id="rId29"/>
            <a:extLst>
              <a:ext uri="{FF2B5EF4-FFF2-40B4-BE49-F238E27FC236}">
                <a16:creationId xmlns:a16="http://schemas.microsoft.com/office/drawing/2014/main" id="{E6059F94-D28C-0D86-E682-8374114F17A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2301" y="1783375"/>
            <a:ext cx="1155313" cy="174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18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Looking Back</a:t>
            </a:r>
          </a:p>
          <a:p>
            <a:pPr>
              <a:spcAft>
                <a:spcPts val="1200"/>
              </a:spcAft>
            </a:pPr>
            <a:r>
              <a:rPr lang="en-US" dirty="0"/>
              <a:t>Looking Forward</a:t>
            </a:r>
          </a:p>
          <a:p>
            <a:pPr>
              <a:spcAft>
                <a:spcPts val="1200"/>
              </a:spcAft>
            </a:pPr>
            <a:r>
              <a:rPr lang="en-US" b="1" dirty="0">
                <a:solidFill>
                  <a:schemeClr val="accent5"/>
                </a:solidFill>
              </a:rPr>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2927726" y="2767645"/>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31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A219-4E76-D581-5A79-BAA7BBB02683}"/>
              </a:ext>
            </a:extLst>
          </p:cNvPr>
          <p:cNvSpPr>
            <a:spLocks noGrp="1"/>
          </p:cNvSpPr>
          <p:nvPr>
            <p:ph type="title"/>
          </p:nvPr>
        </p:nvSpPr>
        <p:spPr/>
        <p:txBody>
          <a:bodyPr/>
          <a:lstStyle/>
          <a:p>
            <a:r>
              <a:rPr lang="en-US" dirty="0"/>
              <a:t>Thank You! (Students)</a:t>
            </a:r>
          </a:p>
        </p:txBody>
      </p:sp>
      <p:sp>
        <p:nvSpPr>
          <p:cNvPr id="3" name="Content Placeholder 2">
            <a:extLst>
              <a:ext uri="{FF2B5EF4-FFF2-40B4-BE49-F238E27FC236}">
                <a16:creationId xmlns:a16="http://schemas.microsoft.com/office/drawing/2014/main" id="{A91A48BC-EF0F-25A6-C402-D05B458D4247}"/>
              </a:ext>
            </a:extLst>
          </p:cNvPr>
          <p:cNvSpPr>
            <a:spLocks noGrp="1"/>
          </p:cNvSpPr>
          <p:nvPr>
            <p:ph idx="1"/>
          </p:nvPr>
        </p:nvSpPr>
        <p:spPr/>
        <p:txBody>
          <a:bodyPr/>
          <a:lstStyle/>
          <a:p>
            <a:r>
              <a:rPr lang="en-US" dirty="0"/>
              <a:t>This is still a very new course! We are always looking for feedback on how to improve the class for you and for future students! Thank you for your patience and understanding as we develop everything. </a:t>
            </a:r>
            <a:r>
              <a:rPr lang="en-US" dirty="0">
                <a:sym typeface="Wingdings" pitchFamily="2" charset="2"/>
              </a:rPr>
              <a:t> </a:t>
            </a:r>
            <a:endParaRPr lang="en-US" dirty="0"/>
          </a:p>
          <a:p>
            <a:pPr lvl="1"/>
            <a:r>
              <a:rPr lang="en-US" dirty="0"/>
              <a:t>We </a:t>
            </a:r>
            <a:r>
              <a:rPr lang="en-US" u="sng" dirty="0"/>
              <a:t>really</a:t>
            </a:r>
            <a:r>
              <a:rPr lang="en-US" dirty="0"/>
              <a:t> value your feedback!</a:t>
            </a:r>
          </a:p>
          <a:p>
            <a:pPr lvl="1"/>
            <a:r>
              <a:rPr lang="en-US" dirty="0"/>
              <a:t>Let us know what’s working and what isn’t working for you</a:t>
            </a:r>
          </a:p>
          <a:p>
            <a:pPr lvl="1"/>
            <a:r>
              <a:rPr lang="en-US" dirty="0"/>
              <a:t>Something that went well in another course? Tell us about it!</a:t>
            </a:r>
          </a:p>
          <a:p>
            <a:r>
              <a:rPr lang="en-US" b="1" dirty="0"/>
              <a:t>Please fill out the Course Evaluation by Sunday December 8 at 11:59 PM </a:t>
            </a:r>
            <a:r>
              <a:rPr lang="en-US" dirty="0"/>
              <a:t>to provide feedback about the course!</a:t>
            </a:r>
            <a:endParaRPr lang="en-US" b="1" dirty="0"/>
          </a:p>
          <a:p>
            <a:endParaRPr lang="en-US" dirty="0"/>
          </a:p>
        </p:txBody>
      </p:sp>
    </p:spTree>
    <p:extLst>
      <p:ext uri="{BB962C8B-B14F-4D97-AF65-F5344CB8AC3E}">
        <p14:creationId xmlns:p14="http://schemas.microsoft.com/office/powerpoint/2010/main" val="3165003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DE29-1FFF-4EFC-BBC3-12805646976F}"/>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08064303-9F3D-45EC-85B9-C614BE2BFADE}"/>
              </a:ext>
            </a:extLst>
          </p:cNvPr>
          <p:cNvSpPr>
            <a:spLocks noGrp="1"/>
          </p:cNvSpPr>
          <p:nvPr>
            <p:ph idx="1"/>
          </p:nvPr>
        </p:nvSpPr>
        <p:spPr/>
        <p:txBody>
          <a:bodyPr>
            <a:normAutofit lnSpcReduction="10000"/>
          </a:bodyPr>
          <a:lstStyle/>
          <a:p>
            <a:r>
              <a:rPr lang="en-US" dirty="0"/>
              <a:t>Lots of information posted last week!</a:t>
            </a:r>
          </a:p>
          <a:p>
            <a:pPr lvl="1"/>
            <a:r>
              <a:rPr lang="en-US" dirty="0"/>
              <a:t>Bob </a:t>
            </a:r>
            <a:r>
              <a:rPr lang="en-US" dirty="0" err="1"/>
              <a:t>Bandes</a:t>
            </a:r>
            <a:r>
              <a:rPr lang="en-US" dirty="0"/>
              <a:t> TA Award</a:t>
            </a:r>
          </a:p>
          <a:p>
            <a:pPr lvl="1"/>
            <a:r>
              <a:rPr lang="en-US" dirty="0"/>
              <a:t>Course Evaluations (due by Sunday, December 8)</a:t>
            </a:r>
          </a:p>
          <a:p>
            <a:pPr lvl="1"/>
            <a:r>
              <a:rPr lang="en-US" dirty="0"/>
              <a:t>TA Feedback form (due tonight, Fri Dec 6 by end-of-day)</a:t>
            </a:r>
          </a:p>
          <a:p>
            <a:pPr lvl="1"/>
            <a:r>
              <a:rPr lang="en-US" dirty="0"/>
              <a:t>IPL closes today (Friday, December 6)</a:t>
            </a:r>
          </a:p>
          <a:p>
            <a:pPr lvl="1"/>
            <a:r>
              <a:rPr lang="en-US" dirty="0"/>
              <a:t>Review Session Tuesday (December 10 4:30pm – 6:50pm)</a:t>
            </a:r>
          </a:p>
          <a:p>
            <a:pPr lvl="1"/>
            <a:r>
              <a:rPr lang="en-US" dirty="0"/>
              <a:t>Gumball &amp; Gigi visit on Monday (December 9 1:00pm – 3:00pm)</a:t>
            </a:r>
          </a:p>
          <a:p>
            <a:r>
              <a:rPr lang="en-US" dirty="0"/>
              <a:t>Resubmission Cycle 7 (R7) due Tuesday, December 10</a:t>
            </a:r>
          </a:p>
          <a:p>
            <a:pPr lvl="1"/>
            <a:r>
              <a:rPr lang="en-US" dirty="0"/>
              <a:t>All assignments eligible for resubmission! </a:t>
            </a:r>
          </a:p>
          <a:p>
            <a:r>
              <a:rPr lang="en-US" dirty="0"/>
              <a:t>Final exam: </a:t>
            </a:r>
            <a:r>
              <a:rPr lang="en-US" b="1" dirty="0"/>
              <a:t>Thursday, December 12</a:t>
            </a:r>
            <a:r>
              <a:rPr lang="en-US" b="1" baseline="30000" dirty="0"/>
              <a:t>th</a:t>
            </a:r>
            <a:r>
              <a:rPr lang="en-US" b="1" dirty="0"/>
              <a:t> 12:30 – 2:20 PM </a:t>
            </a:r>
            <a:r>
              <a:rPr lang="en-US" dirty="0"/>
              <a:t>in KNE 120 &amp; KNE 130 </a:t>
            </a:r>
          </a:p>
          <a:p>
            <a:pPr lvl="1"/>
            <a:r>
              <a:rPr lang="en-US" dirty="0"/>
              <a:t>Seating assignments publishing tonight!</a:t>
            </a:r>
          </a:p>
        </p:txBody>
      </p:sp>
    </p:spTree>
    <p:extLst>
      <p:ext uri="{BB962C8B-B14F-4D97-AF65-F5344CB8AC3E}">
        <p14:creationId xmlns:p14="http://schemas.microsoft.com/office/powerpoint/2010/main" val="72455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345A-B77E-0D5A-2150-5862C5B17131}"/>
              </a:ext>
            </a:extLst>
          </p:cNvPr>
          <p:cNvSpPr>
            <a:spLocks noGrp="1"/>
          </p:cNvSpPr>
          <p:nvPr>
            <p:ph type="title"/>
          </p:nvPr>
        </p:nvSpPr>
        <p:spPr/>
        <p:txBody>
          <a:bodyPr/>
          <a:lstStyle/>
          <a:p>
            <a:r>
              <a:rPr lang="en-US" dirty="0"/>
              <a:t>Thank You! (TAs)</a:t>
            </a:r>
          </a:p>
        </p:txBody>
      </p:sp>
      <p:sp>
        <p:nvSpPr>
          <p:cNvPr id="3" name="Content Placeholder 2">
            <a:extLst>
              <a:ext uri="{FF2B5EF4-FFF2-40B4-BE49-F238E27FC236}">
                <a16:creationId xmlns:a16="http://schemas.microsoft.com/office/drawing/2014/main" id="{57DD24B7-05D1-ECF1-0FA9-8DAA159E53D6}"/>
              </a:ext>
            </a:extLst>
          </p:cNvPr>
          <p:cNvSpPr>
            <a:spLocks noGrp="1"/>
          </p:cNvSpPr>
          <p:nvPr>
            <p:ph idx="1"/>
          </p:nvPr>
        </p:nvSpPr>
        <p:spPr>
          <a:xfrm>
            <a:off x="799192" y="1371600"/>
            <a:ext cx="10515600" cy="4805363"/>
          </a:xfrm>
        </p:spPr>
        <p:txBody>
          <a:bodyPr>
            <a:normAutofit/>
          </a:bodyPr>
          <a:lstStyle/>
          <a:p>
            <a:pPr marL="0" indent="0">
              <a:buNone/>
            </a:pPr>
            <a:r>
              <a:rPr lang="en-US" sz="2700" dirty="0"/>
              <a:t>Miya, Elba, and all of the students couldn’t have done this quarter without all of your amazing TAs! Thanks to them for running the course!</a:t>
            </a:r>
          </a:p>
        </p:txBody>
      </p:sp>
      <p:pic>
        <p:nvPicPr>
          <p:cNvPr id="6" name="Picture 5" descr="A person standing next to a railing and a city&#10;&#10;Description automatically generated">
            <a:extLst>
              <a:ext uri="{FF2B5EF4-FFF2-40B4-BE49-F238E27FC236}">
                <a16:creationId xmlns:a16="http://schemas.microsoft.com/office/drawing/2014/main" id="{25AD1E62-DB89-4DF6-FA3D-7BE57D253C80}"/>
              </a:ext>
            </a:extLst>
          </p:cNvPr>
          <p:cNvPicPr>
            <a:picLocks noChangeAspect="1"/>
          </p:cNvPicPr>
          <p:nvPr/>
        </p:nvPicPr>
        <p:blipFill>
          <a:blip r:embed="rId2"/>
          <a:stretch>
            <a:fillRect/>
          </a:stretch>
        </p:blipFill>
        <p:spPr>
          <a:xfrm>
            <a:off x="6824568" y="5614647"/>
            <a:ext cx="1099028" cy="1099028"/>
          </a:xfrm>
          <a:prstGeom prst="rect">
            <a:avLst/>
          </a:prstGeom>
        </p:spPr>
      </p:pic>
      <p:pic>
        <p:nvPicPr>
          <p:cNvPr id="10" name="Picture 9" descr="A person standing in front of a bush&#10;&#10;Description automatically generated">
            <a:extLst>
              <a:ext uri="{FF2B5EF4-FFF2-40B4-BE49-F238E27FC236}">
                <a16:creationId xmlns:a16="http://schemas.microsoft.com/office/drawing/2014/main" id="{BFEA68AB-656B-A9F9-7485-6A7868F58D9E}"/>
              </a:ext>
            </a:extLst>
          </p:cNvPr>
          <p:cNvPicPr>
            <a:picLocks noChangeAspect="1"/>
          </p:cNvPicPr>
          <p:nvPr/>
        </p:nvPicPr>
        <p:blipFill>
          <a:blip r:embed="rId3"/>
          <a:stretch>
            <a:fillRect/>
          </a:stretch>
        </p:blipFill>
        <p:spPr>
          <a:xfrm>
            <a:off x="2504689" y="4187114"/>
            <a:ext cx="1002707" cy="1002707"/>
          </a:xfrm>
          <a:prstGeom prst="rect">
            <a:avLst/>
          </a:prstGeom>
        </p:spPr>
      </p:pic>
      <p:pic>
        <p:nvPicPr>
          <p:cNvPr id="14" name="Picture 13" descr="A person with her hands on her face&#10;&#10;Description automatically generated">
            <a:extLst>
              <a:ext uri="{FF2B5EF4-FFF2-40B4-BE49-F238E27FC236}">
                <a16:creationId xmlns:a16="http://schemas.microsoft.com/office/drawing/2014/main" id="{CA35E997-B43F-25D0-E618-28B3CE3CAE61}"/>
              </a:ext>
            </a:extLst>
          </p:cNvPr>
          <p:cNvPicPr>
            <a:picLocks noChangeAspect="1"/>
          </p:cNvPicPr>
          <p:nvPr/>
        </p:nvPicPr>
        <p:blipFill>
          <a:blip r:embed="rId4"/>
          <a:stretch>
            <a:fillRect/>
          </a:stretch>
        </p:blipFill>
        <p:spPr>
          <a:xfrm>
            <a:off x="6851862" y="3316867"/>
            <a:ext cx="1096474" cy="1096474"/>
          </a:xfrm>
          <a:prstGeom prst="rect">
            <a:avLst/>
          </a:prstGeom>
        </p:spPr>
      </p:pic>
      <p:pic>
        <p:nvPicPr>
          <p:cNvPr id="18" name="Picture 17" descr="A person wearing sunglasses and standing in front of water&#10;&#10;Description automatically generated">
            <a:extLst>
              <a:ext uri="{FF2B5EF4-FFF2-40B4-BE49-F238E27FC236}">
                <a16:creationId xmlns:a16="http://schemas.microsoft.com/office/drawing/2014/main" id="{29F21633-AB58-E95C-A18E-681B1403FA10}"/>
              </a:ext>
            </a:extLst>
          </p:cNvPr>
          <p:cNvPicPr>
            <a:picLocks noChangeAspect="1"/>
          </p:cNvPicPr>
          <p:nvPr/>
        </p:nvPicPr>
        <p:blipFill>
          <a:blip r:embed="rId5"/>
          <a:stretch>
            <a:fillRect/>
          </a:stretch>
        </p:blipFill>
        <p:spPr>
          <a:xfrm>
            <a:off x="8007392" y="4807646"/>
            <a:ext cx="1071373" cy="1071373"/>
          </a:xfrm>
          <a:prstGeom prst="rect">
            <a:avLst/>
          </a:prstGeom>
        </p:spPr>
      </p:pic>
      <p:pic>
        <p:nvPicPr>
          <p:cNvPr id="22" name="Picture 21" descr="A person in a blue shirt&#10;&#10;Description automatically generated">
            <a:extLst>
              <a:ext uri="{FF2B5EF4-FFF2-40B4-BE49-F238E27FC236}">
                <a16:creationId xmlns:a16="http://schemas.microsoft.com/office/drawing/2014/main" id="{64561C80-FB52-0E16-09FE-ADC43B3CB422}"/>
              </a:ext>
            </a:extLst>
          </p:cNvPr>
          <p:cNvPicPr>
            <a:picLocks noChangeAspect="1"/>
          </p:cNvPicPr>
          <p:nvPr/>
        </p:nvPicPr>
        <p:blipFill>
          <a:blip r:embed="rId6"/>
          <a:stretch>
            <a:fillRect/>
          </a:stretch>
        </p:blipFill>
        <p:spPr>
          <a:xfrm>
            <a:off x="2490956" y="5209252"/>
            <a:ext cx="1026439" cy="1112493"/>
          </a:xfrm>
          <a:prstGeom prst="rect">
            <a:avLst/>
          </a:prstGeom>
        </p:spPr>
      </p:pic>
      <p:pic>
        <p:nvPicPr>
          <p:cNvPr id="26" name="Picture 25" descr="A person standing on a cliff with a backpack&#10;&#10;Description automatically generated">
            <a:extLst>
              <a:ext uri="{FF2B5EF4-FFF2-40B4-BE49-F238E27FC236}">
                <a16:creationId xmlns:a16="http://schemas.microsoft.com/office/drawing/2014/main" id="{883ED9E2-1786-E551-A147-8F00C3438FA5}"/>
              </a:ext>
            </a:extLst>
          </p:cNvPr>
          <p:cNvPicPr>
            <a:picLocks noChangeAspect="1"/>
          </p:cNvPicPr>
          <p:nvPr/>
        </p:nvPicPr>
        <p:blipFill>
          <a:blip r:embed="rId7"/>
          <a:stretch>
            <a:fillRect/>
          </a:stretch>
        </p:blipFill>
        <p:spPr>
          <a:xfrm>
            <a:off x="3560980" y="3242925"/>
            <a:ext cx="1000719" cy="926702"/>
          </a:xfrm>
          <a:prstGeom prst="rect">
            <a:avLst/>
          </a:prstGeom>
        </p:spPr>
      </p:pic>
      <p:pic>
        <p:nvPicPr>
          <p:cNvPr id="30" name="Picture 29" descr="A person smiling at camera&#10;&#10;Description automatically generated">
            <a:extLst>
              <a:ext uri="{FF2B5EF4-FFF2-40B4-BE49-F238E27FC236}">
                <a16:creationId xmlns:a16="http://schemas.microsoft.com/office/drawing/2014/main" id="{7F9634CD-BE76-45ED-F9B4-90E8D0A97B11}"/>
              </a:ext>
            </a:extLst>
          </p:cNvPr>
          <p:cNvPicPr>
            <a:picLocks noChangeAspect="1"/>
          </p:cNvPicPr>
          <p:nvPr/>
        </p:nvPicPr>
        <p:blipFill>
          <a:blip r:embed="rId8"/>
          <a:stretch>
            <a:fillRect/>
          </a:stretch>
        </p:blipFill>
        <p:spPr>
          <a:xfrm>
            <a:off x="5700290" y="4387575"/>
            <a:ext cx="1064834" cy="1064482"/>
          </a:xfrm>
          <a:prstGeom prst="rect">
            <a:avLst/>
          </a:prstGeom>
        </p:spPr>
      </p:pic>
      <p:pic>
        <p:nvPicPr>
          <p:cNvPr id="34" name="Picture 33" descr="A person standing in a forest&#10;&#10;Description automatically generated">
            <a:extLst>
              <a:ext uri="{FF2B5EF4-FFF2-40B4-BE49-F238E27FC236}">
                <a16:creationId xmlns:a16="http://schemas.microsoft.com/office/drawing/2014/main" id="{16C9C90B-20E3-6248-B16B-D20BFE55511F}"/>
              </a:ext>
            </a:extLst>
          </p:cNvPr>
          <p:cNvPicPr>
            <a:picLocks noChangeAspect="1"/>
          </p:cNvPicPr>
          <p:nvPr/>
        </p:nvPicPr>
        <p:blipFill>
          <a:blip r:embed="rId9"/>
          <a:stretch>
            <a:fillRect/>
          </a:stretch>
        </p:blipFill>
        <p:spPr>
          <a:xfrm>
            <a:off x="6810830" y="4447242"/>
            <a:ext cx="1150856" cy="1139802"/>
          </a:xfrm>
          <a:prstGeom prst="rect">
            <a:avLst/>
          </a:prstGeom>
        </p:spPr>
      </p:pic>
      <p:pic>
        <p:nvPicPr>
          <p:cNvPr id="38" name="Picture 37" descr="A person smiling in front of a tree&#10;&#10;Description automatically generated">
            <a:extLst>
              <a:ext uri="{FF2B5EF4-FFF2-40B4-BE49-F238E27FC236}">
                <a16:creationId xmlns:a16="http://schemas.microsoft.com/office/drawing/2014/main" id="{4541AD0F-BE21-AAAA-39F6-6063DDBD4EF0}"/>
              </a:ext>
            </a:extLst>
          </p:cNvPr>
          <p:cNvPicPr>
            <a:picLocks noChangeAspect="1"/>
          </p:cNvPicPr>
          <p:nvPr/>
        </p:nvPicPr>
        <p:blipFill>
          <a:blip r:embed="rId10"/>
          <a:stretch>
            <a:fillRect/>
          </a:stretch>
        </p:blipFill>
        <p:spPr>
          <a:xfrm>
            <a:off x="4654580" y="5394310"/>
            <a:ext cx="946701" cy="946701"/>
          </a:xfrm>
          <a:prstGeom prst="rect">
            <a:avLst/>
          </a:prstGeom>
        </p:spPr>
      </p:pic>
      <p:pic>
        <p:nvPicPr>
          <p:cNvPr id="42" name="Picture 41" descr="A person standing on a boat railing&#10;&#10;Description automatically generated">
            <a:extLst>
              <a:ext uri="{FF2B5EF4-FFF2-40B4-BE49-F238E27FC236}">
                <a16:creationId xmlns:a16="http://schemas.microsoft.com/office/drawing/2014/main" id="{4D7FF570-F2F7-FD9D-9D60-B6D33A761D1F}"/>
              </a:ext>
            </a:extLst>
          </p:cNvPr>
          <p:cNvPicPr>
            <a:picLocks noChangeAspect="1"/>
          </p:cNvPicPr>
          <p:nvPr/>
        </p:nvPicPr>
        <p:blipFill>
          <a:blip r:embed="rId11"/>
          <a:stretch>
            <a:fillRect/>
          </a:stretch>
        </p:blipFill>
        <p:spPr>
          <a:xfrm>
            <a:off x="5659388" y="5487884"/>
            <a:ext cx="1099028" cy="1099028"/>
          </a:xfrm>
          <a:prstGeom prst="rect">
            <a:avLst/>
          </a:prstGeom>
        </p:spPr>
      </p:pic>
      <p:pic>
        <p:nvPicPr>
          <p:cNvPr id="46" name="Picture 45" descr="A person holding a teddy bear&#10;&#10;Description automatically generated">
            <a:extLst>
              <a:ext uri="{FF2B5EF4-FFF2-40B4-BE49-F238E27FC236}">
                <a16:creationId xmlns:a16="http://schemas.microsoft.com/office/drawing/2014/main" id="{97F47FA1-CAC8-DD7B-1888-CB99C4854156}"/>
              </a:ext>
            </a:extLst>
          </p:cNvPr>
          <p:cNvPicPr>
            <a:picLocks noChangeAspect="1"/>
          </p:cNvPicPr>
          <p:nvPr/>
        </p:nvPicPr>
        <p:blipFill>
          <a:blip r:embed="rId12"/>
          <a:stretch>
            <a:fillRect/>
          </a:stretch>
        </p:blipFill>
        <p:spPr>
          <a:xfrm>
            <a:off x="6844377" y="2220371"/>
            <a:ext cx="1062595" cy="1062595"/>
          </a:xfrm>
          <a:prstGeom prst="rect">
            <a:avLst/>
          </a:prstGeom>
        </p:spPr>
      </p:pic>
      <p:pic>
        <p:nvPicPr>
          <p:cNvPr id="50" name="Picture 49" descr="A person smiling at the camera&#10;&#10;Description automatically generated">
            <a:extLst>
              <a:ext uri="{FF2B5EF4-FFF2-40B4-BE49-F238E27FC236}">
                <a16:creationId xmlns:a16="http://schemas.microsoft.com/office/drawing/2014/main" id="{06944598-819A-0D87-3A01-0177BE590666}"/>
              </a:ext>
            </a:extLst>
          </p:cNvPr>
          <p:cNvPicPr>
            <a:picLocks noChangeAspect="1"/>
          </p:cNvPicPr>
          <p:nvPr/>
        </p:nvPicPr>
        <p:blipFill>
          <a:blip r:embed="rId13"/>
          <a:stretch>
            <a:fillRect/>
          </a:stretch>
        </p:blipFill>
        <p:spPr>
          <a:xfrm>
            <a:off x="5708077" y="3263424"/>
            <a:ext cx="1096474" cy="1096474"/>
          </a:xfrm>
          <a:prstGeom prst="rect">
            <a:avLst/>
          </a:prstGeom>
        </p:spPr>
      </p:pic>
      <p:pic>
        <p:nvPicPr>
          <p:cNvPr id="54" name="Picture 53" descr="A person taking a selfie in a street&#10;&#10;Description automatically generated">
            <a:extLst>
              <a:ext uri="{FF2B5EF4-FFF2-40B4-BE49-F238E27FC236}">
                <a16:creationId xmlns:a16="http://schemas.microsoft.com/office/drawing/2014/main" id="{81DAAC5E-1681-4395-FE46-4FAC2E93A749}"/>
              </a:ext>
            </a:extLst>
          </p:cNvPr>
          <p:cNvPicPr>
            <a:picLocks noChangeAspect="1"/>
          </p:cNvPicPr>
          <p:nvPr/>
        </p:nvPicPr>
        <p:blipFill>
          <a:blip r:embed="rId14"/>
          <a:stretch>
            <a:fillRect/>
          </a:stretch>
        </p:blipFill>
        <p:spPr>
          <a:xfrm>
            <a:off x="3607043" y="2220371"/>
            <a:ext cx="1002707" cy="1002707"/>
          </a:xfrm>
          <a:prstGeom prst="rect">
            <a:avLst/>
          </a:prstGeom>
        </p:spPr>
      </p:pic>
      <p:pic>
        <p:nvPicPr>
          <p:cNvPr id="58" name="Picture 57" descr="A person standing in front of a pool&#10;&#10;Description automatically generated">
            <a:extLst>
              <a:ext uri="{FF2B5EF4-FFF2-40B4-BE49-F238E27FC236}">
                <a16:creationId xmlns:a16="http://schemas.microsoft.com/office/drawing/2014/main" id="{A5CF1A72-F382-E0C8-8D9A-9AAED5F88E06}"/>
              </a:ext>
            </a:extLst>
          </p:cNvPr>
          <p:cNvPicPr>
            <a:picLocks noChangeAspect="1"/>
          </p:cNvPicPr>
          <p:nvPr/>
        </p:nvPicPr>
        <p:blipFill>
          <a:blip r:embed="rId15"/>
          <a:stretch>
            <a:fillRect/>
          </a:stretch>
        </p:blipFill>
        <p:spPr>
          <a:xfrm>
            <a:off x="2504690" y="3164976"/>
            <a:ext cx="1002707" cy="1002707"/>
          </a:xfrm>
          <a:prstGeom prst="rect">
            <a:avLst/>
          </a:prstGeom>
        </p:spPr>
      </p:pic>
      <p:pic>
        <p:nvPicPr>
          <p:cNvPr id="61" name="Picture 60" descr="A person standing in front of Pantheon, Rome with columns&#10;&#10;Description automatically generated">
            <a:extLst>
              <a:ext uri="{FF2B5EF4-FFF2-40B4-BE49-F238E27FC236}">
                <a16:creationId xmlns:a16="http://schemas.microsoft.com/office/drawing/2014/main" id="{B17117E1-F369-F9E0-A9E3-2EC76FCA062D}"/>
              </a:ext>
            </a:extLst>
          </p:cNvPr>
          <p:cNvPicPr>
            <a:picLocks noChangeAspect="1"/>
          </p:cNvPicPr>
          <p:nvPr/>
        </p:nvPicPr>
        <p:blipFill>
          <a:blip r:embed="rId16"/>
          <a:stretch>
            <a:fillRect/>
          </a:stretch>
        </p:blipFill>
        <p:spPr>
          <a:xfrm>
            <a:off x="4616293" y="3253260"/>
            <a:ext cx="1066832" cy="1073848"/>
          </a:xfrm>
          <a:prstGeom prst="rect">
            <a:avLst/>
          </a:prstGeom>
        </p:spPr>
      </p:pic>
      <p:pic>
        <p:nvPicPr>
          <p:cNvPr id="63" name="Picture 62" descr="A person standing in front of purple flowers&#10;&#10;Description automatically generated">
            <a:extLst>
              <a:ext uri="{FF2B5EF4-FFF2-40B4-BE49-F238E27FC236}">
                <a16:creationId xmlns:a16="http://schemas.microsoft.com/office/drawing/2014/main" id="{FDF32408-EB82-114E-8162-9000170FDC3C}"/>
              </a:ext>
            </a:extLst>
          </p:cNvPr>
          <p:cNvPicPr>
            <a:picLocks noChangeAspect="1"/>
          </p:cNvPicPr>
          <p:nvPr/>
        </p:nvPicPr>
        <p:blipFill>
          <a:blip r:embed="rId17"/>
          <a:stretch>
            <a:fillRect/>
          </a:stretch>
        </p:blipFill>
        <p:spPr>
          <a:xfrm>
            <a:off x="3544916" y="5249075"/>
            <a:ext cx="1064834" cy="1064834"/>
          </a:xfrm>
          <a:prstGeom prst="rect">
            <a:avLst/>
          </a:prstGeom>
        </p:spPr>
      </p:pic>
      <p:pic>
        <p:nvPicPr>
          <p:cNvPr id="65" name="Picture 64" descr="A person wearing a garment&#10;&#10;Description automatically generated">
            <a:extLst>
              <a:ext uri="{FF2B5EF4-FFF2-40B4-BE49-F238E27FC236}">
                <a16:creationId xmlns:a16="http://schemas.microsoft.com/office/drawing/2014/main" id="{9906806C-EFC5-F5BA-A212-C4971567C0B6}"/>
              </a:ext>
            </a:extLst>
          </p:cNvPr>
          <p:cNvPicPr>
            <a:picLocks noChangeAspect="1"/>
          </p:cNvPicPr>
          <p:nvPr/>
        </p:nvPicPr>
        <p:blipFill>
          <a:blip r:embed="rId18"/>
          <a:stretch>
            <a:fillRect/>
          </a:stretch>
        </p:blipFill>
        <p:spPr>
          <a:xfrm>
            <a:off x="4640799" y="4347268"/>
            <a:ext cx="1032846" cy="1035141"/>
          </a:xfrm>
          <a:prstGeom prst="rect">
            <a:avLst/>
          </a:prstGeom>
        </p:spPr>
      </p:pic>
      <p:pic>
        <p:nvPicPr>
          <p:cNvPr id="67" name="Picture 66" descr="A person standing on a beach with a camera&#10;&#10;Description automatically generated">
            <a:extLst>
              <a:ext uri="{FF2B5EF4-FFF2-40B4-BE49-F238E27FC236}">
                <a16:creationId xmlns:a16="http://schemas.microsoft.com/office/drawing/2014/main" id="{EAF928F2-1589-4B5D-5CA6-A6E16D8CAABD}"/>
              </a:ext>
            </a:extLst>
          </p:cNvPr>
          <p:cNvPicPr>
            <a:picLocks noChangeAspect="1"/>
          </p:cNvPicPr>
          <p:nvPr/>
        </p:nvPicPr>
        <p:blipFill>
          <a:blip r:embed="rId19"/>
          <a:stretch>
            <a:fillRect/>
          </a:stretch>
        </p:blipFill>
        <p:spPr>
          <a:xfrm>
            <a:off x="1458979" y="5319038"/>
            <a:ext cx="1002707" cy="1002707"/>
          </a:xfrm>
          <a:prstGeom prst="rect">
            <a:avLst/>
          </a:prstGeom>
        </p:spPr>
      </p:pic>
      <p:pic>
        <p:nvPicPr>
          <p:cNvPr id="69" name="Picture 68" descr="A person wearing glasses smiling&#10;&#10;Description automatically generated">
            <a:extLst>
              <a:ext uri="{FF2B5EF4-FFF2-40B4-BE49-F238E27FC236}">
                <a16:creationId xmlns:a16="http://schemas.microsoft.com/office/drawing/2014/main" id="{6A198140-1D30-FFC6-FB6A-A3BF6CFF852C}"/>
              </a:ext>
            </a:extLst>
          </p:cNvPr>
          <p:cNvPicPr>
            <a:picLocks noChangeAspect="1"/>
          </p:cNvPicPr>
          <p:nvPr/>
        </p:nvPicPr>
        <p:blipFill>
          <a:blip r:embed="rId20"/>
          <a:stretch>
            <a:fillRect/>
          </a:stretch>
        </p:blipFill>
        <p:spPr>
          <a:xfrm>
            <a:off x="2483176" y="2220371"/>
            <a:ext cx="1082316" cy="925174"/>
          </a:xfrm>
          <a:prstGeom prst="rect">
            <a:avLst/>
          </a:prstGeom>
        </p:spPr>
      </p:pic>
      <p:pic>
        <p:nvPicPr>
          <p:cNvPr id="71" name="Picture 70" descr="A person taking a selfie&#10;&#10;Description automatically generated">
            <a:extLst>
              <a:ext uri="{FF2B5EF4-FFF2-40B4-BE49-F238E27FC236}">
                <a16:creationId xmlns:a16="http://schemas.microsoft.com/office/drawing/2014/main" id="{622BEC61-BA95-70AE-5CB2-CC19B190C758}"/>
              </a:ext>
            </a:extLst>
          </p:cNvPr>
          <p:cNvPicPr>
            <a:picLocks noChangeAspect="1"/>
          </p:cNvPicPr>
          <p:nvPr/>
        </p:nvPicPr>
        <p:blipFill>
          <a:blip r:embed="rId21"/>
          <a:stretch>
            <a:fillRect/>
          </a:stretch>
        </p:blipFill>
        <p:spPr>
          <a:xfrm>
            <a:off x="1461661" y="4286149"/>
            <a:ext cx="1002707" cy="1002707"/>
          </a:xfrm>
          <a:prstGeom prst="rect">
            <a:avLst/>
          </a:prstGeom>
        </p:spPr>
      </p:pic>
      <p:pic>
        <p:nvPicPr>
          <p:cNvPr id="73" name="Picture 72" descr="A person standing on a mountain with a body of water and mountains in the background&#10;&#10;Description automatically generated">
            <a:extLst>
              <a:ext uri="{FF2B5EF4-FFF2-40B4-BE49-F238E27FC236}">
                <a16:creationId xmlns:a16="http://schemas.microsoft.com/office/drawing/2014/main" id="{F57B3642-E164-8B1F-4734-613CE353B27A}"/>
              </a:ext>
            </a:extLst>
          </p:cNvPr>
          <p:cNvPicPr>
            <a:picLocks noChangeAspect="1"/>
          </p:cNvPicPr>
          <p:nvPr/>
        </p:nvPicPr>
        <p:blipFill>
          <a:blip r:embed="rId22"/>
          <a:stretch>
            <a:fillRect/>
          </a:stretch>
        </p:blipFill>
        <p:spPr>
          <a:xfrm>
            <a:off x="1465092" y="3253260"/>
            <a:ext cx="1002707" cy="1002707"/>
          </a:xfrm>
          <a:prstGeom prst="rect">
            <a:avLst/>
          </a:prstGeom>
        </p:spPr>
      </p:pic>
      <p:pic>
        <p:nvPicPr>
          <p:cNvPr id="75" name="Picture 74" descr="A person in a car&#10;&#10;Description automatically generated">
            <a:extLst>
              <a:ext uri="{FF2B5EF4-FFF2-40B4-BE49-F238E27FC236}">
                <a16:creationId xmlns:a16="http://schemas.microsoft.com/office/drawing/2014/main" id="{CBAFACA2-C22C-340F-66F0-C1BED0347C0B}"/>
              </a:ext>
            </a:extLst>
          </p:cNvPr>
          <p:cNvPicPr>
            <a:picLocks noChangeAspect="1"/>
          </p:cNvPicPr>
          <p:nvPr/>
        </p:nvPicPr>
        <p:blipFill>
          <a:blip r:embed="rId23"/>
          <a:stretch>
            <a:fillRect/>
          </a:stretch>
        </p:blipFill>
        <p:spPr>
          <a:xfrm>
            <a:off x="1458979" y="2220371"/>
            <a:ext cx="1002707" cy="1002707"/>
          </a:xfrm>
          <a:prstGeom prst="rect">
            <a:avLst/>
          </a:prstGeom>
        </p:spPr>
      </p:pic>
      <p:pic>
        <p:nvPicPr>
          <p:cNvPr id="77" name="Picture 76" descr="A person smiling in a field of flowers&#10;&#10;Description automatically generated">
            <a:extLst>
              <a:ext uri="{FF2B5EF4-FFF2-40B4-BE49-F238E27FC236}">
                <a16:creationId xmlns:a16="http://schemas.microsoft.com/office/drawing/2014/main" id="{F03C88AD-B8BB-5631-FA3C-982BBB2A6E93}"/>
              </a:ext>
            </a:extLst>
          </p:cNvPr>
          <p:cNvPicPr>
            <a:picLocks noChangeAspect="1"/>
          </p:cNvPicPr>
          <p:nvPr/>
        </p:nvPicPr>
        <p:blipFill>
          <a:blip r:embed="rId24"/>
          <a:stretch>
            <a:fillRect/>
          </a:stretch>
        </p:blipFill>
        <p:spPr>
          <a:xfrm>
            <a:off x="4654580" y="2213198"/>
            <a:ext cx="1002707" cy="1002707"/>
          </a:xfrm>
          <a:prstGeom prst="rect">
            <a:avLst/>
          </a:prstGeom>
        </p:spPr>
      </p:pic>
      <p:pic>
        <p:nvPicPr>
          <p:cNvPr id="79" name="Picture 78" descr="A person sitting on a bench&#10;&#10;Description automatically generated">
            <a:extLst>
              <a:ext uri="{FF2B5EF4-FFF2-40B4-BE49-F238E27FC236}">
                <a16:creationId xmlns:a16="http://schemas.microsoft.com/office/drawing/2014/main" id="{C3928BC0-876A-3117-5697-655A4C2128C3}"/>
              </a:ext>
            </a:extLst>
          </p:cNvPr>
          <p:cNvPicPr>
            <a:picLocks noChangeAspect="1"/>
          </p:cNvPicPr>
          <p:nvPr/>
        </p:nvPicPr>
        <p:blipFill>
          <a:blip r:embed="rId25"/>
          <a:stretch>
            <a:fillRect/>
          </a:stretch>
        </p:blipFill>
        <p:spPr>
          <a:xfrm>
            <a:off x="7995647" y="3316867"/>
            <a:ext cx="1083156" cy="1444913"/>
          </a:xfrm>
          <a:prstGeom prst="rect">
            <a:avLst/>
          </a:prstGeom>
        </p:spPr>
      </p:pic>
      <p:pic>
        <p:nvPicPr>
          <p:cNvPr id="81" name="Picture 80" descr="A person smiling at camera&#10;&#10;Description automatically generated">
            <a:extLst>
              <a:ext uri="{FF2B5EF4-FFF2-40B4-BE49-F238E27FC236}">
                <a16:creationId xmlns:a16="http://schemas.microsoft.com/office/drawing/2014/main" id="{96BCBA89-CC0C-1223-344C-1FD6ACE086DA}"/>
              </a:ext>
            </a:extLst>
          </p:cNvPr>
          <p:cNvPicPr>
            <a:picLocks noChangeAspect="1"/>
          </p:cNvPicPr>
          <p:nvPr/>
        </p:nvPicPr>
        <p:blipFill>
          <a:blip r:embed="rId26"/>
          <a:stretch>
            <a:fillRect/>
          </a:stretch>
        </p:blipFill>
        <p:spPr>
          <a:xfrm>
            <a:off x="5731244" y="2213198"/>
            <a:ext cx="1040062" cy="1040062"/>
          </a:xfrm>
          <a:prstGeom prst="rect">
            <a:avLst/>
          </a:prstGeom>
        </p:spPr>
      </p:pic>
      <p:pic>
        <p:nvPicPr>
          <p:cNvPr id="83" name="Picture 82" descr="A person kneeling next to a dog&#10;&#10;Description automatically generated">
            <a:extLst>
              <a:ext uri="{FF2B5EF4-FFF2-40B4-BE49-F238E27FC236}">
                <a16:creationId xmlns:a16="http://schemas.microsoft.com/office/drawing/2014/main" id="{668711C4-CEB0-9363-4917-2D3331976247}"/>
              </a:ext>
            </a:extLst>
          </p:cNvPr>
          <p:cNvPicPr>
            <a:picLocks noChangeAspect="1"/>
          </p:cNvPicPr>
          <p:nvPr/>
        </p:nvPicPr>
        <p:blipFill>
          <a:blip r:embed="rId27"/>
          <a:stretch>
            <a:fillRect/>
          </a:stretch>
        </p:blipFill>
        <p:spPr>
          <a:xfrm>
            <a:off x="3536354" y="4187114"/>
            <a:ext cx="1032846" cy="1032846"/>
          </a:xfrm>
          <a:prstGeom prst="rect">
            <a:avLst/>
          </a:prstGeom>
        </p:spPr>
      </p:pic>
      <p:pic>
        <p:nvPicPr>
          <p:cNvPr id="85" name="Picture 84" descr="A person kneeling next to a deer&#10;&#10;Description automatically generated">
            <a:extLst>
              <a:ext uri="{FF2B5EF4-FFF2-40B4-BE49-F238E27FC236}">
                <a16:creationId xmlns:a16="http://schemas.microsoft.com/office/drawing/2014/main" id="{B5E1B1C2-1B58-A56B-BEFB-972552593A60}"/>
              </a:ext>
            </a:extLst>
          </p:cNvPr>
          <p:cNvPicPr>
            <a:picLocks noChangeAspect="1"/>
          </p:cNvPicPr>
          <p:nvPr/>
        </p:nvPicPr>
        <p:blipFill>
          <a:blip r:embed="rId28"/>
          <a:stretch>
            <a:fillRect/>
          </a:stretch>
        </p:blipFill>
        <p:spPr>
          <a:xfrm>
            <a:off x="7961686" y="2220371"/>
            <a:ext cx="1062595" cy="1062595"/>
          </a:xfrm>
          <a:prstGeom prst="rect">
            <a:avLst/>
          </a:prstGeom>
        </p:spPr>
      </p:pic>
      <p:pic>
        <p:nvPicPr>
          <p:cNvPr id="89" name="Picture 88" descr="A person standing against a brick wall&#10;&#10;Description automatically generated">
            <a:extLst>
              <a:ext uri="{FF2B5EF4-FFF2-40B4-BE49-F238E27FC236}">
                <a16:creationId xmlns:a16="http://schemas.microsoft.com/office/drawing/2014/main" id="{6C452F13-022D-DEB0-FE6B-464AAA8013CD}"/>
              </a:ext>
            </a:extLst>
          </p:cNvPr>
          <p:cNvPicPr>
            <a:picLocks noChangeAspect="1"/>
          </p:cNvPicPr>
          <p:nvPr/>
        </p:nvPicPr>
        <p:blipFill>
          <a:blip r:embed="rId29"/>
          <a:stretch>
            <a:fillRect/>
          </a:stretch>
        </p:blipFill>
        <p:spPr>
          <a:xfrm>
            <a:off x="9078765" y="2220371"/>
            <a:ext cx="1096496" cy="1096496"/>
          </a:xfrm>
          <a:prstGeom prst="rect">
            <a:avLst/>
          </a:prstGeom>
        </p:spPr>
      </p:pic>
      <p:pic>
        <p:nvPicPr>
          <p:cNvPr id="91" name="Picture 90" descr="A person standing on a beach with arms outstretched&#10;&#10;Description automatically generated">
            <a:extLst>
              <a:ext uri="{FF2B5EF4-FFF2-40B4-BE49-F238E27FC236}">
                <a16:creationId xmlns:a16="http://schemas.microsoft.com/office/drawing/2014/main" id="{114D3FE3-7384-48D5-FC01-49E16367689E}"/>
              </a:ext>
            </a:extLst>
          </p:cNvPr>
          <p:cNvPicPr>
            <a:picLocks noChangeAspect="1"/>
          </p:cNvPicPr>
          <p:nvPr/>
        </p:nvPicPr>
        <p:blipFill>
          <a:blip r:embed="rId30"/>
          <a:stretch>
            <a:fillRect/>
          </a:stretch>
        </p:blipFill>
        <p:spPr>
          <a:xfrm>
            <a:off x="7977934" y="5896565"/>
            <a:ext cx="1231900" cy="885235"/>
          </a:xfrm>
          <a:prstGeom prst="rect">
            <a:avLst/>
          </a:prstGeom>
        </p:spPr>
      </p:pic>
      <p:pic>
        <p:nvPicPr>
          <p:cNvPr id="93" name="Picture 92" descr="A person holding a bouquet of flowers&#10;&#10;Description automatically generated">
            <a:extLst>
              <a:ext uri="{FF2B5EF4-FFF2-40B4-BE49-F238E27FC236}">
                <a16:creationId xmlns:a16="http://schemas.microsoft.com/office/drawing/2014/main" id="{E0E98ABC-D19F-25B9-4062-20044A2CE174}"/>
              </a:ext>
            </a:extLst>
          </p:cNvPr>
          <p:cNvPicPr>
            <a:picLocks noChangeAspect="1"/>
          </p:cNvPicPr>
          <p:nvPr/>
        </p:nvPicPr>
        <p:blipFill>
          <a:blip r:embed="rId31"/>
          <a:stretch>
            <a:fillRect/>
          </a:stretch>
        </p:blipFill>
        <p:spPr>
          <a:xfrm>
            <a:off x="9111521" y="3346879"/>
            <a:ext cx="1096497" cy="1096497"/>
          </a:xfrm>
          <a:prstGeom prst="rect">
            <a:avLst/>
          </a:prstGeom>
        </p:spPr>
      </p:pic>
      <p:pic>
        <p:nvPicPr>
          <p:cNvPr id="95" name="Picture 94" descr="A person standing on a beach&#10;&#10;Description automatically generated">
            <a:extLst>
              <a:ext uri="{FF2B5EF4-FFF2-40B4-BE49-F238E27FC236}">
                <a16:creationId xmlns:a16="http://schemas.microsoft.com/office/drawing/2014/main" id="{53674C78-D31A-1572-6976-AC4171753265}"/>
              </a:ext>
            </a:extLst>
          </p:cNvPr>
          <p:cNvPicPr>
            <a:picLocks noChangeAspect="1"/>
          </p:cNvPicPr>
          <p:nvPr/>
        </p:nvPicPr>
        <p:blipFill>
          <a:blip r:embed="rId32"/>
          <a:stretch>
            <a:fillRect/>
          </a:stretch>
        </p:blipFill>
        <p:spPr>
          <a:xfrm>
            <a:off x="9124471" y="4462902"/>
            <a:ext cx="1108482" cy="1108482"/>
          </a:xfrm>
          <a:prstGeom prst="rect">
            <a:avLst/>
          </a:prstGeom>
        </p:spPr>
      </p:pic>
      <p:pic>
        <p:nvPicPr>
          <p:cNvPr id="97" name="Picture 96" descr="A child smiling and making a peace sign with his hands&#10;&#10;Description automatically generated">
            <a:extLst>
              <a:ext uri="{FF2B5EF4-FFF2-40B4-BE49-F238E27FC236}">
                <a16:creationId xmlns:a16="http://schemas.microsoft.com/office/drawing/2014/main" id="{52D76579-6DC5-AF2E-70ED-CD68067DA290}"/>
              </a:ext>
            </a:extLst>
          </p:cNvPr>
          <p:cNvPicPr>
            <a:picLocks noChangeAspect="1"/>
          </p:cNvPicPr>
          <p:nvPr/>
        </p:nvPicPr>
        <p:blipFill>
          <a:blip r:embed="rId33"/>
          <a:stretch>
            <a:fillRect/>
          </a:stretch>
        </p:blipFill>
        <p:spPr>
          <a:xfrm>
            <a:off x="9264172" y="5617138"/>
            <a:ext cx="1099028" cy="1099028"/>
          </a:xfrm>
          <a:prstGeom prst="rect">
            <a:avLst/>
          </a:prstGeom>
        </p:spPr>
      </p:pic>
    </p:spTree>
    <p:extLst>
      <p:ext uri="{BB962C8B-B14F-4D97-AF65-F5344CB8AC3E}">
        <p14:creationId xmlns:p14="http://schemas.microsoft.com/office/powerpoint/2010/main" val="1438220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0382-9059-A967-615B-832C81E49BA1}"/>
              </a:ext>
            </a:extLst>
          </p:cNvPr>
          <p:cNvSpPr>
            <a:spLocks noGrp="1"/>
          </p:cNvSpPr>
          <p:nvPr>
            <p:ph type="title"/>
          </p:nvPr>
        </p:nvSpPr>
        <p:spPr>
          <a:xfrm>
            <a:off x="1828800" y="3047682"/>
            <a:ext cx="8534400" cy="762635"/>
          </a:xfrm>
        </p:spPr>
        <p:txBody>
          <a:bodyPr>
            <a:noAutofit/>
          </a:bodyPr>
          <a:lstStyle/>
          <a:p>
            <a:pPr algn="ctr"/>
            <a:r>
              <a:rPr lang="en-US" sz="8800" dirty="0"/>
              <a:t>Ask Us Anything</a:t>
            </a:r>
            <a:br>
              <a:rPr lang="en-US" sz="8800" dirty="0"/>
            </a:br>
            <a:r>
              <a:rPr lang="en-US" sz="8800" dirty="0">
                <a:solidFill>
                  <a:schemeClr val="accent1"/>
                </a:solidFill>
              </a:rPr>
              <a:t>AMA</a:t>
            </a:r>
            <a:br>
              <a:rPr lang="en-US" sz="8800" dirty="0"/>
            </a:br>
            <a:r>
              <a:rPr lang="en-US" sz="7200" b="0" dirty="0"/>
              <a:t>sli.do   #cse122</a:t>
            </a:r>
            <a:endParaRPr lang="en-US" sz="8800" b="0"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63AEACD-F230-D8C6-0002-92FA291C91EE}"/>
              </a:ext>
            </a:extLst>
          </p:cNvPr>
          <p:cNvPicPr>
            <a:picLocks noChangeAspect="1"/>
          </p:cNvPicPr>
          <p:nvPr/>
        </p:nvPicPr>
        <p:blipFill>
          <a:blip r:embed="rId2"/>
          <a:stretch>
            <a:fillRect/>
          </a:stretch>
        </p:blipFill>
        <p:spPr>
          <a:xfrm>
            <a:off x="9296400" y="4419600"/>
            <a:ext cx="2286000" cy="2286000"/>
          </a:xfrm>
          <a:prstGeom prst="rect">
            <a:avLst/>
          </a:prstGeom>
        </p:spPr>
      </p:pic>
    </p:spTree>
    <p:extLst>
      <p:ext uri="{BB962C8B-B14F-4D97-AF65-F5344CB8AC3E}">
        <p14:creationId xmlns:p14="http://schemas.microsoft.com/office/powerpoint/2010/main" val="159506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D11B-BD42-A9C8-A329-F0F0B8527398}"/>
              </a:ext>
            </a:extLst>
          </p:cNvPr>
          <p:cNvSpPr>
            <a:spLocks noGrp="1"/>
          </p:cNvSpPr>
          <p:nvPr>
            <p:ph type="title"/>
          </p:nvPr>
        </p:nvSpPr>
        <p:spPr/>
        <p:txBody>
          <a:bodyPr/>
          <a:lstStyle/>
          <a:p>
            <a:r>
              <a:rPr lang="en-US" dirty="0"/>
              <a:t>You Made It!</a:t>
            </a:r>
          </a:p>
        </p:txBody>
      </p:sp>
      <p:pic>
        <p:nvPicPr>
          <p:cNvPr id="6" name="Picture 5">
            <a:extLst>
              <a:ext uri="{FF2B5EF4-FFF2-40B4-BE49-F238E27FC236}">
                <a16:creationId xmlns:a16="http://schemas.microsoft.com/office/drawing/2014/main" id="{CA2D7A2D-C708-4B4E-BD6E-660D8F7F70C9}"/>
              </a:ext>
            </a:extLst>
          </p:cNvPr>
          <p:cNvPicPr>
            <a:picLocks noChangeAspect="1"/>
          </p:cNvPicPr>
          <p:nvPr/>
        </p:nvPicPr>
        <p:blipFill rotWithShape="1">
          <a:blip r:embed="rId2"/>
          <a:srcRect r="14064" b="34434"/>
          <a:stretch/>
        </p:blipFill>
        <p:spPr>
          <a:xfrm>
            <a:off x="1502699" y="1702097"/>
            <a:ext cx="4593301" cy="4672668"/>
          </a:xfrm>
          <a:prstGeom prst="rect">
            <a:avLst/>
          </a:prstGeom>
        </p:spPr>
      </p:pic>
      <p:pic>
        <p:nvPicPr>
          <p:cNvPr id="5" name="Picture 4" descr="Gigi the black lab looking up toward the camera.">
            <a:extLst>
              <a:ext uri="{FF2B5EF4-FFF2-40B4-BE49-F238E27FC236}">
                <a16:creationId xmlns:a16="http://schemas.microsoft.com/office/drawing/2014/main" id="{8CDD5876-AD00-D502-E94D-3A140F80C4BF}"/>
              </a:ext>
            </a:extLst>
          </p:cNvPr>
          <p:cNvPicPr>
            <a:picLocks noChangeAspect="1"/>
          </p:cNvPicPr>
          <p:nvPr/>
        </p:nvPicPr>
        <p:blipFill>
          <a:blip r:embed="rId3"/>
          <a:srcRect l="19260" t="15369" b="2408"/>
          <a:stretch/>
        </p:blipFill>
        <p:spPr>
          <a:xfrm>
            <a:off x="7200900" y="914400"/>
            <a:ext cx="4152900" cy="5638800"/>
          </a:xfrm>
          <a:prstGeom prst="rect">
            <a:avLst/>
          </a:prstGeom>
        </p:spPr>
      </p:pic>
    </p:spTree>
    <p:extLst>
      <p:ext uri="{BB962C8B-B14F-4D97-AF65-F5344CB8AC3E}">
        <p14:creationId xmlns:p14="http://schemas.microsoft.com/office/powerpoint/2010/main" val="3244664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b="1" dirty="0">
                <a:solidFill>
                  <a:schemeClr val="accent5"/>
                </a:solidFill>
              </a:rPr>
              <a:t>Looking Back</a:t>
            </a:r>
          </a:p>
          <a:p>
            <a:pPr>
              <a:spcAft>
                <a:spcPts val="1200"/>
              </a:spcAft>
            </a:pPr>
            <a:r>
              <a:rPr lang="en-US" dirty="0"/>
              <a:t>Looking Forward</a:t>
            </a:r>
          </a:p>
          <a:p>
            <a:pPr>
              <a:spcAft>
                <a:spcPts val="1200"/>
              </a:spcAft>
            </a:pPr>
            <a:r>
              <a:rPr lang="en-US" dirty="0"/>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261681" y="1459544"/>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98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973E-C7B7-AE07-3B12-2CEB25FDCA46}"/>
              </a:ext>
            </a:extLst>
          </p:cNvPr>
          <p:cNvSpPr>
            <a:spLocks noGrp="1"/>
          </p:cNvSpPr>
          <p:nvPr>
            <p:ph type="title"/>
          </p:nvPr>
        </p:nvSpPr>
        <p:spPr/>
        <p:txBody>
          <a:bodyPr/>
          <a:lstStyle/>
          <a:p>
            <a:r>
              <a:rPr lang="en-US" dirty="0"/>
              <a:t>CSE 121 (or CS1) vs. CSE 122</a:t>
            </a:r>
          </a:p>
        </p:txBody>
      </p:sp>
      <p:sp>
        <p:nvSpPr>
          <p:cNvPr id="11" name="Text Placeholder 2">
            <a:extLst>
              <a:ext uri="{FF2B5EF4-FFF2-40B4-BE49-F238E27FC236}">
                <a16:creationId xmlns:a16="http://schemas.microsoft.com/office/drawing/2014/main" id="{2646A057-B103-3598-5D39-EC0C3AF9325F}"/>
              </a:ext>
            </a:extLst>
          </p:cNvPr>
          <p:cNvSpPr txBox="1">
            <a:spLocks/>
          </p:cNvSpPr>
          <p:nvPr/>
        </p:nvSpPr>
        <p:spPr>
          <a:xfrm>
            <a:off x="575239" y="1531279"/>
            <a:ext cx="5397688" cy="447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121 / AP CS / IB CS / CS1</a:t>
            </a:r>
            <a:br>
              <a:rPr lang="en-US" sz="2600" b="1" dirty="0"/>
            </a:br>
            <a:r>
              <a:rPr lang="en-US" sz="2600" dirty="0"/>
              <a:t>or </a:t>
            </a:r>
            <a:r>
              <a:rPr lang="en-US" sz="2600" b="1" dirty="0"/>
              <a:t>Other Programming Experience</a:t>
            </a:r>
          </a:p>
        </p:txBody>
      </p:sp>
      <p:sp>
        <p:nvSpPr>
          <p:cNvPr id="12" name="Content Placeholder 5">
            <a:extLst>
              <a:ext uri="{FF2B5EF4-FFF2-40B4-BE49-F238E27FC236}">
                <a16:creationId xmlns:a16="http://schemas.microsoft.com/office/drawing/2014/main" id="{170E0142-179E-D5A9-CD95-A7E0E5909D1E}"/>
              </a:ext>
            </a:extLst>
          </p:cNvPr>
          <p:cNvSpPr txBox="1">
            <a:spLocks/>
          </p:cNvSpPr>
          <p:nvPr/>
        </p:nvSpPr>
        <p:spPr>
          <a:xfrm>
            <a:off x="584218" y="2485623"/>
            <a:ext cx="5397689" cy="394125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Print statements</a:t>
            </a:r>
          </a:p>
          <a:p>
            <a:pPr lvl="1"/>
            <a:r>
              <a:rPr lang="en-US" dirty="0"/>
              <a:t>Data types (</a:t>
            </a:r>
            <a:r>
              <a:rPr lang="en-US" dirty="0">
                <a:latin typeface="Consolas" panose="020B0609020204030204" pitchFamily="49" charset="0"/>
                <a:cs typeface="Consolas" panose="020B0609020204030204" pitchFamily="49" charset="0"/>
              </a:rPr>
              <a:t>int</a:t>
            </a:r>
            <a:r>
              <a:rPr lang="en-US" dirty="0"/>
              <a:t>, </a:t>
            </a:r>
            <a:r>
              <a:rPr lang="en-US" dirty="0">
                <a:latin typeface="Consolas" panose="020B0609020204030204" pitchFamily="49" charset="0"/>
                <a:cs typeface="Consolas" panose="020B0609020204030204" pitchFamily="49" charset="0"/>
              </a:rPr>
              <a:t>String</a:t>
            </a:r>
            <a:r>
              <a:rPr lang="en-US" dirty="0"/>
              <a:t>, </a:t>
            </a:r>
            <a:r>
              <a:rPr lang="en-US" dirty="0" err="1">
                <a:latin typeface="Consolas" panose="020B0609020204030204" pitchFamily="49" charset="0"/>
                <a:cs typeface="Consolas" panose="020B0609020204030204" pitchFamily="49" charset="0"/>
              </a:rPr>
              <a:t>boolean</a:t>
            </a:r>
            <a:r>
              <a:rPr lang="en-US" dirty="0"/>
              <a:t>)</a:t>
            </a:r>
          </a:p>
          <a:p>
            <a:pPr lvl="1"/>
            <a:r>
              <a:rPr lang="en-US" dirty="0"/>
              <a:t>Methods / Functions</a:t>
            </a:r>
          </a:p>
          <a:p>
            <a:pPr lvl="2"/>
            <a:r>
              <a:rPr lang="en-US" dirty="0"/>
              <a:t>Parameters</a:t>
            </a:r>
          </a:p>
          <a:p>
            <a:pPr lvl="2"/>
            <a:r>
              <a:rPr lang="en-US" dirty="0"/>
              <a:t>Returns</a:t>
            </a:r>
          </a:p>
          <a:p>
            <a:pPr lvl="1"/>
            <a:r>
              <a:rPr lang="en-US" dirty="0"/>
              <a:t>Control structures</a:t>
            </a:r>
          </a:p>
          <a:p>
            <a:pPr lvl="2"/>
            <a:r>
              <a:rPr lang="en-US" dirty="0"/>
              <a:t>Loops</a:t>
            </a:r>
          </a:p>
          <a:p>
            <a:pPr lvl="2"/>
            <a:r>
              <a:rPr lang="en-US" dirty="0"/>
              <a:t>Conditionals</a:t>
            </a:r>
          </a:p>
          <a:p>
            <a:pPr lvl="1"/>
            <a:r>
              <a:rPr lang="en-US" dirty="0"/>
              <a:t>Arrays &amp; 2D Arrays</a:t>
            </a:r>
          </a:p>
          <a:p>
            <a:pPr lvl="1"/>
            <a:r>
              <a:rPr lang="en-US" b="1" dirty="0"/>
              <a:t>Computational Thinking</a:t>
            </a:r>
            <a:br>
              <a:rPr lang="en-US" b="1" dirty="0"/>
            </a:br>
            <a:r>
              <a:rPr lang="en-US" dirty="0"/>
              <a:t>(language agnostic)</a:t>
            </a:r>
            <a:endParaRPr lang="en-US" b="1" dirty="0"/>
          </a:p>
          <a:p>
            <a:pPr lvl="1"/>
            <a:endParaRPr lang="en-US" dirty="0"/>
          </a:p>
        </p:txBody>
      </p:sp>
      <p:sp>
        <p:nvSpPr>
          <p:cNvPr id="13" name="Text Placeholder 6">
            <a:extLst>
              <a:ext uri="{FF2B5EF4-FFF2-40B4-BE49-F238E27FC236}">
                <a16:creationId xmlns:a16="http://schemas.microsoft.com/office/drawing/2014/main" id="{9F87D911-EEE8-CF77-F64C-91109910C5C1}"/>
              </a:ext>
            </a:extLst>
          </p:cNvPr>
          <p:cNvSpPr txBox="1">
            <a:spLocks/>
          </p:cNvSpPr>
          <p:nvPr/>
        </p:nvSpPr>
        <p:spPr>
          <a:xfrm>
            <a:off x="6355830" y="1531279"/>
            <a:ext cx="5397688" cy="447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122 – Computer Programming II</a:t>
            </a:r>
          </a:p>
        </p:txBody>
      </p:sp>
      <p:sp>
        <p:nvSpPr>
          <p:cNvPr id="14" name="Content Placeholder 7">
            <a:extLst>
              <a:ext uri="{FF2B5EF4-FFF2-40B4-BE49-F238E27FC236}">
                <a16:creationId xmlns:a16="http://schemas.microsoft.com/office/drawing/2014/main" id="{8CF7A943-AF47-D762-BD7D-14230154932A}"/>
              </a:ext>
            </a:extLst>
          </p:cNvPr>
          <p:cNvSpPr txBox="1">
            <a:spLocks/>
          </p:cNvSpPr>
          <p:nvPr/>
        </p:nvSpPr>
        <p:spPr>
          <a:xfrm>
            <a:off x="6355830" y="2485623"/>
            <a:ext cx="5397689" cy="3941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Functional Decomposition</a:t>
            </a:r>
          </a:p>
          <a:p>
            <a:pPr lvl="1"/>
            <a:r>
              <a:rPr lang="en-US" dirty="0"/>
              <a:t>File I/O</a:t>
            </a:r>
          </a:p>
          <a:p>
            <a:pPr lvl="1"/>
            <a:r>
              <a:rPr lang="en-US" dirty="0"/>
              <a:t>Using data structures</a:t>
            </a:r>
          </a:p>
          <a:p>
            <a:pPr lvl="2"/>
            <a:r>
              <a:rPr lang="en-US" dirty="0"/>
              <a:t>List</a:t>
            </a:r>
          </a:p>
          <a:p>
            <a:pPr lvl="2"/>
            <a:r>
              <a:rPr lang="en-US" dirty="0"/>
              <a:t>Stacks / Queues</a:t>
            </a:r>
          </a:p>
          <a:p>
            <a:pPr lvl="2"/>
            <a:r>
              <a:rPr lang="en-US" dirty="0"/>
              <a:t>Sets</a:t>
            </a:r>
          </a:p>
          <a:p>
            <a:pPr lvl="2"/>
            <a:r>
              <a:rPr lang="en-US" dirty="0"/>
              <a:t>Maps</a:t>
            </a:r>
          </a:p>
          <a:p>
            <a:pPr lvl="2"/>
            <a:r>
              <a:rPr lang="en-US" dirty="0"/>
              <a:t>2D Arrays</a:t>
            </a:r>
          </a:p>
          <a:p>
            <a:pPr lvl="1"/>
            <a:r>
              <a:rPr lang="en-US" dirty="0"/>
              <a:t>Object Oriented Programming</a:t>
            </a:r>
          </a:p>
          <a:p>
            <a:pPr lvl="2"/>
            <a:r>
              <a:rPr lang="en-US" dirty="0"/>
              <a:t>Interfaces </a:t>
            </a:r>
          </a:p>
          <a:p>
            <a:pPr lvl="2"/>
            <a:r>
              <a:rPr lang="en-US" dirty="0"/>
              <a:t>Separation of Concerns</a:t>
            </a:r>
          </a:p>
        </p:txBody>
      </p:sp>
    </p:spTree>
    <p:extLst>
      <p:ext uri="{BB962C8B-B14F-4D97-AF65-F5344CB8AC3E}">
        <p14:creationId xmlns:p14="http://schemas.microsoft.com/office/powerpoint/2010/main" val="2251508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Why 122?</a:t>
            </a:r>
            <a:endParaRPr/>
          </a:p>
        </p:txBody>
      </p:sp>
      <p:sp>
        <p:nvSpPr>
          <p:cNvPr id="147" name="Google Shape;147;p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 Build a strong foundation of data structures that will let you tackle the biggest problems in computing</a:t>
            </a:r>
            <a:endParaRPr/>
          </a:p>
        </p:txBody>
      </p:sp>
      <p:grpSp>
        <p:nvGrpSpPr>
          <p:cNvPr id="148" name="Google Shape;148;p7"/>
          <p:cNvGrpSpPr/>
          <p:nvPr/>
        </p:nvGrpSpPr>
        <p:grpSpPr>
          <a:xfrm>
            <a:off x="5507102" y="2566740"/>
            <a:ext cx="2096101" cy="1056602"/>
            <a:chOff x="5450377" y="3377288"/>
            <a:chExt cx="2096101" cy="1056602"/>
          </a:xfrm>
        </p:grpSpPr>
        <p:sp>
          <p:nvSpPr>
            <p:cNvPr id="149" name="Google Shape;149;p7"/>
            <p:cNvSpPr/>
            <p:nvPr/>
          </p:nvSpPr>
          <p:spPr>
            <a:xfrm>
              <a:off x="5450377" y="3377288"/>
              <a:ext cx="2096101" cy="1056602"/>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0" name="Google Shape;150;p7"/>
            <p:cNvSpPr txBox="1"/>
            <p:nvPr/>
          </p:nvSpPr>
          <p:spPr>
            <a:xfrm>
              <a:off x="5496097" y="3720125"/>
              <a:ext cx="2004600" cy="369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122 Data Structures</a:t>
              </a:r>
              <a:endParaRPr/>
            </a:p>
          </p:txBody>
        </p:sp>
      </p:grpSp>
      <p:sp>
        <p:nvSpPr>
          <p:cNvPr id="151" name="Google Shape;151;p7"/>
          <p:cNvSpPr/>
          <p:nvPr/>
        </p:nvSpPr>
        <p:spPr>
          <a:xfrm>
            <a:off x="7877418" y="2913557"/>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7"/>
          <p:cNvSpPr/>
          <p:nvPr/>
        </p:nvSpPr>
        <p:spPr>
          <a:xfrm rot="10800000">
            <a:off x="4782578" y="2913548"/>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7"/>
          <p:cNvSpPr/>
          <p:nvPr/>
        </p:nvSpPr>
        <p:spPr>
          <a:xfrm rot="5400000">
            <a:off x="6273240" y="3810232"/>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4" name="Google Shape;154;p7" descr="Picture 6"/>
          <p:cNvPicPr preferRelativeResize="0"/>
          <p:nvPr/>
        </p:nvPicPr>
        <p:blipFill rotWithShape="1">
          <a:blip r:embed="rId3">
            <a:alphaModFix/>
          </a:blip>
          <a:srcRect/>
          <a:stretch/>
        </p:blipFill>
        <p:spPr>
          <a:xfrm>
            <a:off x="8601951" y="2339748"/>
            <a:ext cx="3099553" cy="2939033"/>
          </a:xfrm>
          <a:prstGeom prst="rect">
            <a:avLst/>
          </a:prstGeom>
          <a:noFill/>
          <a:ln>
            <a:noFill/>
          </a:ln>
        </p:spPr>
      </p:pic>
      <p:pic>
        <p:nvPicPr>
          <p:cNvPr id="155" name="Google Shape;155;p7"/>
          <p:cNvPicPr preferRelativeResize="0"/>
          <p:nvPr/>
        </p:nvPicPr>
        <p:blipFill>
          <a:blip r:embed="rId4">
            <a:alphaModFix/>
          </a:blip>
          <a:stretch>
            <a:fillRect/>
          </a:stretch>
        </p:blipFill>
        <p:spPr>
          <a:xfrm>
            <a:off x="5134478" y="4360103"/>
            <a:ext cx="2841345" cy="2224775"/>
          </a:xfrm>
          <a:prstGeom prst="rect">
            <a:avLst/>
          </a:prstGeom>
          <a:noFill/>
          <a:ln>
            <a:noFill/>
          </a:ln>
        </p:spPr>
      </p:pic>
      <p:pic>
        <p:nvPicPr>
          <p:cNvPr id="156" name="Google Shape;156;p7"/>
          <p:cNvPicPr preferRelativeResize="0"/>
          <p:nvPr/>
        </p:nvPicPr>
        <p:blipFill>
          <a:blip r:embed="rId5">
            <a:alphaModFix/>
          </a:blip>
          <a:stretch>
            <a:fillRect/>
          </a:stretch>
        </p:blipFill>
        <p:spPr>
          <a:xfrm>
            <a:off x="1185901" y="2339758"/>
            <a:ext cx="3495276" cy="30168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A987-B8B4-AA4C-9060-96A5C9434516}"/>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43A2695B-4502-224D-B0DE-5F47AD206082}"/>
              </a:ext>
            </a:extLst>
          </p:cNvPr>
          <p:cNvSpPr>
            <a:spLocks noGrp="1"/>
          </p:cNvSpPr>
          <p:nvPr>
            <p:ph idx="1"/>
          </p:nvPr>
        </p:nvSpPr>
        <p:spPr>
          <a:xfrm>
            <a:off x="838200" y="1371602"/>
            <a:ext cx="10515600" cy="1087394"/>
          </a:xfrm>
        </p:spPr>
        <p:txBody>
          <a:bodyPr>
            <a:normAutofit fontScale="92500"/>
          </a:bodyPr>
          <a:lstStyle/>
          <a:p>
            <a:pPr marL="0" indent="0">
              <a:buNone/>
            </a:pPr>
            <a:r>
              <a:rPr lang="en-US" dirty="0"/>
              <a:t>2. Learn an important structural pattern for representing </a:t>
            </a:r>
            <a:r>
              <a:rPr lang="en-US" b="1" dirty="0"/>
              <a:t>objects </a:t>
            </a:r>
            <a:r>
              <a:rPr lang="en-US" dirty="0"/>
              <a:t>in code to make our code more </a:t>
            </a:r>
            <a:r>
              <a:rPr lang="en-US" b="1" dirty="0"/>
              <a:t>reusable</a:t>
            </a:r>
            <a:r>
              <a:rPr lang="en-US" dirty="0"/>
              <a:t> and </a:t>
            </a:r>
            <a:r>
              <a:rPr lang="en-US" b="1" dirty="0"/>
              <a:t>maintainable</a:t>
            </a:r>
            <a:r>
              <a:rPr lang="en-US" dirty="0"/>
              <a:t> and </a:t>
            </a:r>
            <a:r>
              <a:rPr lang="en-US" b="1" dirty="0"/>
              <a:t>easier to understand.</a:t>
            </a:r>
          </a:p>
        </p:txBody>
      </p:sp>
      <p:sp>
        <p:nvSpPr>
          <p:cNvPr id="4" name="Content Placeholder 2">
            <a:extLst>
              <a:ext uri="{FF2B5EF4-FFF2-40B4-BE49-F238E27FC236}">
                <a16:creationId xmlns:a16="http://schemas.microsoft.com/office/drawing/2014/main" id="{22FB297C-5BB5-CF40-8DF1-E935E4C97E18}"/>
              </a:ext>
            </a:extLst>
          </p:cNvPr>
          <p:cNvSpPr txBox="1">
            <a:spLocks/>
          </p:cNvSpPr>
          <p:nvPr/>
        </p:nvSpPr>
        <p:spPr>
          <a:xfrm>
            <a:off x="838200" y="2714196"/>
            <a:ext cx="5257800" cy="2772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Java is designed around this idea of objects. We haven’t been leveraging that yet!</a:t>
            </a:r>
          </a:p>
          <a:p>
            <a:endParaRPr lang="en-US" dirty="0"/>
          </a:p>
          <a:p>
            <a:r>
              <a:rPr lang="en-US" dirty="0"/>
              <a:t>Used in almost every real-world software project.</a:t>
            </a:r>
          </a:p>
        </p:txBody>
      </p:sp>
      <p:pic>
        <p:nvPicPr>
          <p:cNvPr id="6146" name="Picture 2" descr="Object Oriented Programming or OOP Paradigm Explanation Outline Diagram  Stock Vector - Illustration of software, management: 239724045">
            <a:extLst>
              <a:ext uri="{FF2B5EF4-FFF2-40B4-BE49-F238E27FC236}">
                <a16:creationId xmlns:a16="http://schemas.microsoft.com/office/drawing/2014/main" id="{757B7AC3-3C7E-D84D-80BC-D3D5FB23A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723" y="2415665"/>
            <a:ext cx="3328694" cy="351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13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B5DF-A241-CD9C-0C4B-A48C9DD682EF}"/>
              </a:ext>
            </a:extLst>
          </p:cNvPr>
          <p:cNvSpPr>
            <a:spLocks noGrp="1"/>
          </p:cNvSpPr>
          <p:nvPr>
            <p:ph type="title"/>
          </p:nvPr>
        </p:nvSpPr>
        <p:spPr/>
        <p:txBody>
          <a:bodyPr/>
          <a:lstStyle/>
          <a:p>
            <a:r>
              <a:rPr lang="en-US" dirty="0"/>
              <a:t>Review So Far</a:t>
            </a:r>
          </a:p>
        </p:txBody>
      </p:sp>
      <p:sp>
        <p:nvSpPr>
          <p:cNvPr id="4" name="TextBox 3">
            <a:extLst>
              <a:ext uri="{FF2B5EF4-FFF2-40B4-BE49-F238E27FC236}">
                <a16:creationId xmlns:a16="http://schemas.microsoft.com/office/drawing/2014/main" id="{4F9763A1-72D7-79E8-2124-35E75A3F7AB6}"/>
              </a:ext>
            </a:extLst>
          </p:cNvPr>
          <p:cNvSpPr txBox="1"/>
          <p:nvPr/>
        </p:nvSpPr>
        <p:spPr>
          <a:xfrm>
            <a:off x="2597978" y="1242529"/>
            <a:ext cx="3498022" cy="2062103"/>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CS Concepts</a:t>
            </a:r>
          </a:p>
          <a:p>
            <a:pPr marL="285750" indent="-285750" eaLnBrk="1" fontAlgn="auto" hangingPunct="1">
              <a:spcBef>
                <a:spcPts val="0"/>
              </a:spcBef>
              <a:spcAft>
                <a:spcPts val="0"/>
              </a:spcAft>
              <a:buFont typeface="Arial" charset="0"/>
              <a:buChar char="•"/>
              <a:defRPr/>
            </a:pPr>
            <a:r>
              <a:rPr lang="en-US" sz="2000" dirty="0"/>
              <a:t>Problem Solving</a:t>
            </a:r>
          </a:p>
          <a:p>
            <a:pPr marL="285750" indent="-285750" eaLnBrk="1" fontAlgn="auto" hangingPunct="1">
              <a:spcBef>
                <a:spcPts val="0"/>
              </a:spcBef>
              <a:spcAft>
                <a:spcPts val="0"/>
              </a:spcAft>
              <a:buFont typeface="Arial" charset="0"/>
              <a:buChar char="•"/>
              <a:defRPr/>
            </a:pPr>
            <a:r>
              <a:rPr lang="en-US" sz="2000" dirty="0"/>
              <a:t>Functional Decomposition</a:t>
            </a:r>
          </a:p>
          <a:p>
            <a:pPr marL="285750" indent="-285750" eaLnBrk="1" fontAlgn="auto" hangingPunct="1">
              <a:spcBef>
                <a:spcPts val="0"/>
              </a:spcBef>
              <a:spcAft>
                <a:spcPts val="0"/>
              </a:spcAft>
              <a:buFont typeface="Arial" charset="0"/>
              <a:buChar char="•"/>
              <a:defRPr/>
            </a:pPr>
            <a:r>
              <a:rPr lang="en-US" sz="2000" dirty="0"/>
              <a:t>Debugging</a:t>
            </a:r>
          </a:p>
          <a:p>
            <a:pPr marL="285750" indent="-285750" eaLnBrk="1" fontAlgn="auto" hangingPunct="1">
              <a:spcBef>
                <a:spcPts val="0"/>
              </a:spcBef>
              <a:spcAft>
                <a:spcPts val="0"/>
              </a:spcAft>
              <a:buFont typeface="Arial" charset="0"/>
              <a:buChar char="•"/>
              <a:defRPr/>
            </a:pPr>
            <a:r>
              <a:rPr lang="en-US" sz="2000" dirty="0"/>
              <a:t>Testing</a:t>
            </a:r>
          </a:p>
          <a:p>
            <a:pPr marL="285750" indent="-285750" eaLnBrk="1" fontAlgn="auto" hangingPunct="1">
              <a:spcBef>
                <a:spcPts val="0"/>
              </a:spcBef>
              <a:spcAft>
                <a:spcPts val="0"/>
              </a:spcAft>
              <a:buFont typeface="Arial" charset="0"/>
              <a:buChar char="•"/>
              <a:defRPr/>
            </a:pPr>
            <a:r>
              <a:rPr lang="en-US" sz="2000" dirty="0"/>
              <a:t>Third Party Libraries*</a:t>
            </a:r>
          </a:p>
        </p:txBody>
      </p:sp>
      <p:sp>
        <p:nvSpPr>
          <p:cNvPr id="5" name="TextBox 4">
            <a:extLst>
              <a:ext uri="{FF2B5EF4-FFF2-40B4-BE49-F238E27FC236}">
                <a16:creationId xmlns:a16="http://schemas.microsoft.com/office/drawing/2014/main" id="{B03A234B-59F5-E23A-7836-AD9E1E7DF515}"/>
              </a:ext>
            </a:extLst>
          </p:cNvPr>
          <p:cNvSpPr txBox="1"/>
          <p:nvPr/>
        </p:nvSpPr>
        <p:spPr>
          <a:xfrm>
            <a:off x="6279375" y="1219200"/>
            <a:ext cx="5148943" cy="2062103"/>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Java Language</a:t>
            </a:r>
          </a:p>
          <a:p>
            <a:pPr marL="285750" indent="-285750" defTabSz="914400" eaLnBrk="1" fontAlgn="auto" hangingPunct="1">
              <a:spcBef>
                <a:spcPts val="0"/>
              </a:spcBef>
              <a:spcAft>
                <a:spcPts val="0"/>
              </a:spcAft>
              <a:buFont typeface="Arial" charset="0"/>
              <a:buChar char="•"/>
              <a:defRPr/>
            </a:pPr>
            <a:r>
              <a:rPr lang="en-US" sz="2000" dirty="0"/>
              <a:t>File I/O</a:t>
            </a:r>
          </a:p>
          <a:p>
            <a:pPr marL="285750" indent="-285750" defTabSz="914400" eaLnBrk="1" fontAlgn="auto" hangingPunct="1">
              <a:spcBef>
                <a:spcPts val="0"/>
              </a:spcBef>
              <a:spcAft>
                <a:spcPts val="0"/>
              </a:spcAft>
              <a:buFont typeface="Arial" charset="0"/>
              <a:buChar char="•"/>
              <a:defRPr/>
            </a:pPr>
            <a:r>
              <a:rPr lang="en-US" sz="2000" dirty="0"/>
              <a:t>Iterators and For-each Loops</a:t>
            </a:r>
          </a:p>
          <a:p>
            <a:pPr marL="285750" indent="-285750" defTabSz="914400" eaLnBrk="1" fontAlgn="auto" hangingPunct="1">
              <a:spcBef>
                <a:spcPts val="0"/>
              </a:spcBef>
              <a:spcAft>
                <a:spcPts val="0"/>
              </a:spcAft>
              <a:buFont typeface="Arial" charset="0"/>
              <a:buChar char="•"/>
              <a:defRPr/>
            </a:pPr>
            <a:r>
              <a:rPr lang="en-US" sz="2000" dirty="0"/>
              <a:t>Exceptions</a:t>
            </a:r>
          </a:p>
          <a:p>
            <a:pPr marL="285750" indent="-285750">
              <a:buFont typeface="Arial" charset="0"/>
              <a:buChar char="•"/>
              <a:defRPr/>
            </a:pPr>
            <a:r>
              <a:rPr lang="en-US" sz="2000" dirty="0"/>
              <a:t>Reference Semantics</a:t>
            </a:r>
          </a:p>
          <a:p>
            <a:pPr marL="285750" indent="-285750" defTabSz="914400" eaLnBrk="1" fontAlgn="auto" hangingPunct="1">
              <a:spcBef>
                <a:spcPts val="0"/>
              </a:spcBef>
              <a:spcAft>
                <a:spcPts val="0"/>
              </a:spcAft>
              <a:buFont typeface="Arial" charset="0"/>
              <a:buChar char="•"/>
              <a:defRPr/>
            </a:pPr>
            <a:r>
              <a:rPr lang="en-US" sz="2000" dirty="0"/>
              <a:t>JUnit*</a:t>
            </a:r>
          </a:p>
        </p:txBody>
      </p:sp>
      <p:sp>
        <p:nvSpPr>
          <p:cNvPr id="3" name="TextBox 2">
            <a:extLst>
              <a:ext uri="{FF2B5EF4-FFF2-40B4-BE49-F238E27FC236}">
                <a16:creationId xmlns:a16="http://schemas.microsoft.com/office/drawing/2014/main" id="{465D5965-6CE0-4816-8BC6-5EA0B8518914}"/>
              </a:ext>
            </a:extLst>
          </p:cNvPr>
          <p:cNvSpPr txBox="1"/>
          <p:nvPr/>
        </p:nvSpPr>
        <p:spPr>
          <a:xfrm>
            <a:off x="4540927" y="3515143"/>
            <a:ext cx="3062570" cy="2677656"/>
          </a:xfrm>
          <a:prstGeom prst="rect">
            <a:avLst/>
          </a:prstGeom>
          <a:noFill/>
        </p:spPr>
        <p:txBody>
          <a:bodyPr wrap="none" rtlCol="0">
            <a:spAutoFit/>
          </a:bodyPr>
          <a:lstStyle/>
          <a:p>
            <a:pPr defTabSz="914400" eaLnBrk="1" fontAlgn="auto" hangingPunct="1">
              <a:spcBef>
                <a:spcPts val="0"/>
              </a:spcBef>
              <a:spcAft>
                <a:spcPts val="0"/>
              </a:spcAft>
              <a:defRPr/>
            </a:pPr>
            <a:r>
              <a:rPr lang="en-US" sz="2800" b="1" u="sng" dirty="0"/>
              <a:t>Java Collections</a:t>
            </a:r>
          </a:p>
          <a:p>
            <a:pPr marL="285750" indent="-285750" defTabSz="914400" eaLnBrk="1" fontAlgn="auto" hangingPunct="1">
              <a:spcBef>
                <a:spcPts val="0"/>
              </a:spcBef>
              <a:spcAft>
                <a:spcPts val="0"/>
              </a:spcAft>
              <a:buFont typeface="Arial" charset="0"/>
              <a:buChar char="•"/>
              <a:defRPr/>
            </a:pPr>
            <a:r>
              <a:rPr lang="en-US" sz="2000" dirty="0"/>
              <a:t>Arrays / 2D Arrays</a:t>
            </a:r>
          </a:p>
          <a:p>
            <a:pPr marL="285750" indent="-285750" defTabSz="914400" eaLnBrk="1" fontAlgn="auto" hangingPunct="1">
              <a:spcBef>
                <a:spcPts val="0"/>
              </a:spcBef>
              <a:spcAft>
                <a:spcPts val="0"/>
              </a:spcAft>
              <a:buFont typeface="Arial" charset="0"/>
              <a:buChar char="•"/>
              <a:defRPr/>
            </a:pPr>
            <a:r>
              <a:rPr lang="en-US" sz="2000" dirty="0" err="1"/>
              <a:t>ArrayList</a:t>
            </a:r>
            <a:endParaRPr lang="en-US" sz="2000" dirty="0"/>
          </a:p>
          <a:p>
            <a:pPr marL="285750" indent="-285750" defTabSz="914400" eaLnBrk="1" fontAlgn="auto" hangingPunct="1">
              <a:spcBef>
                <a:spcPts val="0"/>
              </a:spcBef>
              <a:spcAft>
                <a:spcPts val="0"/>
              </a:spcAft>
              <a:buFont typeface="Arial" charset="0"/>
              <a:buChar char="•"/>
              <a:defRPr/>
            </a:pPr>
            <a:r>
              <a:rPr lang="en-US" sz="2000" dirty="0"/>
              <a:t>LinkedList</a:t>
            </a:r>
          </a:p>
          <a:p>
            <a:pPr marL="285750" indent="-285750" defTabSz="914400" eaLnBrk="1" fontAlgn="auto" hangingPunct="1">
              <a:spcBef>
                <a:spcPts val="0"/>
              </a:spcBef>
              <a:spcAft>
                <a:spcPts val="0"/>
              </a:spcAft>
              <a:buFont typeface="Arial" charset="0"/>
              <a:buChar char="•"/>
              <a:defRPr/>
            </a:pPr>
            <a:r>
              <a:rPr lang="en-US" sz="2000" dirty="0"/>
              <a:t>Stack</a:t>
            </a:r>
          </a:p>
          <a:p>
            <a:pPr marL="285750" indent="-285750" defTabSz="914400" eaLnBrk="1" fontAlgn="auto" hangingPunct="1">
              <a:spcBef>
                <a:spcPts val="0"/>
              </a:spcBef>
              <a:spcAft>
                <a:spcPts val="0"/>
              </a:spcAft>
              <a:buFont typeface="Arial" charset="0"/>
              <a:buChar char="•"/>
              <a:defRPr/>
            </a:pPr>
            <a:r>
              <a:rPr lang="en-US" sz="2000" dirty="0" err="1"/>
              <a:t>TreeSet</a:t>
            </a:r>
            <a:r>
              <a:rPr lang="en-US" sz="2000" dirty="0"/>
              <a:t> / </a:t>
            </a:r>
            <a:r>
              <a:rPr lang="en-US" sz="2000" dirty="0" err="1"/>
              <a:t>TreeMap</a:t>
            </a:r>
            <a:endParaRPr lang="en-US" sz="2000" dirty="0"/>
          </a:p>
          <a:p>
            <a:pPr marL="285750" indent="-285750" defTabSz="914400" eaLnBrk="1" fontAlgn="auto" hangingPunct="1">
              <a:spcBef>
                <a:spcPts val="0"/>
              </a:spcBef>
              <a:spcAft>
                <a:spcPts val="0"/>
              </a:spcAft>
              <a:buFont typeface="Arial" charset="0"/>
              <a:buChar char="•"/>
              <a:defRPr/>
            </a:pPr>
            <a:r>
              <a:rPr lang="en-US" sz="2000" dirty="0"/>
              <a:t>HashSet / HashMap</a:t>
            </a:r>
          </a:p>
          <a:p>
            <a:pPr marL="285750" indent="-285750" defTabSz="914400" eaLnBrk="1" fontAlgn="auto" hangingPunct="1">
              <a:spcBef>
                <a:spcPts val="0"/>
              </a:spcBef>
              <a:spcAft>
                <a:spcPts val="0"/>
              </a:spcAft>
              <a:buFont typeface="Arial" charset="0"/>
              <a:buChar char="•"/>
              <a:defRPr/>
            </a:pPr>
            <a:r>
              <a:rPr lang="en-US" sz="2000" dirty="0"/>
              <a:t>Interfaces for Collections</a:t>
            </a:r>
          </a:p>
        </p:txBody>
      </p:sp>
      <p:sp>
        <p:nvSpPr>
          <p:cNvPr id="6" name="TextBox 5">
            <a:extLst>
              <a:ext uri="{FF2B5EF4-FFF2-40B4-BE49-F238E27FC236}">
                <a16:creationId xmlns:a16="http://schemas.microsoft.com/office/drawing/2014/main" id="{76876C39-9A07-40BE-ADDD-0B62793EFF37}"/>
              </a:ext>
            </a:extLst>
          </p:cNvPr>
          <p:cNvSpPr txBox="1"/>
          <p:nvPr/>
        </p:nvSpPr>
        <p:spPr>
          <a:xfrm>
            <a:off x="1187450" y="3502086"/>
            <a:ext cx="4459357" cy="2369880"/>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Data Structures</a:t>
            </a:r>
          </a:p>
          <a:p>
            <a:pPr marL="285750" indent="-285750" defTabSz="914400" eaLnBrk="1" fontAlgn="auto" hangingPunct="1">
              <a:spcBef>
                <a:spcPts val="0"/>
              </a:spcBef>
              <a:spcAft>
                <a:spcPts val="0"/>
              </a:spcAft>
              <a:buFont typeface="Arial" charset="0"/>
              <a:buChar char="•"/>
              <a:defRPr/>
            </a:pPr>
            <a:r>
              <a:rPr lang="en-US" sz="2000" dirty="0"/>
              <a:t>ADTs</a:t>
            </a:r>
          </a:p>
          <a:p>
            <a:pPr marL="285750" indent="-285750" defTabSz="914400" eaLnBrk="1" fontAlgn="auto" hangingPunct="1">
              <a:spcBef>
                <a:spcPts val="0"/>
              </a:spcBef>
              <a:spcAft>
                <a:spcPts val="0"/>
              </a:spcAft>
              <a:buFont typeface="Arial" charset="0"/>
              <a:buChar char="•"/>
              <a:defRPr/>
            </a:pPr>
            <a:r>
              <a:rPr lang="en-US" sz="2000" dirty="0"/>
              <a:t>Lists</a:t>
            </a:r>
          </a:p>
          <a:p>
            <a:pPr marL="285750" indent="-285750" defTabSz="914400" eaLnBrk="1" fontAlgn="auto" hangingPunct="1">
              <a:spcBef>
                <a:spcPts val="0"/>
              </a:spcBef>
              <a:spcAft>
                <a:spcPts val="0"/>
              </a:spcAft>
              <a:buFont typeface="Arial" charset="0"/>
              <a:buChar char="•"/>
              <a:defRPr/>
            </a:pPr>
            <a:r>
              <a:rPr lang="en-US" sz="2000" dirty="0"/>
              <a:t>Stacks</a:t>
            </a:r>
          </a:p>
          <a:p>
            <a:pPr marL="285750" indent="-285750" defTabSz="914400" eaLnBrk="1" fontAlgn="auto" hangingPunct="1">
              <a:spcBef>
                <a:spcPts val="0"/>
              </a:spcBef>
              <a:spcAft>
                <a:spcPts val="0"/>
              </a:spcAft>
              <a:buFont typeface="Arial" charset="0"/>
              <a:buChar char="•"/>
              <a:defRPr/>
            </a:pPr>
            <a:r>
              <a:rPr lang="en-US" sz="2000" dirty="0"/>
              <a:t>Queues</a:t>
            </a:r>
          </a:p>
          <a:p>
            <a:pPr marL="285750" indent="-285750" defTabSz="914400" eaLnBrk="1" fontAlgn="auto" hangingPunct="1">
              <a:spcBef>
                <a:spcPts val="0"/>
              </a:spcBef>
              <a:spcAft>
                <a:spcPts val="0"/>
              </a:spcAft>
              <a:buFont typeface="Arial" charset="0"/>
              <a:buChar char="•"/>
              <a:defRPr/>
            </a:pPr>
            <a:r>
              <a:rPr lang="en-US" sz="2000" dirty="0"/>
              <a:t>Sets</a:t>
            </a:r>
          </a:p>
          <a:p>
            <a:pPr marL="285750" indent="-285750" defTabSz="914400" eaLnBrk="1" fontAlgn="auto" hangingPunct="1">
              <a:spcBef>
                <a:spcPts val="0"/>
              </a:spcBef>
              <a:spcAft>
                <a:spcPts val="0"/>
              </a:spcAft>
              <a:buFont typeface="Arial" charset="0"/>
              <a:buChar char="•"/>
              <a:defRPr/>
            </a:pPr>
            <a:r>
              <a:rPr lang="en-US" sz="2000" dirty="0"/>
              <a:t>Maps</a:t>
            </a:r>
          </a:p>
        </p:txBody>
      </p:sp>
      <p:sp>
        <p:nvSpPr>
          <p:cNvPr id="7" name="TextBox 6">
            <a:extLst>
              <a:ext uri="{FF2B5EF4-FFF2-40B4-BE49-F238E27FC236}">
                <a16:creationId xmlns:a16="http://schemas.microsoft.com/office/drawing/2014/main" id="{ED183B71-9724-4709-AB7F-AE2F1C44BA1A}"/>
              </a:ext>
            </a:extLst>
          </p:cNvPr>
          <p:cNvSpPr txBox="1"/>
          <p:nvPr/>
        </p:nvSpPr>
        <p:spPr>
          <a:xfrm>
            <a:off x="8140629" y="3515143"/>
            <a:ext cx="2571858" cy="2369880"/>
          </a:xfrm>
          <a:prstGeom prst="rect">
            <a:avLst/>
          </a:prstGeom>
          <a:noFill/>
        </p:spPr>
        <p:txBody>
          <a:bodyPr wrap="none" rtlCol="0">
            <a:spAutoFit/>
          </a:bodyPr>
          <a:lstStyle/>
          <a:p>
            <a:pPr defTabSz="914400" eaLnBrk="1" fontAlgn="auto" hangingPunct="1">
              <a:spcBef>
                <a:spcPts val="0"/>
              </a:spcBef>
              <a:spcAft>
                <a:spcPts val="0"/>
              </a:spcAft>
              <a:defRPr/>
            </a:pPr>
            <a:r>
              <a:rPr lang="en-US" sz="2800" b="1" u="sng" dirty="0"/>
              <a:t>Object Oriented</a:t>
            </a:r>
          </a:p>
          <a:p>
            <a:pPr marL="285750" indent="-285750" defTabSz="914400" eaLnBrk="1" fontAlgn="auto" hangingPunct="1">
              <a:spcBef>
                <a:spcPts val="0"/>
              </a:spcBef>
              <a:spcAft>
                <a:spcPts val="0"/>
              </a:spcAft>
              <a:buFont typeface="Arial" charset="0"/>
              <a:buChar char="•"/>
              <a:defRPr/>
            </a:pPr>
            <a:r>
              <a:rPr lang="en-US" sz="2000" dirty="0"/>
              <a:t>Instance variables</a:t>
            </a:r>
          </a:p>
          <a:p>
            <a:pPr marL="285750" indent="-285750" defTabSz="914400" eaLnBrk="1" fontAlgn="auto" hangingPunct="1">
              <a:spcBef>
                <a:spcPts val="0"/>
              </a:spcBef>
              <a:spcAft>
                <a:spcPts val="0"/>
              </a:spcAft>
              <a:buFont typeface="Arial" charset="0"/>
              <a:buChar char="•"/>
              <a:defRPr/>
            </a:pPr>
            <a:r>
              <a:rPr lang="en-US" sz="2000" dirty="0"/>
              <a:t>Instance methods</a:t>
            </a:r>
          </a:p>
          <a:p>
            <a:pPr marL="285750" indent="-285750">
              <a:buFont typeface="Arial" charset="0"/>
              <a:buChar char="•"/>
              <a:defRPr/>
            </a:pPr>
            <a:r>
              <a:rPr lang="en-US" sz="2000" dirty="0"/>
              <a:t>Interfaces</a:t>
            </a:r>
          </a:p>
          <a:p>
            <a:pPr marL="285750" indent="-285750" defTabSz="914400" eaLnBrk="1" fontAlgn="auto" hangingPunct="1">
              <a:spcBef>
                <a:spcPts val="0"/>
              </a:spcBef>
              <a:spcAft>
                <a:spcPts val="0"/>
              </a:spcAft>
              <a:buFont typeface="Arial" charset="0"/>
              <a:buChar char="•"/>
              <a:defRPr/>
            </a:pPr>
            <a:r>
              <a:rPr lang="en-US" sz="2000" dirty="0"/>
              <a:t>Abstraction</a:t>
            </a:r>
          </a:p>
          <a:p>
            <a:pPr marL="285750" indent="-285750" defTabSz="914400" eaLnBrk="1" fontAlgn="auto" hangingPunct="1">
              <a:spcBef>
                <a:spcPts val="0"/>
              </a:spcBef>
              <a:spcAft>
                <a:spcPts val="0"/>
              </a:spcAft>
              <a:buFont typeface="Arial" charset="0"/>
              <a:buChar char="•"/>
              <a:defRPr/>
            </a:pPr>
            <a:r>
              <a:rPr lang="en-US" sz="2000" dirty="0"/>
              <a:t>Encapsulation</a:t>
            </a:r>
          </a:p>
          <a:p>
            <a:pPr marL="285750" indent="-285750">
              <a:buFont typeface="Arial" charset="0"/>
              <a:buChar char="•"/>
              <a:defRPr/>
            </a:pPr>
            <a:r>
              <a:rPr lang="en-US" sz="2000" dirty="0"/>
              <a:t>Client/Implementer</a:t>
            </a:r>
          </a:p>
        </p:txBody>
      </p:sp>
    </p:spTree>
    <p:extLst>
      <p:ext uri="{BB962C8B-B14F-4D97-AF65-F5344CB8AC3E}">
        <p14:creationId xmlns:p14="http://schemas.microsoft.com/office/powerpoint/2010/main" val="2454680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Looking Back</a:t>
            </a:r>
          </a:p>
          <a:p>
            <a:pPr>
              <a:spcAft>
                <a:spcPts val="1200"/>
              </a:spcAft>
            </a:pPr>
            <a:r>
              <a:rPr lang="en-US" b="1" dirty="0">
                <a:solidFill>
                  <a:schemeClr val="accent5"/>
                </a:solidFill>
              </a:rPr>
              <a:t>Looking Forward</a:t>
            </a:r>
          </a:p>
          <a:p>
            <a:pPr>
              <a:spcAft>
                <a:spcPts val="1200"/>
              </a:spcAft>
            </a:pPr>
            <a:r>
              <a:rPr lang="en-US" dirty="0"/>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779841" y="2109784"/>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314969"/>
      </p:ext>
    </p:extLst>
  </p:cSld>
  <p:clrMapOvr>
    <a:masterClrMapping/>
  </p:clrMapOvr>
</p:sld>
</file>

<file path=ppt/theme/theme1.xml><?xml version="1.0" encoding="utf-8"?>
<a:theme xmlns:a="http://schemas.openxmlformats.org/drawingml/2006/main"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34404</TotalTime>
  <Words>1135</Words>
  <Application>Microsoft Office PowerPoint</Application>
  <PresentationFormat>Widescreen</PresentationFormat>
  <Paragraphs>211</Paragraphs>
  <Slides>21</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Consolas</vt:lpstr>
      <vt:lpstr>Montserrat</vt:lpstr>
      <vt:lpstr>Montserrat ExtraBold</vt:lpstr>
      <vt:lpstr>Montserrat SemiBold</vt:lpstr>
      <vt:lpstr>System Font Regular</vt:lpstr>
      <vt:lpstr>Wingdings 2</vt:lpstr>
      <vt:lpstr>CSE 373 Summer 2020</vt:lpstr>
      <vt:lpstr>Victory Lap &amp; Next Steps</vt:lpstr>
      <vt:lpstr>Announcements</vt:lpstr>
      <vt:lpstr>You Made It!</vt:lpstr>
      <vt:lpstr>Lecture Outline</vt:lpstr>
      <vt:lpstr>CSE 121 (or CS1) vs. CSE 122</vt:lpstr>
      <vt:lpstr>Why 122?</vt:lpstr>
      <vt:lpstr>Why 122?</vt:lpstr>
      <vt:lpstr>Review So Far</vt:lpstr>
      <vt:lpstr>Lecture Outline</vt:lpstr>
      <vt:lpstr>What Can Come Next?</vt:lpstr>
      <vt:lpstr>What Project?</vt:lpstr>
      <vt:lpstr>What Language?</vt:lpstr>
      <vt:lpstr>What Library?</vt:lpstr>
      <vt:lpstr>What Classes?</vt:lpstr>
      <vt:lpstr>What is CSE?</vt:lpstr>
      <vt:lpstr>What is CSE?</vt:lpstr>
      <vt:lpstr>Research Beyond Programming</vt:lpstr>
      <vt:lpstr>Lecture Outline</vt:lpstr>
      <vt:lpstr>Thank You! (Students)</vt:lpstr>
      <vt:lpstr>Thank You! (TAs)</vt:lpstr>
      <vt:lpstr>Ask Us Anything AMA sli.do   #cse122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S Johnston</dc:creator>
  <cp:lastModifiedBy>mnats</cp:lastModifiedBy>
  <cp:revision>484</cp:revision>
  <cp:lastPrinted>2022-09-27T21:33:44Z</cp:lastPrinted>
  <dcterms:created xsi:type="dcterms:W3CDTF">2020-06-13T06:27:42Z</dcterms:created>
  <dcterms:modified xsi:type="dcterms:W3CDTF">2024-12-07T00:38:26Z</dcterms:modified>
</cp:coreProperties>
</file>