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6" r:id="rId18"/>
    <p:sldId id="288" r:id="rId19"/>
    <p:sldId id="326" r:id="rId20"/>
    <p:sldId id="327" r:id="rId21"/>
    <p:sldId id="330" r:id="rId22"/>
    <p:sldId id="343" r:id="rId23"/>
    <p:sldId id="33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FA8231"/>
    <a:srgbClr val="FAFAFA"/>
    <a:srgbClr val="F5F5F5"/>
    <a:srgbClr val="0FB9B1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1429"/>
  </p:normalViewPr>
  <p:slideViewPr>
    <p:cSldViewPr snapToGrid="0" snapToObjects="1">
      <p:cViewPr varScale="1">
        <p:scale>
          <a:sx n="127" d="100"/>
          <a:sy n="127" d="100"/>
        </p:scale>
        <p:origin x="200" y="1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11183"/>
            <a:ext cx="5250244" cy="541006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6;p1">
            <a:extLst>
              <a:ext uri="{FF2B5EF4-FFF2-40B4-BE49-F238E27FC236}">
                <a16:creationId xmlns:a16="http://schemas.microsoft.com/office/drawing/2014/main" id="{43848CAB-5763-48CB-9388-811EC9AAB539}"/>
              </a:ext>
            </a:extLst>
          </p:cNvPr>
          <p:cNvSpPr txBox="1"/>
          <p:nvPr userDrawn="1"/>
        </p:nvSpPr>
        <p:spPr>
          <a:xfrm>
            <a:off x="7177760" y="45771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7;p1">
            <a:extLst>
              <a:ext uri="{FF2B5EF4-FFF2-40B4-BE49-F238E27FC236}">
                <a16:creationId xmlns:a16="http://schemas.microsoft.com/office/drawing/2014/main" id="{4BB421D3-5C80-478B-B446-43349D3078E9}"/>
              </a:ext>
            </a:extLst>
          </p:cNvPr>
          <p:cNvSpPr txBox="1"/>
          <p:nvPr userDrawn="1"/>
        </p:nvSpPr>
        <p:spPr>
          <a:xfrm>
            <a:off x="7177760" y="483773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B2624EBC-21CE-435D-BDE5-B5D54A613A0B}"/>
              </a:ext>
            </a:extLst>
          </p:cNvPr>
          <p:cNvSpPr txBox="1"/>
          <p:nvPr userDrawn="1"/>
        </p:nvSpPr>
        <p:spPr>
          <a:xfrm>
            <a:off x="8330659" y="4577120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A152774A-7A19-4967-A75B-BCEAB07F24AD}"/>
              </a:ext>
            </a:extLst>
          </p:cNvPr>
          <p:cNvSpPr txBox="1"/>
          <p:nvPr userDrawn="1"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E4F8A4F-F3E8-34CD-1ACF-B27A06FDE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1076" y="5684914"/>
            <a:ext cx="1049449" cy="1049449"/>
          </a:xfrm>
          <a:prstGeom prst="rect">
            <a:avLst/>
          </a:prstGeom>
        </p:spPr>
      </p:pic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D0AD57E2-1F8C-E4A2-7781-018C7F4EFD19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BD969EC-AE37-0477-1282-AC9794F841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349" y="303000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F24ECAC-6976-C5AD-24FC-FA24C77436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349" y="303000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4au/resubs/" TargetMode="External"/><Relationship Id="rId2" Type="http://schemas.openxmlformats.org/officeDocument/2006/relationships/hyperlink" Target="https://courses.cs.washington.edu/courses/cse122/24a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731261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your favorite YouTube or Twitch/Kick channel to watch? 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40B66-3092-48BA-A001-E3CA59F138F1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64F3CA-2468-6BA6-20C8-FA0C93109A5C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60510C-5FE5-06D5-A4FD-128912DE320D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BAE1BD-45D8-B4FB-7A95-1F0015E863D0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B27BCC-F0F4-405B-4E2C-51D92C038099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96F5C2-F5F9-F15B-F0CB-28A565A8C608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E266B-5C5F-7174-60C8-9AAAA31557A3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</a:t>
            </a:r>
            <a:r>
              <a:rPr lang="en-US" dirty="0">
                <a:solidFill>
                  <a:srgbClr val="008080"/>
                </a:solidFill>
              </a:rPr>
              <a:t>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File I/O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Scanner</a:t>
            </a:r>
            <a:r>
              <a:rPr lang="en-US" sz="1800" dirty="0"/>
              <a:t>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578929" y="1770119"/>
            <a:ext cx="592336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File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out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i="1" dirty="0">
                <a:solidFill>
                  <a:srgbClr val="EF5777"/>
                </a:solidFill>
              </a:rPr>
              <a:t>(Friday's PCM)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(line);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>
            <a:normAutofit fontScale="92500" lnSpcReduction="2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</a:t>
            </a:r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>
                <a:solidFill>
                  <a:schemeClr val="tx1"/>
                </a:solidFill>
              </a:rPr>
              <a:t>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submit!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course website</a:t>
            </a:r>
            <a:r>
              <a:rPr lang="en-US" dirty="0">
                <a:solidFill>
                  <a:schemeClr val="tx1"/>
                </a:solidFill>
              </a:rPr>
              <a:t>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this Thursday? It’s ok! </a:t>
            </a:r>
            <a:r>
              <a:rPr lang="en-US" dirty="0">
                <a:hlinkClick r:id="rId3"/>
              </a:rPr>
              <a:t>Resubmission cycles</a:t>
            </a:r>
            <a:r>
              <a:rPr lang="en-US" dirty="0"/>
              <a:t> allow you to submit it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Go to your quiz sections!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 updated!</a:t>
            </a:r>
            <a:br>
              <a:rPr lang="en-US" dirty="0"/>
            </a:br>
            <a:r>
              <a:rPr lang="en-US" sz="400" dirty="0"/>
              <a:t> 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October 15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November 5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November 19th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pPr marL="0" indent="0">
              <a:buNone/>
            </a:pPr>
            <a:r>
              <a:rPr lang="en-US" dirty="0"/>
              <a:t>There were some technical difficulties with the recording of the first Java Review Session from Monday (September 30</a:t>
            </a:r>
            <a:r>
              <a:rPr lang="en-US" baseline="30000" dirty="0"/>
              <a:t>th</a:t>
            </a:r>
            <a:r>
              <a:rPr lang="en-US" dirty="0"/>
              <a:t>), but the second fared better. 🥲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9675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4816930" y="5442857"/>
            <a:ext cx="7195456" cy="830997"/>
          </a:xfrm>
          <a:custGeom>
            <a:avLst/>
            <a:gdLst>
              <a:gd name="connsiteX0" fmla="*/ 0 w 7195456"/>
              <a:gd name="connsiteY0" fmla="*/ 0 h 830997"/>
              <a:gd name="connsiteX1" fmla="*/ 438269 w 7195456"/>
              <a:gd name="connsiteY1" fmla="*/ 0 h 830997"/>
              <a:gd name="connsiteX2" fmla="*/ 948492 w 7195456"/>
              <a:gd name="connsiteY2" fmla="*/ 0 h 830997"/>
              <a:gd name="connsiteX3" fmla="*/ 1746533 w 7195456"/>
              <a:gd name="connsiteY3" fmla="*/ 0 h 830997"/>
              <a:gd name="connsiteX4" fmla="*/ 2400666 w 7195456"/>
              <a:gd name="connsiteY4" fmla="*/ 0 h 830997"/>
              <a:gd name="connsiteX5" fmla="*/ 3054798 w 7195456"/>
              <a:gd name="connsiteY5" fmla="*/ 0 h 830997"/>
              <a:gd name="connsiteX6" fmla="*/ 3565021 w 7195456"/>
              <a:gd name="connsiteY6" fmla="*/ 0 h 830997"/>
              <a:gd name="connsiteX7" fmla="*/ 4003290 w 7195456"/>
              <a:gd name="connsiteY7" fmla="*/ 0 h 830997"/>
              <a:gd name="connsiteX8" fmla="*/ 4513513 w 7195456"/>
              <a:gd name="connsiteY8" fmla="*/ 0 h 830997"/>
              <a:gd name="connsiteX9" fmla="*/ 5023737 w 7195456"/>
              <a:gd name="connsiteY9" fmla="*/ 0 h 830997"/>
              <a:gd name="connsiteX10" fmla="*/ 5605914 w 7195456"/>
              <a:gd name="connsiteY10" fmla="*/ 0 h 830997"/>
              <a:gd name="connsiteX11" fmla="*/ 6260047 w 7195456"/>
              <a:gd name="connsiteY11" fmla="*/ 0 h 830997"/>
              <a:gd name="connsiteX12" fmla="*/ 7195456 w 7195456"/>
              <a:gd name="connsiteY12" fmla="*/ 0 h 830997"/>
              <a:gd name="connsiteX13" fmla="*/ 7195456 w 7195456"/>
              <a:gd name="connsiteY13" fmla="*/ 432118 h 830997"/>
              <a:gd name="connsiteX14" fmla="*/ 7195456 w 7195456"/>
              <a:gd name="connsiteY14" fmla="*/ 830997 h 830997"/>
              <a:gd name="connsiteX15" fmla="*/ 6469369 w 7195456"/>
              <a:gd name="connsiteY15" fmla="*/ 830997 h 830997"/>
              <a:gd name="connsiteX16" fmla="*/ 5743282 w 7195456"/>
              <a:gd name="connsiteY16" fmla="*/ 830997 h 830997"/>
              <a:gd name="connsiteX17" fmla="*/ 5089150 w 7195456"/>
              <a:gd name="connsiteY17" fmla="*/ 830997 h 830997"/>
              <a:gd name="connsiteX18" fmla="*/ 4506972 w 7195456"/>
              <a:gd name="connsiteY18" fmla="*/ 830997 h 830997"/>
              <a:gd name="connsiteX19" fmla="*/ 3924794 w 7195456"/>
              <a:gd name="connsiteY19" fmla="*/ 830997 h 830997"/>
              <a:gd name="connsiteX20" fmla="*/ 3342616 w 7195456"/>
              <a:gd name="connsiteY20" fmla="*/ 830997 h 830997"/>
              <a:gd name="connsiteX21" fmla="*/ 2616529 w 7195456"/>
              <a:gd name="connsiteY21" fmla="*/ 830997 h 830997"/>
              <a:gd name="connsiteX22" fmla="*/ 1890443 w 7195456"/>
              <a:gd name="connsiteY22" fmla="*/ 830997 h 830997"/>
              <a:gd name="connsiteX23" fmla="*/ 1308265 w 7195456"/>
              <a:gd name="connsiteY23" fmla="*/ 830997 h 830997"/>
              <a:gd name="connsiteX24" fmla="*/ 726087 w 7195456"/>
              <a:gd name="connsiteY24" fmla="*/ 830997 h 830997"/>
              <a:gd name="connsiteX25" fmla="*/ 0 w 7195456"/>
              <a:gd name="connsiteY25" fmla="*/ 830997 h 830997"/>
              <a:gd name="connsiteX26" fmla="*/ 0 w 7195456"/>
              <a:gd name="connsiteY26" fmla="*/ 432118 h 830997"/>
              <a:gd name="connsiteX27" fmla="*/ 0 w 7195456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5456" h="830997" extrusionOk="0">
                <a:moveTo>
                  <a:pt x="0" y="0"/>
                </a:moveTo>
                <a:cubicBezTo>
                  <a:pt x="130391" y="-14845"/>
                  <a:pt x="225219" y="16779"/>
                  <a:pt x="438269" y="0"/>
                </a:cubicBezTo>
                <a:cubicBezTo>
                  <a:pt x="651319" y="-16779"/>
                  <a:pt x="807668" y="13463"/>
                  <a:pt x="948492" y="0"/>
                </a:cubicBezTo>
                <a:cubicBezTo>
                  <a:pt x="1089316" y="-13463"/>
                  <a:pt x="1556324" y="-482"/>
                  <a:pt x="1746533" y="0"/>
                </a:cubicBezTo>
                <a:cubicBezTo>
                  <a:pt x="1936742" y="482"/>
                  <a:pt x="2118608" y="17860"/>
                  <a:pt x="2400666" y="0"/>
                </a:cubicBezTo>
                <a:cubicBezTo>
                  <a:pt x="2682724" y="-17860"/>
                  <a:pt x="2859785" y="21134"/>
                  <a:pt x="3054798" y="0"/>
                </a:cubicBezTo>
                <a:cubicBezTo>
                  <a:pt x="3249811" y="-21134"/>
                  <a:pt x="3417382" y="-13450"/>
                  <a:pt x="3565021" y="0"/>
                </a:cubicBezTo>
                <a:cubicBezTo>
                  <a:pt x="3712660" y="13450"/>
                  <a:pt x="3889806" y="-1805"/>
                  <a:pt x="4003290" y="0"/>
                </a:cubicBezTo>
                <a:cubicBezTo>
                  <a:pt x="4116774" y="1805"/>
                  <a:pt x="4276973" y="8903"/>
                  <a:pt x="4513513" y="0"/>
                </a:cubicBezTo>
                <a:cubicBezTo>
                  <a:pt x="4750053" y="-8903"/>
                  <a:pt x="4833823" y="7025"/>
                  <a:pt x="5023737" y="0"/>
                </a:cubicBezTo>
                <a:cubicBezTo>
                  <a:pt x="5213651" y="-7025"/>
                  <a:pt x="5450268" y="-20386"/>
                  <a:pt x="5605914" y="0"/>
                </a:cubicBezTo>
                <a:cubicBezTo>
                  <a:pt x="5761560" y="20386"/>
                  <a:pt x="5963177" y="-7295"/>
                  <a:pt x="6260047" y="0"/>
                </a:cubicBezTo>
                <a:cubicBezTo>
                  <a:pt x="6556917" y="7295"/>
                  <a:pt x="6875346" y="38702"/>
                  <a:pt x="7195456" y="0"/>
                </a:cubicBezTo>
                <a:cubicBezTo>
                  <a:pt x="7205622" y="202876"/>
                  <a:pt x="7178578" y="344798"/>
                  <a:pt x="7195456" y="432118"/>
                </a:cubicBezTo>
                <a:cubicBezTo>
                  <a:pt x="7212334" y="519438"/>
                  <a:pt x="7200065" y="685849"/>
                  <a:pt x="7195456" y="830997"/>
                </a:cubicBezTo>
                <a:cubicBezTo>
                  <a:pt x="6845473" y="811758"/>
                  <a:pt x="6635657" y="821396"/>
                  <a:pt x="6469369" y="830997"/>
                </a:cubicBezTo>
                <a:cubicBezTo>
                  <a:pt x="6303081" y="840598"/>
                  <a:pt x="6086906" y="857984"/>
                  <a:pt x="5743282" y="830997"/>
                </a:cubicBezTo>
                <a:cubicBezTo>
                  <a:pt x="5399658" y="804010"/>
                  <a:pt x="5393572" y="805020"/>
                  <a:pt x="5089150" y="830997"/>
                </a:cubicBezTo>
                <a:cubicBezTo>
                  <a:pt x="4784728" y="856974"/>
                  <a:pt x="4704310" y="819574"/>
                  <a:pt x="4506972" y="830997"/>
                </a:cubicBezTo>
                <a:cubicBezTo>
                  <a:pt x="4309634" y="842420"/>
                  <a:pt x="4045331" y="825468"/>
                  <a:pt x="3924794" y="830997"/>
                </a:cubicBezTo>
                <a:cubicBezTo>
                  <a:pt x="3804257" y="836526"/>
                  <a:pt x="3578220" y="842289"/>
                  <a:pt x="3342616" y="830997"/>
                </a:cubicBezTo>
                <a:cubicBezTo>
                  <a:pt x="3107012" y="819705"/>
                  <a:pt x="2965878" y="845888"/>
                  <a:pt x="2616529" y="830997"/>
                </a:cubicBezTo>
                <a:cubicBezTo>
                  <a:pt x="2267180" y="816106"/>
                  <a:pt x="2140040" y="830561"/>
                  <a:pt x="1890443" y="830997"/>
                </a:cubicBezTo>
                <a:cubicBezTo>
                  <a:pt x="1640846" y="831433"/>
                  <a:pt x="1496324" y="831652"/>
                  <a:pt x="1308265" y="830997"/>
                </a:cubicBezTo>
                <a:cubicBezTo>
                  <a:pt x="1120206" y="830342"/>
                  <a:pt x="943996" y="810396"/>
                  <a:pt x="726087" y="830997"/>
                </a:cubicBezTo>
                <a:cubicBezTo>
                  <a:pt x="508178" y="851598"/>
                  <a:pt x="333891" y="828109"/>
                  <a:pt x="0" y="830997"/>
                </a:cubicBezTo>
                <a:cubicBezTo>
                  <a:pt x="1779" y="727902"/>
                  <a:pt x="-8430" y="542453"/>
                  <a:pt x="0" y="432118"/>
                </a:cubicBezTo>
                <a:cubicBezTo>
                  <a:pt x="8430" y="321783"/>
                  <a:pt x="7996" y="130566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A0FF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Token are units of input (as defined by the Scanner) that are separated by </a:t>
            </a:r>
            <a:r>
              <a:rPr lang="en-US" sz="2400" i="1" dirty="0"/>
              <a:t>whitespace </a:t>
            </a:r>
            <a:r>
              <a:rPr lang="en-US" sz="2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1868</Words>
  <Application>Microsoft Macintosh PowerPoint</Application>
  <PresentationFormat>Widescreen</PresentationFormat>
  <Paragraphs>298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How many tokens are in the following line?</vt:lpstr>
      <vt:lpstr>How many tokens are in the following line?</vt:lpstr>
      <vt:lpstr>(PCM) Scanner for File I/O</vt:lpstr>
      <vt:lpstr>(PCM) Checked Exceptions</vt:lpstr>
      <vt:lpstr>(PCM) Typical Line-Processing Pattern</vt:lpstr>
      <vt:lpstr>(PCM) Typical Token-Processing Pattern</vt:lpstr>
      <vt:lpstr>What is the output of this Java program?</vt:lpstr>
      <vt:lpstr>What is the output of this Java program?</vt:lpstr>
      <vt:lpstr>Lecture Outline</vt:lpstr>
      <vt:lpstr>(Friday's PCM) Typical Hybrid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266</cp:revision>
  <cp:lastPrinted>2022-09-27T21:33:44Z</cp:lastPrinted>
  <dcterms:created xsi:type="dcterms:W3CDTF">2020-06-13T06:27:42Z</dcterms:created>
  <dcterms:modified xsi:type="dcterms:W3CDTF">2024-10-02T18:54:11Z</dcterms:modified>
</cp:coreProperties>
</file>