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85" r:id="rId3"/>
    <p:sldId id="867" r:id="rId4"/>
    <p:sldId id="868" r:id="rId5"/>
    <p:sldId id="866" r:id="rId6"/>
    <p:sldId id="865" r:id="rId7"/>
    <p:sldId id="845" r:id="rId8"/>
    <p:sldId id="844" r:id="rId9"/>
    <p:sldId id="853" r:id="rId10"/>
    <p:sldId id="862" r:id="rId11"/>
    <p:sldId id="846" r:id="rId12"/>
    <p:sldId id="847" r:id="rId13"/>
    <p:sldId id="8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285"/>
            <p14:sldId id="867"/>
            <p14:sldId id="868"/>
            <p14:sldId id="866"/>
            <p14:sldId id="865"/>
            <p14:sldId id="845"/>
            <p14:sldId id="844"/>
            <p14:sldId id="853"/>
            <p14:sldId id="862"/>
            <p14:sldId id="846"/>
            <p14:sldId id="847"/>
            <p14:sldId id="8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0FB9B1"/>
    <a:srgbClr val="54A0FF"/>
    <a:srgbClr val="FAFAFA"/>
    <a:srgbClr val="F5F5F5"/>
    <a:srgbClr val="EF5777"/>
    <a:srgbClr val="F7B7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4" autoAdjust="0"/>
    <p:restoredTop sz="91361"/>
  </p:normalViewPr>
  <p:slideViewPr>
    <p:cSldViewPr snapToGrid="0" snapToObjects="1">
      <p:cViewPr>
        <p:scale>
          <a:sx n="156" d="100"/>
          <a:sy n="156" d="100"/>
        </p:scale>
        <p:origin x="576" y="560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12/4/24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open.spotify.com/playlist/2tKhfaUKjw5HiTga5Uj4wA?si=nce7toO3TEC__BRnwBAsUw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5B6226-E642-10B0-730C-CA63F126DC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82520" y="236757"/>
            <a:ext cx="12540363" cy="7181466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19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450973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>
              <a:gd name="adj" fmla="val 893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Google Shape;28;p22">
            <a:extLst>
              <a:ext uri="{FF2B5EF4-FFF2-40B4-BE49-F238E27FC236}">
                <a16:creationId xmlns:a16="http://schemas.microsoft.com/office/drawing/2014/main" id="{0AF9D5B5-28A0-4F09-B9B2-1657522DE3BE}"/>
              </a:ext>
            </a:extLst>
          </p:cNvPr>
          <p:cNvSpPr/>
          <p:nvPr userDrawn="1"/>
        </p:nvSpPr>
        <p:spPr>
          <a:xfrm>
            <a:off x="7199333" y="4731098"/>
            <a:ext cx="106792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Instructors</a:t>
            </a:r>
            <a:endParaRPr dirty="0"/>
          </a:p>
        </p:txBody>
      </p:sp>
      <p:sp>
        <p:nvSpPr>
          <p:cNvPr id="25" name="Google Shape;29;p22">
            <a:extLst>
              <a:ext uri="{FF2B5EF4-FFF2-40B4-BE49-F238E27FC236}">
                <a16:creationId xmlns:a16="http://schemas.microsoft.com/office/drawing/2014/main" id="{59EAC0F9-4A6A-4F2C-8A7D-EC60A641306A}"/>
              </a:ext>
            </a:extLst>
          </p:cNvPr>
          <p:cNvSpPr/>
          <p:nvPr userDrawn="1"/>
        </p:nvSpPr>
        <p:spPr>
          <a:xfrm>
            <a:off x="7768795" y="4987340"/>
            <a:ext cx="4796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TAs</a:t>
            </a:r>
            <a:endParaRPr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EFDDF4-DCF3-5849-804F-C438ABEF6B60}"/>
              </a:ext>
            </a:extLst>
          </p:cNvPr>
          <p:cNvSpPr/>
          <p:nvPr userDrawn="1"/>
        </p:nvSpPr>
        <p:spPr>
          <a:xfrm>
            <a:off x="3061816" y="5696776"/>
            <a:ext cx="1005840" cy="1005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7098928-A189-706B-17E8-3FCC4A0220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63166" y="5698756"/>
            <a:ext cx="1005840" cy="1005840"/>
          </a:xfrm>
          <a:prstGeom prst="rect">
            <a:avLst/>
          </a:prstGeom>
        </p:spPr>
      </p:pic>
      <p:sp>
        <p:nvSpPr>
          <p:cNvPr id="13" name="Google Shape;98;p1">
            <a:extLst>
              <a:ext uri="{FF2B5EF4-FFF2-40B4-BE49-F238E27FC236}">
                <a16:creationId xmlns:a16="http://schemas.microsoft.com/office/drawing/2014/main" id="{D28288D1-02B6-B8DB-333C-AC1850E9FF9A}"/>
              </a:ext>
            </a:extLst>
          </p:cNvPr>
          <p:cNvSpPr txBox="1"/>
          <p:nvPr userDrawn="1"/>
        </p:nvSpPr>
        <p:spPr>
          <a:xfrm>
            <a:off x="8330659" y="4645944"/>
            <a:ext cx="3861341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Elba Garza and Miya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Natsuhara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" name="Google Shape;99;p1">
            <a:extLst>
              <a:ext uri="{FF2B5EF4-FFF2-40B4-BE49-F238E27FC236}">
                <a16:creationId xmlns:a16="http://schemas.microsoft.com/office/drawing/2014/main" id="{CEB868EE-AD47-2529-4A5A-5E5447DF6C20}"/>
              </a:ext>
            </a:extLst>
          </p:cNvPr>
          <p:cNvSpPr txBox="1"/>
          <p:nvPr userDrawn="1"/>
        </p:nvSpPr>
        <p:spPr>
          <a:xfrm>
            <a:off x="8330659" y="4843864"/>
            <a:ext cx="3924887" cy="1777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4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Ayush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Andrew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Logan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Kyle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Maggie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 H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Caleb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 W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Jacob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Heon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Izak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Jessica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Shivani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Ken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Ashley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Chaafen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Harshitha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Marcus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Carson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Jack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Connor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Cora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Leo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Anya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Aishah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Ivory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Cady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Diya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Katharine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" name="Google Shape;95;p1">
            <a:extLst>
              <a:ext uri="{FF2B5EF4-FFF2-40B4-BE49-F238E27FC236}">
                <a16:creationId xmlns:a16="http://schemas.microsoft.com/office/drawing/2014/main" id="{04A4E75B-64A4-401D-4FC7-E6F252446B00}"/>
              </a:ext>
            </a:extLst>
          </p:cNvPr>
          <p:cNvSpPr txBox="1"/>
          <p:nvPr userDrawn="1"/>
        </p:nvSpPr>
        <p:spPr>
          <a:xfrm>
            <a:off x="7684235" y="4044910"/>
            <a:ext cx="41199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  <a:tabLst/>
              <a:defRPr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 </a:t>
            </a:r>
            <a:r>
              <a:rPr kumimoji="0" lang="fr-FR" sz="22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122 24au Lecture Tunes </a:t>
            </a:r>
            <a:r>
              <a:rPr kumimoji="0" lang="en-US" sz="2200" b="0" i="0" u="sng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🍂</a:t>
            </a:r>
            <a:endParaRPr dirty="0">
              <a:solidFill>
                <a:srgbClr val="0563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FF5E63E-FE46-F22F-7276-189CE3BD34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78390" y="313904"/>
            <a:ext cx="722417" cy="72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B5F68B1-8A7F-D888-6FD2-400BB233451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78390" y="313904"/>
            <a:ext cx="722417" cy="72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Autumn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19: Putting It All Together (Review)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2/24au/exams/study_tips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https://uw.iasystem.org/survey/297870" TargetMode="External"/><Relationship Id="rId2" Type="http://schemas.openxmlformats.org/officeDocument/2006/relationships/hyperlink" Target="mailto:https://uw.iasystem.org/survey/297869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https://tinyurl.com/24au-12x-eval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2/24au/exams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Putting It All Together</a:t>
            </a:r>
            <a:br>
              <a:rPr lang="en-US" sz="3600" dirty="0"/>
            </a:br>
            <a:r>
              <a:rPr lang="en-US" sz="3600" dirty="0"/>
              <a:t>(Review)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98025" y="2041170"/>
            <a:ext cx="44768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b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What’s the first thing you’ll do after finals are over? (Sleep is obvious…)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Exam Logistics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How to Study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Mind Maps</a:t>
            </a:r>
          </a:p>
          <a:p>
            <a:pPr marL="0" indent="0">
              <a:spcAft>
                <a:spcPts val="1200"/>
              </a:spcAft>
              <a:buNone/>
            </a:pPr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374780" y="3465362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1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975FB-7084-6DAA-96DF-93FBA9A49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Study Strategies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D3B1C-8608-BBF4-EBDF-C3839CEA8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Study Early and Often</a:t>
            </a:r>
          </a:p>
          <a:p>
            <a:r>
              <a:rPr lang="en-US" dirty="0"/>
              <a:t>Stay Healthy</a:t>
            </a:r>
          </a:p>
          <a:p>
            <a:r>
              <a:rPr lang="en-US" dirty="0"/>
              <a:t>Study Like you Test</a:t>
            </a:r>
          </a:p>
          <a:p>
            <a:r>
              <a:rPr lang="en-US" dirty="0"/>
              <a:t>Connect Problems: How is one problem similar/different to another?</a:t>
            </a:r>
          </a:p>
          <a:p>
            <a:r>
              <a:rPr lang="en-US" dirty="0"/>
              <a:t>Mixed Practice vs. Massed Practice</a:t>
            </a:r>
          </a:p>
          <a:p>
            <a:r>
              <a:rPr lang="en-US" dirty="0"/>
              <a:t>Embrace Difficulty</a:t>
            </a:r>
          </a:p>
          <a:p>
            <a:r>
              <a:rPr lang="en-US" dirty="0"/>
              <a:t>Reference Sheet: Iterative Refining</a:t>
            </a:r>
          </a:p>
        </p:txBody>
      </p:sp>
    </p:spTree>
    <p:extLst>
      <p:ext uri="{BB962C8B-B14F-4D97-AF65-F5344CB8AC3E}">
        <p14:creationId xmlns:p14="http://schemas.microsoft.com/office/powerpoint/2010/main" val="3877130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109F8-9DEB-EC29-CD9A-FFEF96F6B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Mind Maps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382AE-103E-F8AA-7F4D-0DB40BB2B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5954486" cy="48053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One of the most important parts of learning is </a:t>
            </a:r>
            <a:r>
              <a:rPr lang="en-US" i="1" dirty="0"/>
              <a:t>relating </a:t>
            </a:r>
            <a:r>
              <a:rPr lang="en-US" dirty="0"/>
              <a:t>concepts to each other</a:t>
            </a:r>
          </a:p>
          <a:p>
            <a:pPr lvl="1"/>
            <a:r>
              <a:rPr lang="en-US" dirty="0"/>
              <a:t>Almost all learning is contextual: based on relating one thing to another</a:t>
            </a:r>
          </a:p>
          <a:p>
            <a:pPr lvl="1"/>
            <a:r>
              <a:rPr lang="en-US" i="1" dirty="0"/>
              <a:t>Transfer</a:t>
            </a:r>
            <a:r>
              <a:rPr lang="en-US" dirty="0"/>
              <a:t> is challenging! </a:t>
            </a:r>
          </a:p>
          <a:p>
            <a:r>
              <a:rPr lang="en-US" b="1" dirty="0"/>
              <a:t>Mind Maps </a:t>
            </a:r>
            <a:r>
              <a:rPr lang="en-US" dirty="0"/>
              <a:t>empower you to write out how topics relate to each other. Concretizing relations.</a:t>
            </a:r>
          </a:p>
          <a:p>
            <a:r>
              <a:rPr lang="en-US" dirty="0"/>
              <a:t>Can be incredibly helpful when reviewing and can be a great resource for looking back at this class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DE0600C-B58F-DD89-FF64-E01B74690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543" y="1972886"/>
            <a:ext cx="5116286" cy="317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74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Exam Logistics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</a:t>
            </a:r>
          </a:p>
          <a:p>
            <a:pPr>
              <a:spcAft>
                <a:spcPts val="1200"/>
              </a:spcAft>
            </a:pPr>
            <a:r>
              <a:rPr lang="en-US" dirty="0"/>
              <a:t>How to Study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Mind Maps</a:t>
            </a:r>
          </a:p>
        </p:txBody>
      </p:sp>
    </p:spTree>
    <p:extLst>
      <p:ext uri="{BB962C8B-B14F-4D97-AF65-F5344CB8AC3E}">
        <p14:creationId xmlns:p14="http://schemas.microsoft.com/office/powerpoint/2010/main" val="116428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Exam Logistics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</a:t>
            </a:r>
          </a:p>
          <a:p>
            <a:pPr>
              <a:spcAft>
                <a:spcPts val="1200"/>
              </a:spcAft>
            </a:pPr>
            <a:r>
              <a:rPr lang="en-US" dirty="0"/>
              <a:t>How to Study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Mind Maps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08151" y="145620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0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9163B-3175-4D16-8247-BF18B8922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02521-05B7-4C2E-AD6B-3DC70DACA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27171"/>
          </a:xfrm>
        </p:spPr>
        <p:txBody>
          <a:bodyPr tIns="0" bIns="0">
            <a:normAutofit fontScale="92500" lnSpcReduction="20000"/>
          </a:bodyPr>
          <a:lstStyle/>
          <a:p>
            <a:r>
              <a:rPr lang="en-US" sz="3200" dirty="0"/>
              <a:t>Last couple sessions of classes! </a:t>
            </a:r>
          </a:p>
          <a:p>
            <a:pPr lvl="1"/>
            <a:r>
              <a:rPr lang="en-US" dirty="0"/>
              <a:t>Quick overview of class today!</a:t>
            </a:r>
          </a:p>
          <a:p>
            <a:pPr lvl="1"/>
            <a:r>
              <a:rPr lang="en-US" dirty="0"/>
              <a:t>Victory lap + AMA on Friday</a:t>
            </a:r>
          </a:p>
          <a:p>
            <a:r>
              <a:rPr lang="en-US" sz="3200" dirty="0"/>
              <a:t>Creative Project 3 (C3) currently out</a:t>
            </a:r>
          </a:p>
          <a:p>
            <a:pPr lvl="1"/>
            <a:r>
              <a:rPr lang="en-US" dirty="0"/>
              <a:t>Due Tomorrow, Thursday,</a:t>
            </a:r>
            <a:r>
              <a:rPr lang="en-US" b="1" dirty="0"/>
              <a:t> </a:t>
            </a:r>
            <a:r>
              <a:rPr lang="en-US" dirty="0"/>
              <a:t>December 5</a:t>
            </a:r>
            <a:r>
              <a:rPr lang="en-US" baseline="30000" dirty="0"/>
              <a:t>th</a:t>
            </a:r>
            <a:r>
              <a:rPr lang="en-US" dirty="0"/>
              <a:t> by 11:59 PM PT</a:t>
            </a:r>
          </a:p>
          <a:p>
            <a:r>
              <a:rPr lang="en-US" sz="3200" dirty="0">
                <a:latin typeface="Calibri" panose="020F0502020204030204" pitchFamily="34" charset="0"/>
              </a:rPr>
              <a:t>Resubmission Cycle 7 (R7) opens tomorrow, Thurs Dec 5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Due Tuesday, Dec 10 by 11:59 PM PT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Open to </a:t>
            </a:r>
            <a:r>
              <a:rPr lang="en-US" b="1" u="sng" dirty="0">
                <a:latin typeface="Calibri" panose="020F0502020204030204" pitchFamily="34" charset="0"/>
              </a:rPr>
              <a:t>all</a:t>
            </a:r>
            <a:r>
              <a:rPr lang="en-US" b="1" i="1" dirty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previous assignments</a:t>
            </a:r>
          </a:p>
          <a:p>
            <a:r>
              <a:rPr lang="en-US" sz="3200" dirty="0">
                <a:latin typeface="Calibri" panose="020F0502020204030204" pitchFamily="34" charset="0"/>
              </a:rPr>
              <a:t>Provide feedback! 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Course evaluations: </a:t>
            </a:r>
          </a:p>
          <a:p>
            <a:pPr lvl="2"/>
            <a:r>
              <a:rPr lang="en-US" dirty="0">
                <a:latin typeface="Calibri" panose="020F0502020204030204" pitchFamily="34" charset="0"/>
              </a:rPr>
              <a:t>Section A: </a:t>
            </a:r>
            <a:r>
              <a:rPr lang="en-US" b="0" i="0" u="none" strike="noStrike" dirty="0">
                <a:solidFill>
                  <a:srgbClr val="4F4F4F"/>
                </a:solidFill>
                <a:effectLst/>
                <a:latin typeface="Arial" panose="020B0604020202020204" pitchFamily="34" charset="0"/>
                <a:hlinkClick r:id="rId2"/>
              </a:rPr>
              <a:t>https://</a:t>
            </a:r>
            <a:r>
              <a:rPr lang="en-US" b="0" i="0" u="none" strike="noStrike" dirty="0" err="1">
                <a:solidFill>
                  <a:srgbClr val="4F4F4F"/>
                </a:solidFill>
                <a:effectLst/>
                <a:latin typeface="Arial" panose="020B0604020202020204" pitchFamily="34" charset="0"/>
                <a:hlinkClick r:id="rId2"/>
              </a:rPr>
              <a:t>uw.iasystem.org</a:t>
            </a:r>
            <a:r>
              <a:rPr lang="en-US" b="0" i="0" u="none" strike="noStrike" dirty="0">
                <a:solidFill>
                  <a:srgbClr val="4F4F4F"/>
                </a:solidFill>
                <a:effectLst/>
                <a:latin typeface="Arial" panose="020B0604020202020204" pitchFamily="34" charset="0"/>
                <a:hlinkClick r:id="rId2"/>
              </a:rPr>
              <a:t>/survey/297869</a:t>
            </a:r>
            <a:endParaRPr lang="en-US" dirty="0">
              <a:latin typeface="Calibri" panose="020F0502020204030204" pitchFamily="34" charset="0"/>
            </a:endParaRPr>
          </a:p>
          <a:p>
            <a:pPr lvl="2"/>
            <a:r>
              <a:rPr lang="en-US" dirty="0">
                <a:latin typeface="Calibri" panose="020F0502020204030204" pitchFamily="34" charset="0"/>
              </a:rPr>
              <a:t>Section B: </a:t>
            </a:r>
            <a:r>
              <a:rPr lang="en-US" b="0" i="0" u="none" strike="noStrike" dirty="0">
                <a:solidFill>
                  <a:srgbClr val="4F4F4F"/>
                </a:solidFill>
                <a:effectLst/>
                <a:latin typeface="Arial" panose="020B0604020202020204" pitchFamily="34" charset="0"/>
                <a:hlinkClick r:id="rId3"/>
              </a:rPr>
              <a:t>https://</a:t>
            </a:r>
            <a:r>
              <a:rPr lang="en-US" b="0" i="0" u="none" strike="noStrike" dirty="0" err="1">
                <a:solidFill>
                  <a:srgbClr val="4F4F4F"/>
                </a:solidFill>
                <a:effectLst/>
                <a:latin typeface="Arial" panose="020B0604020202020204" pitchFamily="34" charset="0"/>
                <a:hlinkClick r:id="rId3"/>
              </a:rPr>
              <a:t>uw.iasystem.org</a:t>
            </a:r>
            <a:r>
              <a:rPr lang="en-US" b="0" i="0" u="none" strike="noStrike" dirty="0">
                <a:solidFill>
                  <a:srgbClr val="4F4F4F"/>
                </a:solidFill>
                <a:effectLst/>
                <a:latin typeface="Arial" panose="020B0604020202020204" pitchFamily="34" charset="0"/>
                <a:hlinkClick r:id="rId3"/>
              </a:rPr>
              <a:t>/survey/297870</a:t>
            </a:r>
            <a:endParaRPr lang="en-US" dirty="0">
              <a:latin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</a:rPr>
              <a:t>TA evaluations: </a:t>
            </a:r>
            <a:r>
              <a:rPr lang="en-US" dirty="0">
                <a:latin typeface="Calibri" panose="020F0502020204030204" pitchFamily="34" charset="0"/>
                <a:hlinkClick r:id="rId4"/>
              </a:rPr>
              <a:t>https://</a:t>
            </a:r>
            <a:r>
              <a:rPr lang="en-US" dirty="0" err="1">
                <a:latin typeface="Calibri" panose="020F0502020204030204" pitchFamily="34" charset="0"/>
                <a:hlinkClick r:id="rId4"/>
              </a:rPr>
              <a:t>tinyurl.com</a:t>
            </a:r>
            <a:r>
              <a:rPr lang="en-US" dirty="0">
                <a:latin typeface="Calibri" panose="020F0502020204030204" pitchFamily="34" charset="0"/>
                <a:hlinkClick r:id="rId4"/>
              </a:rPr>
              <a:t>/24au-12x-evals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Gumball &amp; Gigi visit on </a:t>
            </a:r>
            <a:r>
              <a:rPr lang="en-US" b="1" dirty="0">
                <a:latin typeface="Calibri" panose="020F0502020204030204" pitchFamily="34" charset="0"/>
              </a:rPr>
              <a:t>Monday, Dec 9 1:00pm – 3:00pm </a:t>
            </a:r>
            <a:endParaRPr lang="en-US" dirty="0">
              <a:latin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</a:rPr>
              <a:t>Hanging out around Drumheller fountain + Rainier Vista</a:t>
            </a:r>
          </a:p>
        </p:txBody>
      </p:sp>
    </p:spTree>
    <p:extLst>
      <p:ext uri="{BB962C8B-B14F-4D97-AF65-F5344CB8AC3E}">
        <p14:creationId xmlns:p14="http://schemas.microsoft.com/office/powerpoint/2010/main" val="1561764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9163B-3175-4D16-8247-BF18B8922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02521-05B7-4C2E-AD6B-3DC70DACA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71600"/>
            <a:ext cx="11032672" cy="5486400"/>
          </a:xfrm>
        </p:spPr>
        <p:txBody>
          <a:bodyPr>
            <a:normAutofit/>
          </a:bodyPr>
          <a:lstStyle/>
          <a:p>
            <a:r>
              <a:rPr lang="en-US" sz="3500" dirty="0"/>
              <a:t>Final Exam Review: </a:t>
            </a:r>
            <a:r>
              <a:rPr lang="en-US" sz="3500" b="1" dirty="0"/>
              <a:t>Tuesday, December 10 4:30</a:t>
            </a:r>
            <a:r>
              <a:rPr lang="en-US" sz="3500" b="1" dirty="0">
                <a:effectLst/>
                <a:latin typeface="Calibri" panose="020F0502020204030204" pitchFamily="34" charset="0"/>
              </a:rPr>
              <a:t> – 6</a:t>
            </a:r>
            <a:r>
              <a:rPr lang="en-US" sz="3500" b="1" dirty="0"/>
              <a:t>:50 PM</a:t>
            </a:r>
            <a:endParaRPr lang="en-US" sz="3500" dirty="0"/>
          </a:p>
          <a:p>
            <a:pPr lvl="1"/>
            <a:r>
              <a:rPr lang="en-US" sz="2800" dirty="0"/>
              <a:t>Led by TAs</a:t>
            </a:r>
          </a:p>
          <a:p>
            <a:pPr lvl="1"/>
            <a:r>
              <a:rPr lang="en-US" sz="2800" dirty="0"/>
              <a:t>First half: time to work on practice exam with TAs in room</a:t>
            </a:r>
          </a:p>
          <a:p>
            <a:pPr lvl="1"/>
            <a:r>
              <a:rPr lang="en-US" sz="2800" dirty="0"/>
              <a:t>Second half: TAs going over exam, giving tips</a:t>
            </a:r>
          </a:p>
          <a:p>
            <a:pPr lvl="1"/>
            <a:r>
              <a:rPr lang="en-US" sz="2800" dirty="0"/>
              <a:t>Likely recorded, we’ll update if this isn’t the case!</a:t>
            </a:r>
          </a:p>
          <a:p>
            <a:r>
              <a:rPr lang="en-US" sz="3500" dirty="0"/>
              <a:t>Final Exam: </a:t>
            </a:r>
            <a:r>
              <a:rPr lang="en-US" sz="3500" b="1" dirty="0">
                <a:effectLst/>
                <a:latin typeface="Calibri" panose="020F0502020204030204" pitchFamily="34" charset="0"/>
              </a:rPr>
              <a:t>Thursday, December </a:t>
            </a:r>
            <a:r>
              <a:rPr lang="en-US" sz="3500" b="1" dirty="0">
                <a:latin typeface="Calibri" panose="020F0502020204030204" pitchFamily="34" charset="0"/>
              </a:rPr>
              <a:t>12</a:t>
            </a:r>
            <a:r>
              <a:rPr lang="en-US" sz="3500" b="1" dirty="0">
                <a:effectLst/>
                <a:latin typeface="Calibri" panose="020F0502020204030204" pitchFamily="34" charset="0"/>
              </a:rPr>
              <a:t> </a:t>
            </a:r>
            <a:r>
              <a:rPr lang="en-US" sz="3500" b="1" dirty="0">
                <a:latin typeface="Calibri" panose="020F0502020204030204" pitchFamily="34" charset="0"/>
              </a:rPr>
              <a:t>12</a:t>
            </a:r>
            <a:r>
              <a:rPr lang="en-US" sz="3500" b="1" dirty="0">
                <a:effectLst/>
                <a:latin typeface="Calibri" panose="020F0502020204030204" pitchFamily="34" charset="0"/>
              </a:rPr>
              <a:t>:30 – </a:t>
            </a:r>
            <a:r>
              <a:rPr lang="en-US" sz="3500" b="1" dirty="0">
                <a:latin typeface="Calibri" panose="020F0502020204030204" pitchFamily="34" charset="0"/>
              </a:rPr>
              <a:t>2</a:t>
            </a:r>
            <a:r>
              <a:rPr lang="en-US" sz="3500" b="1" dirty="0">
                <a:effectLst/>
                <a:latin typeface="Calibri" panose="020F0502020204030204" pitchFamily="34" charset="0"/>
              </a:rPr>
              <a:t>:20 PM</a:t>
            </a:r>
          </a:p>
          <a:p>
            <a:pPr lvl="1"/>
            <a:r>
              <a:rPr lang="en-US" sz="2800" dirty="0">
                <a:effectLst/>
                <a:latin typeface="Calibri" panose="020F0502020204030204" pitchFamily="34" charset="0"/>
              </a:rPr>
              <a:t>Preliminary details are </a:t>
            </a:r>
            <a:r>
              <a:rPr lang="en-US" sz="2800" dirty="0">
                <a:effectLst/>
                <a:latin typeface="Calibri" panose="020F0502020204030204" pitchFamily="34" charset="0"/>
                <a:hlinkClick r:id="rId2"/>
              </a:rPr>
              <a:t>up on the course website</a:t>
            </a:r>
            <a:r>
              <a:rPr lang="en-US" sz="2800" dirty="0">
                <a:effectLst/>
                <a:latin typeface="Calibri" panose="020F0502020204030204" pitchFamily="34" charset="0"/>
              </a:rPr>
              <a:t>!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Seating chart will be posted soon!</a:t>
            </a:r>
            <a:endParaRPr lang="en-US" sz="2400" dirty="0">
              <a:latin typeface="Calibri" panose="020F0502020204030204" pitchFamily="34" charset="0"/>
            </a:endParaRP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Already up:</a:t>
            </a:r>
          </a:p>
          <a:p>
            <a:pPr lvl="2"/>
            <a:r>
              <a:rPr lang="en-US" sz="2400" dirty="0">
                <a:latin typeface="Calibri" panose="020F0502020204030204" pitchFamily="34" charset="0"/>
              </a:rPr>
              <a:t>Final Exam Study Guide</a:t>
            </a:r>
          </a:p>
          <a:p>
            <a:pPr lvl="2"/>
            <a:r>
              <a:rPr lang="en-US" sz="2400" dirty="0">
                <a:latin typeface="Calibri" panose="020F0502020204030204" pitchFamily="34" charset="0"/>
              </a:rPr>
              <a:t>Past &amp; Practice Exams</a:t>
            </a:r>
          </a:p>
        </p:txBody>
      </p:sp>
    </p:spTree>
    <p:extLst>
      <p:ext uri="{BB962C8B-B14F-4D97-AF65-F5344CB8AC3E}">
        <p14:creationId xmlns:p14="http://schemas.microsoft.com/office/powerpoint/2010/main" val="4272321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Exam Logistics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</a:t>
            </a:r>
          </a:p>
          <a:p>
            <a:pPr>
              <a:spcAft>
                <a:spcPts val="1200"/>
              </a:spcAft>
            </a:pPr>
            <a:r>
              <a:rPr lang="en-US" dirty="0"/>
              <a:t>How to Study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Mind Maps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425122" y="2120233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61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DAF65-D121-7384-D33B-D9A7F74B9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8780B-8E07-1B0B-A533-F3EF1D0BC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 questions in total, each will receive one ESN grade</a:t>
            </a:r>
          </a:p>
          <a:p>
            <a:pPr lvl="1"/>
            <a:r>
              <a:rPr lang="en-US" dirty="0"/>
              <a:t>Some questions might have sub-parts</a:t>
            </a:r>
          </a:p>
          <a:p>
            <a:pPr lvl="1"/>
            <a:r>
              <a:rPr lang="en-US" dirty="0"/>
              <a:t>Reminder: Quiz and Exam grades are all mixed into the same bucket</a:t>
            </a:r>
          </a:p>
          <a:p>
            <a:r>
              <a:rPr lang="en-US" dirty="0"/>
              <a:t>General format</a:t>
            </a:r>
          </a:p>
          <a:p>
            <a:pPr lvl="1"/>
            <a:r>
              <a:rPr lang="en-US" dirty="0"/>
              <a:t>3 Questions: Mix of Conceptual, Mechanical/Tracing, Debugging Problems</a:t>
            </a:r>
          </a:p>
          <a:p>
            <a:pPr lvl="1"/>
            <a:r>
              <a:rPr lang="en-US" dirty="0"/>
              <a:t>3 Questions: Programming Problems </a:t>
            </a:r>
          </a:p>
          <a:p>
            <a:r>
              <a:rPr lang="en-US" dirty="0"/>
              <a:t>See sections for the last 2 weeks for practice handwriting problems</a:t>
            </a:r>
          </a:p>
        </p:txBody>
      </p:sp>
    </p:spTree>
    <p:extLst>
      <p:ext uri="{BB962C8B-B14F-4D97-AF65-F5344CB8AC3E}">
        <p14:creationId xmlns:p14="http://schemas.microsoft.com/office/powerpoint/2010/main" val="3944359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CA1C3-FC58-7393-AB05-9D6731469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54A0A-3D76-CB33-315E-A74622C0F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Most important bits</a:t>
            </a:r>
          </a:p>
          <a:p>
            <a:r>
              <a:rPr lang="en-US" dirty="0"/>
              <a:t>Thursday June 6 from 8:30 – 10:20 AM in KNE 120 &amp; KNE 130</a:t>
            </a:r>
          </a:p>
          <a:p>
            <a:r>
              <a:rPr lang="en-US" dirty="0"/>
              <a:t>Seat assignments to be posted on the course website</a:t>
            </a:r>
          </a:p>
          <a:p>
            <a:r>
              <a:rPr lang="en-US" dirty="0"/>
              <a:t>Don’t cheat </a:t>
            </a:r>
          </a:p>
          <a:p>
            <a:pPr lvl="1"/>
            <a:r>
              <a:rPr lang="en-US" dirty="0"/>
              <a:t>Only have the exam open during the time (don’t start early; don’t work after)</a:t>
            </a:r>
          </a:p>
          <a:p>
            <a:pPr lvl="1"/>
            <a:r>
              <a:rPr lang="en-US" dirty="0"/>
              <a:t>No electronic devices</a:t>
            </a:r>
          </a:p>
          <a:p>
            <a:r>
              <a:rPr lang="en-US" dirty="0"/>
              <a:t>You can bring one 8.5x11 inch (or A4) paper with notes (front and back)</a:t>
            </a:r>
          </a:p>
          <a:p>
            <a:pPr lvl="1"/>
            <a:r>
              <a:rPr lang="en-US" dirty="0"/>
              <a:t>Will also provide a reference sheet (see course website)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Questions? Raise hand or as on </a:t>
            </a:r>
            <a:r>
              <a:rPr lang="en-US" dirty="0" err="1"/>
              <a:t>sli.do</a:t>
            </a:r>
            <a:r>
              <a:rPr lang="en-US" dirty="0"/>
              <a:t> (cse122) 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C6E36FF-C6C3-474C-3271-D205F87D6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7880" y="4787547"/>
            <a:ext cx="1884391" cy="188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44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CB5DF-A241-CD9C-0C4B-A48C9DD68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So Far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9763A1-72D7-79E8-2124-35E75A3F7AB6}"/>
              </a:ext>
            </a:extLst>
          </p:cNvPr>
          <p:cNvSpPr txBox="1"/>
          <p:nvPr/>
        </p:nvSpPr>
        <p:spPr>
          <a:xfrm>
            <a:off x="2597978" y="1242529"/>
            <a:ext cx="349802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>
                <a:cs typeface="Arial" panose="020B0604020202020204" pitchFamily="34" charset="0"/>
              </a:rPr>
              <a:t>CS Concepts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Problem Solving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Functional Decomposition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Debugging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Testing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Third Party Libraries*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3A234B-59F5-E23A-7836-AD9E1E7DF515}"/>
              </a:ext>
            </a:extLst>
          </p:cNvPr>
          <p:cNvSpPr txBox="1"/>
          <p:nvPr/>
        </p:nvSpPr>
        <p:spPr>
          <a:xfrm>
            <a:off x="6279375" y="1219200"/>
            <a:ext cx="514894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>
                <a:cs typeface="Arial" panose="020B0604020202020204" pitchFamily="34" charset="0"/>
              </a:rPr>
              <a:t>Java Language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File I/O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Iterators and For-each Loops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Exceptions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Reference Semantics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JUnit*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5D5965-6CE0-4816-8BC6-5EA0B8518914}"/>
              </a:ext>
            </a:extLst>
          </p:cNvPr>
          <p:cNvSpPr txBox="1"/>
          <p:nvPr/>
        </p:nvSpPr>
        <p:spPr>
          <a:xfrm>
            <a:off x="4540927" y="3515143"/>
            <a:ext cx="306257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>
                <a:cs typeface="Arial" panose="020B0604020202020204" pitchFamily="34" charset="0"/>
              </a:rPr>
              <a:t>Java Collections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Arrays / 2D Arrays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 err="1">
                <a:cs typeface="Arial" panose="020B0604020202020204" pitchFamily="34" charset="0"/>
              </a:rPr>
              <a:t>ArrayList</a:t>
            </a:r>
            <a:endParaRPr lang="en-US" sz="2000" dirty="0">
              <a:cs typeface="Arial" panose="020B0604020202020204" pitchFamily="34" charset="0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LinkedList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Stack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 err="1">
                <a:cs typeface="Arial" panose="020B0604020202020204" pitchFamily="34" charset="0"/>
              </a:rPr>
              <a:t>TreeSet</a:t>
            </a:r>
            <a:r>
              <a:rPr lang="en-US" sz="2000" dirty="0">
                <a:cs typeface="Arial" panose="020B0604020202020204" pitchFamily="34" charset="0"/>
              </a:rPr>
              <a:t> / </a:t>
            </a:r>
            <a:r>
              <a:rPr lang="en-US" sz="2000" dirty="0" err="1">
                <a:cs typeface="Arial" panose="020B0604020202020204" pitchFamily="34" charset="0"/>
              </a:rPr>
              <a:t>TreeMap</a:t>
            </a:r>
            <a:endParaRPr lang="en-US" sz="2000" dirty="0">
              <a:cs typeface="Arial" panose="020B0604020202020204" pitchFamily="34" charset="0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HashSet / HashMap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Interfaces for Collections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876C39-9A07-40BE-ADDD-0B62793EFF37}"/>
              </a:ext>
            </a:extLst>
          </p:cNvPr>
          <p:cNvSpPr txBox="1"/>
          <p:nvPr/>
        </p:nvSpPr>
        <p:spPr>
          <a:xfrm>
            <a:off x="1187450" y="3502086"/>
            <a:ext cx="4459357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>
                <a:cs typeface="Arial" panose="020B0604020202020204" pitchFamily="34" charset="0"/>
              </a:rPr>
              <a:t>Data Structures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ADTs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Lists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Stacks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Queues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Sets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Maps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183B71-9724-4709-AB7F-AE2F1C44BA1A}"/>
              </a:ext>
            </a:extLst>
          </p:cNvPr>
          <p:cNvSpPr txBox="1"/>
          <p:nvPr/>
        </p:nvSpPr>
        <p:spPr>
          <a:xfrm>
            <a:off x="8140629" y="3515143"/>
            <a:ext cx="2579552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>
                <a:cs typeface="Arial" panose="020B0604020202020204" pitchFamily="34" charset="0"/>
              </a:rPr>
              <a:t>Object Oriented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Instance variables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Instance methods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Interfaces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Abstraction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Encapsulation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Client/Implementer</a:t>
            </a:r>
          </a:p>
        </p:txBody>
      </p:sp>
    </p:spTree>
    <p:extLst>
      <p:ext uri="{BB962C8B-B14F-4D97-AF65-F5344CB8AC3E}">
        <p14:creationId xmlns:p14="http://schemas.microsoft.com/office/powerpoint/2010/main" val="2454680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CC456-7098-502F-5077-78F780561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C2CEB-06EA-3042-177C-9C507A19B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Pre-Class Materials + Lectures</a:t>
            </a:r>
          </a:p>
          <a:p>
            <a:r>
              <a:rPr lang="en-US" dirty="0"/>
              <a:t>Section Handouts</a:t>
            </a:r>
          </a:p>
          <a:p>
            <a:r>
              <a:rPr lang="en-US" dirty="0"/>
              <a:t>Quizzes</a:t>
            </a:r>
          </a:p>
          <a:p>
            <a:r>
              <a:rPr lang="en-US" dirty="0"/>
              <a:t>Your Notes!</a:t>
            </a:r>
          </a:p>
          <a:p>
            <a:pPr lvl="1"/>
            <a:r>
              <a:rPr lang="en-US" dirty="0"/>
              <a:t>Helpful for contextualizing what you learned</a:t>
            </a:r>
          </a:p>
          <a:p>
            <a:r>
              <a:rPr lang="en-US" dirty="0"/>
              <a:t>Practice final exams</a:t>
            </a:r>
          </a:p>
          <a:p>
            <a:r>
              <a:rPr lang="en-US" dirty="0"/>
              <a:t>Practice it</a:t>
            </a:r>
          </a:p>
        </p:txBody>
      </p:sp>
    </p:spTree>
    <p:extLst>
      <p:ext uri="{BB962C8B-B14F-4D97-AF65-F5344CB8AC3E}">
        <p14:creationId xmlns:p14="http://schemas.microsoft.com/office/powerpoint/2010/main" val="260375116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31987</TotalTime>
  <Words>644</Words>
  <Application>Microsoft Macintosh PowerPoint</Application>
  <PresentationFormat>Widescreen</PresentationFormat>
  <Paragraphs>132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Montserrat</vt:lpstr>
      <vt:lpstr>Montserrat ExtraBold</vt:lpstr>
      <vt:lpstr>Montserrat SemiBold</vt:lpstr>
      <vt:lpstr>System Font Regular</vt:lpstr>
      <vt:lpstr>CSE 373 Summer 2020</vt:lpstr>
      <vt:lpstr>Putting It All Together (Review)</vt:lpstr>
      <vt:lpstr>Lecture Outline</vt:lpstr>
      <vt:lpstr>Announcements</vt:lpstr>
      <vt:lpstr>Announcements</vt:lpstr>
      <vt:lpstr>Lecture Outline</vt:lpstr>
      <vt:lpstr>Exam Format</vt:lpstr>
      <vt:lpstr>Exam Logistics</vt:lpstr>
      <vt:lpstr>Review So Far</vt:lpstr>
      <vt:lpstr>Review Resources</vt:lpstr>
      <vt:lpstr>Lecture Outline</vt:lpstr>
      <vt:lpstr>Study Strategies</vt:lpstr>
      <vt:lpstr>Mind Maps</vt:lpstr>
      <vt:lpstr>Lecture Outline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Elba G.</cp:lastModifiedBy>
  <cp:revision>459</cp:revision>
  <cp:lastPrinted>2022-09-27T21:33:44Z</cp:lastPrinted>
  <dcterms:created xsi:type="dcterms:W3CDTF">2020-06-13T06:27:42Z</dcterms:created>
  <dcterms:modified xsi:type="dcterms:W3CDTF">2024-12-04T18:32:01Z</dcterms:modified>
</cp:coreProperties>
</file>