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12192000" cy="6858000"/>
  <p:notesSz cx="6858000" cy="9144000"/>
  <p:embeddedFontLst>
    <p:embeddedFont>
      <p:font typeface="Consolas" panose="020B0609020204030204" pitchFamily="49" charset="0"/>
      <p:regular r:id="rId21"/>
      <p:bold r:id="rId22"/>
      <p:italic r:id="rId23"/>
      <p:boldItalic r:id="rId24"/>
    </p:embeddedFont>
    <p:embeddedFont>
      <p:font typeface="Montserrat" pitchFamily="2" charset="77"/>
      <p:regular r:id="rId25"/>
      <p:bold r:id="rId26"/>
      <p:italic r:id="rId27"/>
      <p:boldItalic r:id="rId28"/>
    </p:embeddedFont>
    <p:embeddedFont>
      <p:font typeface="Montserrat ExtraBold" panose="020F0502020204030204" pitchFamily="34" charset="0"/>
      <p:bold r:id="rId29"/>
      <p:italic r:id="rId30"/>
      <p:boldItalic r:id="rId31"/>
    </p:embeddedFont>
    <p:embeddedFont>
      <p:font typeface="Montserrat SemiBold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E7541C-52C0-4EE5-8C78-794E42F6310E}" v="36" dt="2024-05-17T18:45:05.040"/>
  </p1510:revLst>
</p1510:revInfo>
</file>

<file path=ppt/tableStyles.xml><?xml version="1.0" encoding="utf-8"?>
<a:tblStyleLst xmlns:a="http://schemas.openxmlformats.org/drawingml/2006/main" def="{869ADA97-A8A2-4736-977C-7C38D3967FC4}">
  <a:tblStyle styleId="{869ADA97-A8A2-4736-977C-7C38D3967FC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9"/>
          </a:solidFill>
        </a:fill>
      </a:tcStyle>
    </a:wholeTbl>
    <a:band1H>
      <a:tcTxStyle/>
      <a:tcStyle>
        <a:tcBdr/>
        <a:fill>
          <a:solidFill>
            <a:srgbClr val="CCCBD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BD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1"/>
    <p:restoredTop sz="94703"/>
  </p:normalViewPr>
  <p:slideViewPr>
    <p:cSldViewPr snapToGrid="0">
      <p:cViewPr>
        <p:scale>
          <a:sx n="112" d="100"/>
          <a:sy n="112" d="100"/>
        </p:scale>
        <p:origin x="1064" y="1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hampion" userId="c1130ab030728f76" providerId="LiveId" clId="{9EE7541C-52C0-4EE5-8C78-794E42F6310E}"/>
    <pc:docChg chg="undo custSel addSld delSld modSld modMainMaster">
      <pc:chgData name="Kasey Champion" userId="c1130ab030728f76" providerId="LiveId" clId="{9EE7541C-52C0-4EE5-8C78-794E42F6310E}" dt="2024-05-17T18:45:05.040" v="392" actId="20577"/>
      <pc:docMkLst>
        <pc:docMk/>
      </pc:docMkLst>
      <pc:sldChg chg="addSp delSp modSp mod">
        <pc:chgData name="Kasey Champion" userId="c1130ab030728f76" providerId="LiveId" clId="{9EE7541C-52C0-4EE5-8C78-794E42F6310E}" dt="2024-05-17T17:52:55.839" v="14"/>
        <pc:sldMkLst>
          <pc:docMk/>
          <pc:sldMk cId="0" sldId="256"/>
        </pc:sldMkLst>
        <pc:spChg chg="add mod">
          <ac:chgData name="Kasey Champion" userId="c1130ab030728f76" providerId="LiveId" clId="{9EE7541C-52C0-4EE5-8C78-794E42F6310E}" dt="2024-05-17T17:52:55.839" v="14"/>
          <ac:spMkLst>
            <pc:docMk/>
            <pc:sldMk cId="0" sldId="256"/>
            <ac:spMk id="2" creationId="{0C92C7D5-1DF7-156F-06C7-E53FB6CEDCD6}"/>
          </ac:spMkLst>
        </pc:spChg>
        <pc:spChg chg="del">
          <ac:chgData name="Kasey Champion" userId="c1130ab030728f76" providerId="LiveId" clId="{9EE7541C-52C0-4EE5-8C78-794E42F6310E}" dt="2024-05-17T17:52:55.456" v="13" actId="478"/>
          <ac:spMkLst>
            <pc:docMk/>
            <pc:sldMk cId="0" sldId="256"/>
            <ac:spMk id="7" creationId="{61FFCFFB-D2C8-4ED8-9853-69E04206945C}"/>
          </ac:spMkLst>
        </pc:spChg>
      </pc:sldChg>
      <pc:sldChg chg="modSp mod">
        <pc:chgData name="Kasey Champion" userId="c1130ab030728f76" providerId="LiveId" clId="{9EE7541C-52C0-4EE5-8C78-794E42F6310E}" dt="2024-05-17T17:54:37.772" v="52" actId="404"/>
        <pc:sldMkLst>
          <pc:docMk/>
          <pc:sldMk cId="0" sldId="258"/>
        </pc:sldMkLst>
        <pc:spChg chg="mod">
          <ac:chgData name="Kasey Champion" userId="c1130ab030728f76" providerId="LiveId" clId="{9EE7541C-52C0-4EE5-8C78-794E42F6310E}" dt="2024-05-17T17:54:37.772" v="52" actId="404"/>
          <ac:spMkLst>
            <pc:docMk/>
            <pc:sldMk cId="0" sldId="258"/>
            <ac:spMk id="85" creationId="{00000000-0000-0000-0000-000000000000}"/>
          </ac:spMkLst>
        </pc:spChg>
      </pc:sldChg>
      <pc:sldChg chg="modSp add del mod">
        <pc:chgData name="Kasey Champion" userId="c1130ab030728f76" providerId="LiveId" clId="{9EE7541C-52C0-4EE5-8C78-794E42F6310E}" dt="2024-05-17T17:57:15.481" v="225" actId="108"/>
        <pc:sldMkLst>
          <pc:docMk/>
          <pc:sldMk cId="0" sldId="260"/>
        </pc:sldMkLst>
        <pc:spChg chg="mod">
          <ac:chgData name="Kasey Champion" userId="c1130ab030728f76" providerId="LiveId" clId="{9EE7541C-52C0-4EE5-8C78-794E42F6310E}" dt="2024-05-17T17:57:15.481" v="225" actId="108"/>
          <ac:spMkLst>
            <pc:docMk/>
            <pc:sldMk cId="0" sldId="260"/>
            <ac:spMk id="98" creationId="{00000000-0000-0000-0000-000000000000}"/>
          </ac:spMkLst>
        </pc:spChg>
      </pc:sldChg>
      <pc:sldChg chg="addSp modSp mod modAnim">
        <pc:chgData name="Kasey Champion" userId="c1130ab030728f76" providerId="LiveId" clId="{9EE7541C-52C0-4EE5-8C78-794E42F6310E}" dt="2024-05-17T18:30:02.139" v="362"/>
        <pc:sldMkLst>
          <pc:docMk/>
          <pc:sldMk cId="0" sldId="267"/>
        </pc:sldMkLst>
        <pc:spChg chg="add mod">
          <ac:chgData name="Kasey Champion" userId="c1130ab030728f76" providerId="LiveId" clId="{9EE7541C-52C0-4EE5-8C78-794E42F6310E}" dt="2024-05-17T18:29:56.057" v="361" actId="20577"/>
          <ac:spMkLst>
            <pc:docMk/>
            <pc:sldMk cId="0" sldId="267"/>
            <ac:spMk id="2" creationId="{8F309798-3308-4C26-09B5-076F70B97E58}"/>
          </ac:spMkLst>
        </pc:spChg>
      </pc:sldChg>
      <pc:sldChg chg="addSp modSp modAnim">
        <pc:chgData name="Kasey Champion" userId="c1130ab030728f76" providerId="LiveId" clId="{9EE7541C-52C0-4EE5-8C78-794E42F6310E}" dt="2024-05-17T18:45:05.040" v="392" actId="20577"/>
        <pc:sldMkLst>
          <pc:docMk/>
          <pc:sldMk cId="0" sldId="268"/>
        </pc:sldMkLst>
        <pc:spChg chg="add mod">
          <ac:chgData name="Kasey Champion" userId="c1130ab030728f76" providerId="LiveId" clId="{9EE7541C-52C0-4EE5-8C78-794E42F6310E}" dt="2024-05-17T18:45:05.040" v="392" actId="20577"/>
          <ac:spMkLst>
            <pc:docMk/>
            <pc:sldMk cId="0" sldId="268"/>
            <ac:spMk id="2" creationId="{E36370C2-3FF3-1318-5A53-C252131103FD}"/>
          </ac:spMkLst>
        </pc:spChg>
      </pc:sldChg>
      <pc:sldChg chg="add del">
        <pc:chgData name="Kasey Champion" userId="c1130ab030728f76" providerId="LiveId" clId="{9EE7541C-52C0-4EE5-8C78-794E42F6310E}" dt="2024-05-17T17:54:46.871" v="57" actId="47"/>
        <pc:sldMkLst>
          <pc:docMk/>
          <pc:sldMk cId="3206358286" sldId="275"/>
        </pc:sldMkLst>
      </pc:sldChg>
      <pc:sldMasterChg chg="modSp mod modSldLayout">
        <pc:chgData name="Kasey Champion" userId="c1130ab030728f76" providerId="LiveId" clId="{9EE7541C-52C0-4EE5-8C78-794E42F6310E}" dt="2024-05-17T17:52:41.790" v="12"/>
        <pc:sldMasterMkLst>
          <pc:docMk/>
          <pc:sldMasterMk cId="0" sldId="2147483655"/>
        </pc:sldMasterMkLst>
        <pc:spChg chg="mod">
          <ac:chgData name="Kasey Champion" userId="c1130ab030728f76" providerId="LiveId" clId="{9EE7541C-52C0-4EE5-8C78-794E42F6310E}" dt="2024-05-17T17:48:40.426" v="7" actId="20577"/>
          <ac:spMkLst>
            <pc:docMk/>
            <pc:sldMasterMk cId="0" sldId="2147483655"/>
            <ac:spMk id="15" creationId="{00000000-0000-0000-0000-000000000000}"/>
          </ac:spMkLst>
        </pc:spChg>
        <pc:sldLayoutChg chg="addSp modSp mod">
          <pc:chgData name="Kasey Champion" userId="c1130ab030728f76" providerId="LiveId" clId="{9EE7541C-52C0-4EE5-8C78-794E42F6310E}" dt="2024-05-17T17:52:14.840" v="8"/>
          <pc:sldLayoutMkLst>
            <pc:docMk/>
            <pc:sldMasterMk cId="0" sldId="2147483655"/>
            <pc:sldLayoutMk cId="0" sldId="2147483648"/>
          </pc:sldLayoutMkLst>
          <pc:spChg chg="mod">
            <ac:chgData name="Kasey Champion" userId="c1130ab030728f76" providerId="LiveId" clId="{9EE7541C-52C0-4EE5-8C78-794E42F6310E}" dt="2024-05-17T17:48:27.933" v="0"/>
            <ac:spMkLst>
              <pc:docMk/>
              <pc:sldMasterMk cId="0" sldId="2147483655"/>
              <pc:sldLayoutMk cId="0" sldId="2147483648"/>
              <ac:spMk id="15" creationId="{7D74B1F2-FD3D-4BC9-90E5-90528D5B3F02}"/>
            </ac:spMkLst>
          </pc:spChg>
          <pc:spChg chg="mod">
            <ac:chgData name="Kasey Champion" userId="c1130ab030728f76" providerId="LiveId" clId="{9EE7541C-52C0-4EE5-8C78-794E42F6310E}" dt="2024-05-17T17:48:32.911" v="1"/>
            <ac:spMkLst>
              <pc:docMk/>
              <pc:sldMasterMk cId="0" sldId="2147483655"/>
              <pc:sldLayoutMk cId="0" sldId="2147483648"/>
              <ac:spMk id="29" creationId="{D18F43CB-7879-43A5-A8A4-CC9E67B10CA8}"/>
            </ac:spMkLst>
          </pc:spChg>
          <pc:picChg chg="add mod">
            <ac:chgData name="Kasey Champion" userId="c1130ab030728f76" providerId="LiveId" clId="{9EE7541C-52C0-4EE5-8C78-794E42F6310E}" dt="2024-05-17T17:52:14.840" v="8"/>
            <ac:picMkLst>
              <pc:docMk/>
              <pc:sldMasterMk cId="0" sldId="2147483655"/>
              <pc:sldLayoutMk cId="0" sldId="2147483648"/>
              <ac:picMk id="2" creationId="{360CBF54-E6A8-C509-B27B-6BE2B65DA609}"/>
            </ac:picMkLst>
          </pc:picChg>
        </pc:sldLayoutChg>
        <pc:sldLayoutChg chg="addSp modSp mod">
          <pc:chgData name="Kasey Champion" userId="c1130ab030728f76" providerId="LiveId" clId="{9EE7541C-52C0-4EE5-8C78-794E42F6310E}" dt="2024-05-17T17:52:39.568" v="11" actId="14100"/>
          <pc:sldLayoutMkLst>
            <pc:docMk/>
            <pc:sldMasterMk cId="0" sldId="2147483655"/>
            <pc:sldLayoutMk cId="0" sldId="2147483651"/>
          </pc:sldLayoutMkLst>
          <pc:picChg chg="add mod">
            <ac:chgData name="Kasey Champion" userId="c1130ab030728f76" providerId="LiveId" clId="{9EE7541C-52C0-4EE5-8C78-794E42F6310E}" dt="2024-05-17T17:52:39.568" v="11" actId="14100"/>
            <ac:picMkLst>
              <pc:docMk/>
              <pc:sldMasterMk cId="0" sldId="2147483655"/>
              <pc:sldLayoutMk cId="0" sldId="2147483651"/>
              <ac:picMk id="2" creationId="{AB6B0210-845F-8DBE-06D7-A1EB04A4FA67}"/>
            </ac:picMkLst>
          </pc:picChg>
        </pc:sldLayoutChg>
        <pc:sldLayoutChg chg="addSp modSp">
          <pc:chgData name="Kasey Champion" userId="c1130ab030728f76" providerId="LiveId" clId="{9EE7541C-52C0-4EE5-8C78-794E42F6310E}" dt="2024-05-17T17:52:41.790" v="12"/>
          <pc:sldLayoutMkLst>
            <pc:docMk/>
            <pc:sldMasterMk cId="0" sldId="2147483655"/>
            <pc:sldLayoutMk cId="0" sldId="2147483652"/>
          </pc:sldLayoutMkLst>
          <pc:picChg chg="add mod">
            <ac:chgData name="Kasey Champion" userId="c1130ab030728f76" providerId="LiveId" clId="{9EE7541C-52C0-4EE5-8C78-794E42F6310E}" dt="2024-05-17T17:52:41.790" v="12"/>
            <ac:picMkLst>
              <pc:docMk/>
              <pc:sldMasterMk cId="0" sldId="2147483655"/>
              <pc:sldLayoutMk cId="0" sldId="2147483652"/>
              <ac:picMk id="2" creationId="{73149BA5-1C8E-1687-9506-6B31B29C32A9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7c8e4abf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7c8e4abf4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247c8e4abf4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tKhfaUKjw5HiTga5Uj4wA?si=nce7toO3TEC__BRnwBAsUw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15</a:t>
            </a:r>
            <a:endParaRPr/>
          </a:p>
        </p:txBody>
      </p:sp>
      <p:sp>
        <p:nvSpPr>
          <p:cNvPr id="21" name="Google Shape;21;p2"/>
          <p:cNvSpPr/>
          <p:nvPr userDrawn="1"/>
        </p:nvSpPr>
        <p:spPr>
          <a:xfrm>
            <a:off x="7119063" y="1251644"/>
            <a:ext cx="5250244" cy="536960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2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5496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5D5703-D086-4DEE-9AAF-06E694B9C5E6}"/>
              </a:ext>
            </a:extLst>
          </p:cNvPr>
          <p:cNvSpPr/>
          <p:nvPr userDrawn="1"/>
        </p:nvSpPr>
        <p:spPr>
          <a:xfrm>
            <a:off x="7199333" y="4819413"/>
            <a:ext cx="1067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FA3EE-9178-4ABD-9B03-EE95558388D8}"/>
              </a:ext>
            </a:extLst>
          </p:cNvPr>
          <p:cNvSpPr/>
          <p:nvPr userDrawn="1"/>
        </p:nvSpPr>
        <p:spPr>
          <a:xfrm>
            <a:off x="776879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3" name="Google Shape;98;p1">
            <a:extLst>
              <a:ext uri="{FF2B5EF4-FFF2-40B4-BE49-F238E27FC236}">
                <a16:creationId xmlns:a16="http://schemas.microsoft.com/office/drawing/2014/main" id="{37875408-AF94-C7B4-DCDB-C4DA1C89650E}"/>
              </a:ext>
            </a:extLst>
          </p:cNvPr>
          <p:cNvSpPr txBox="1"/>
          <p:nvPr userDrawn="1"/>
        </p:nvSpPr>
        <p:spPr>
          <a:xfrm>
            <a:off x="8330659" y="4645944"/>
            <a:ext cx="386134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 and 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" name="Google Shape;99;p1">
            <a:extLst>
              <a:ext uri="{FF2B5EF4-FFF2-40B4-BE49-F238E27FC236}">
                <a16:creationId xmlns:a16="http://schemas.microsoft.com/office/drawing/2014/main" id="{EDF9C641-A6E3-D2C6-0233-D6D86B7FF3F4}"/>
              </a:ext>
            </a:extLst>
          </p:cNvPr>
          <p:cNvSpPr txBox="1"/>
          <p:nvPr userDrawn="1"/>
        </p:nvSpPr>
        <p:spPr>
          <a:xfrm>
            <a:off x="8330659" y="4843864"/>
            <a:ext cx="3924887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4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Heon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Jessica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Cora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" name="Google Shape;95;p1">
            <a:extLst>
              <a:ext uri="{FF2B5EF4-FFF2-40B4-BE49-F238E27FC236}">
                <a16:creationId xmlns:a16="http://schemas.microsoft.com/office/drawing/2014/main" id="{DD93A3C8-8C3F-362D-F31B-84512CB267D9}"/>
              </a:ext>
            </a:extLst>
          </p:cNvPr>
          <p:cNvSpPr txBox="1"/>
          <p:nvPr userDrawn="1"/>
        </p:nvSpPr>
        <p:spPr>
          <a:xfrm>
            <a:off x="7684235" y="4044910"/>
            <a:ext cx="4119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  <a:tabLst/>
              <a:defRPr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122 24au Lecture Tunes 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🍂</a:t>
            </a:r>
            <a:endParaRPr dirty="0">
              <a:solidFill>
                <a:srgbClr val="0563C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tice: Think">
  <p:cSld name="Practice: Thi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6" name="Google Shape;46;p5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itce: Pair">
  <p:cSld name="Pracitce: Pai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0569575" y="0"/>
            <a:ext cx="16224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 Autumn 2024 </a:t>
            </a:r>
            <a:endParaRPr dirty="0"/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Collections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Collections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7498025" y="2041170"/>
            <a:ext cx="447680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dirty="0"/>
          </a:p>
        </p:txBody>
      </p:sp>
      <p:sp>
        <p:nvSpPr>
          <p:cNvPr id="72" name="Google Shape;72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6" name="Google Shape;71;p9">
            <a:extLst>
              <a:ext uri="{FF2B5EF4-FFF2-40B4-BE49-F238E27FC236}">
                <a16:creationId xmlns:a16="http://schemas.microsoft.com/office/drawing/2014/main" id="{808F98AC-3D57-4291-9153-283D580DD8C0}"/>
              </a:ext>
            </a:extLst>
          </p:cNvPr>
          <p:cNvSpPr txBox="1"/>
          <p:nvPr/>
        </p:nvSpPr>
        <p:spPr>
          <a:xfrm>
            <a:off x="7498025" y="2472017"/>
            <a:ext cx="447680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plans do you have for Thanksgiving break? Going anywhere fun?</a:t>
            </a:r>
            <a:endParaRPr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70556A-4D98-D710-FE46-96E8F854A75A}"/>
              </a:ext>
            </a:extLst>
          </p:cNvPr>
          <p:cNvGrpSpPr/>
          <p:nvPr/>
        </p:nvGrpSpPr>
        <p:grpSpPr>
          <a:xfrm>
            <a:off x="3023274" y="5669364"/>
            <a:ext cx="1070975" cy="1070975"/>
            <a:chOff x="2970923" y="5861318"/>
            <a:chExt cx="1070975" cy="10709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4ACB9C-947D-5597-7C46-169CC771BC3E}"/>
                </a:ext>
              </a:extLst>
            </p:cNvPr>
            <p:cNvSpPr/>
            <p:nvPr/>
          </p:nvSpPr>
          <p:spPr>
            <a:xfrm>
              <a:off x="2970923" y="5861318"/>
              <a:ext cx="1070974" cy="1070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4808BF87-8400-1177-50E1-41EDF9157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0923" y="5861318"/>
              <a:ext cx="1070975" cy="1070975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 rot="10800000">
            <a:off x="4339460" y="2770538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Goal for Today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dirty="0"/>
              <a:t>Review some of the data structures we’ve talked about this quarter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dirty="0"/>
              <a:t>Understand how Java organizes them with </a:t>
            </a:r>
            <a:r>
              <a:rPr lang="en-US" sz="4400" i="1" dirty="0"/>
              <a:t>interfaces</a:t>
            </a:r>
            <a:endParaRPr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Collections: What</a:t>
            </a:r>
            <a:r>
              <a:rPr lang="en-US" i="1"/>
              <a:t> classes </a:t>
            </a:r>
            <a:r>
              <a:rPr lang="en-US"/>
              <a:t>have we seen so far? </a:t>
            </a: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924450" y="1726300"/>
            <a:ext cx="10338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2;p20">
            <a:extLst>
              <a:ext uri="{FF2B5EF4-FFF2-40B4-BE49-F238E27FC236}">
                <a16:creationId xmlns:a16="http://schemas.microsoft.com/office/drawing/2014/main" id="{8F309798-3308-4C26-09B5-076F70B97E58}"/>
              </a:ext>
            </a:extLst>
          </p:cNvPr>
          <p:cNvSpPr txBox="1"/>
          <p:nvPr/>
        </p:nvSpPr>
        <p:spPr>
          <a:xfrm>
            <a:off x="924450" y="2563062"/>
            <a:ext cx="103389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Array,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ArrayList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LinkedList,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Stack,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HashSet &amp; HashMap,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TreeSet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TreeMap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en-US" sz="3900"/>
              <a:t>Collections: What</a:t>
            </a:r>
            <a:r>
              <a:rPr lang="en-US" sz="3900" i="1"/>
              <a:t> interfaces </a:t>
            </a:r>
            <a:r>
              <a:rPr lang="en-US" sz="3900"/>
              <a:t>have we seen so far? </a:t>
            </a: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924450" y="1726300"/>
            <a:ext cx="10338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2;p20">
            <a:extLst>
              <a:ext uri="{FF2B5EF4-FFF2-40B4-BE49-F238E27FC236}">
                <a16:creationId xmlns:a16="http://schemas.microsoft.com/office/drawing/2014/main" id="{E36370C2-3FF3-1318-5A53-C252131103FD}"/>
              </a:ext>
            </a:extLst>
          </p:cNvPr>
          <p:cNvSpPr txBox="1"/>
          <p:nvPr/>
        </p:nvSpPr>
        <p:spPr>
          <a:xfrm>
            <a:off x="924450" y="2563062"/>
            <a:ext cx="1033890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Set,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Queue,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List,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Comparable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155" name="Google Shape;155;p22"/>
          <p:cNvSpPr/>
          <p:nvPr/>
        </p:nvSpPr>
        <p:spPr>
          <a:xfrm rot="10800000">
            <a:off x="4561881" y="342900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Dumb Data Structures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109472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 dirty="0"/>
              <a:t>We’re going to create our own versions of these classes so </a:t>
            </a:r>
            <a:br>
              <a:rPr lang="en-US" sz="3300" dirty="0"/>
            </a:br>
            <a:r>
              <a:rPr lang="en-US" sz="3300" dirty="0"/>
              <a:t>we can dig into how they all relate to each other!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endParaRPr sz="33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 dirty="0"/>
              <a:t>BUT they’re going to be real dumb.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endParaRPr sz="33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 dirty="0"/>
              <a:t>If you want to get a sense of how they’re </a:t>
            </a:r>
            <a:r>
              <a:rPr lang="en-US" sz="3300" i="1" dirty="0"/>
              <a:t>actually </a:t>
            </a:r>
            <a:r>
              <a:rPr lang="en-US" sz="3300" dirty="0"/>
              <a:t>implemented, go take CSE 123!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Collections</a:t>
            </a:r>
            <a:endParaRPr/>
          </a:p>
        </p:txBody>
      </p:sp>
      <p:sp>
        <p:nvSpPr>
          <p:cNvPr id="174" name="Google Shape;174;p25"/>
          <p:cNvSpPr/>
          <p:nvPr/>
        </p:nvSpPr>
        <p:spPr>
          <a:xfrm rot="10800000">
            <a:off x="2912695" y="411480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IntCollection Relationships</a:t>
            </a:r>
            <a:endParaRPr/>
          </a:p>
        </p:txBody>
      </p:sp>
      <p:sp>
        <p:nvSpPr>
          <p:cNvPr id="180" name="Google Shape;180;p26"/>
          <p:cNvSpPr txBox="1"/>
          <p:nvPr/>
        </p:nvSpPr>
        <p:spPr>
          <a:xfrm>
            <a:off x="4284900" y="1236288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IntCollection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2909875" y="336990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IntList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8080625" y="344295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IntSet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333625" y="357740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IntQueue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333625" y="54273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DumbLinkedIntList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26"/>
          <p:cNvCxnSpPr>
            <a:stCxn id="181" idx="0"/>
            <a:endCxn id="180" idx="2"/>
          </p:cNvCxnSpPr>
          <p:nvPr/>
        </p:nvCxnSpPr>
        <p:spPr>
          <a:xfrm rot="-5400000">
            <a:off x="3485575" y="1846500"/>
            <a:ext cx="1671900" cy="1374900"/>
          </a:xfrm>
          <a:prstGeom prst="bentConnector3">
            <a:avLst>
              <a:gd name="adj1" fmla="val 20104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26"/>
          <p:cNvCxnSpPr>
            <a:stCxn id="183" idx="0"/>
            <a:endCxn id="180" idx="2"/>
          </p:cNvCxnSpPr>
          <p:nvPr/>
        </p:nvCxnSpPr>
        <p:spPr>
          <a:xfrm rot="-5400000">
            <a:off x="2093725" y="662000"/>
            <a:ext cx="1879500" cy="3951300"/>
          </a:xfrm>
          <a:prstGeom prst="bentConnector3">
            <a:avLst>
              <a:gd name="adj1" fmla="val 65746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7" name="Google Shape;187;p26"/>
          <p:cNvSpPr txBox="1"/>
          <p:nvPr/>
        </p:nvSpPr>
        <p:spPr>
          <a:xfrm>
            <a:off x="1832275" y="21283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88" name="Google Shape;188;p26"/>
          <p:cNvCxnSpPr>
            <a:stCxn id="184" idx="0"/>
            <a:endCxn id="183" idx="2"/>
          </p:cNvCxnSpPr>
          <p:nvPr/>
        </p:nvCxnSpPr>
        <p:spPr>
          <a:xfrm rot="5400000" flipH="1">
            <a:off x="629575" y="4467600"/>
            <a:ext cx="1388100" cy="531300"/>
          </a:xfrm>
          <a:prstGeom prst="curvedConnector3">
            <a:avLst>
              <a:gd name="adj1" fmla="val 50004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" name="Google Shape;189;p26"/>
          <p:cNvCxnSpPr>
            <a:stCxn id="190" idx="0"/>
            <a:endCxn id="181" idx="2"/>
          </p:cNvCxnSpPr>
          <p:nvPr/>
        </p:nvCxnSpPr>
        <p:spPr>
          <a:xfrm rot="5400000" flipH="1">
            <a:off x="2988325" y="4477350"/>
            <a:ext cx="1648800" cy="35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1" name="Google Shape;191;p26"/>
          <p:cNvSpPr txBox="1"/>
          <p:nvPr/>
        </p:nvSpPr>
        <p:spPr>
          <a:xfrm>
            <a:off x="3247475" y="45956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3305425" y="55035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DumbArrayIntList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6366025" y="55080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DumbHashIntSet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9414025" y="55080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DumbTreeIntSet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p26"/>
          <p:cNvCxnSpPr>
            <a:stCxn id="184" idx="0"/>
            <a:endCxn id="181" idx="2"/>
          </p:cNvCxnSpPr>
          <p:nvPr/>
        </p:nvCxnSpPr>
        <p:spPr>
          <a:xfrm rot="-5400000">
            <a:off x="1813825" y="3607050"/>
            <a:ext cx="1595700" cy="2044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6" name="Google Shape;196;p26"/>
          <p:cNvSpPr txBox="1"/>
          <p:nvPr/>
        </p:nvSpPr>
        <p:spPr>
          <a:xfrm>
            <a:off x="3889675" y="28141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7" name="Google Shape;197;p26"/>
          <p:cNvCxnSpPr>
            <a:stCxn id="182" idx="0"/>
            <a:endCxn id="180" idx="2"/>
          </p:cNvCxnSpPr>
          <p:nvPr/>
        </p:nvCxnSpPr>
        <p:spPr>
          <a:xfrm rot="5400000" flipH="1">
            <a:off x="6034475" y="672600"/>
            <a:ext cx="1745100" cy="37956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p26"/>
          <p:cNvSpPr txBox="1"/>
          <p:nvPr/>
        </p:nvSpPr>
        <p:spPr>
          <a:xfrm>
            <a:off x="6578775" y="2502017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9" name="Google Shape;199;p26"/>
          <p:cNvCxnSpPr>
            <a:stCxn id="193" idx="0"/>
            <a:endCxn id="182" idx="2"/>
          </p:cNvCxnSpPr>
          <p:nvPr/>
        </p:nvCxnSpPr>
        <p:spPr>
          <a:xfrm rot="-5400000">
            <a:off x="7411675" y="4114800"/>
            <a:ext cx="1603200" cy="11832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0" name="Google Shape;200;p26"/>
          <p:cNvSpPr txBox="1"/>
          <p:nvPr/>
        </p:nvSpPr>
        <p:spPr>
          <a:xfrm>
            <a:off x="7590875" y="4519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01" name="Google Shape;201;p26"/>
          <p:cNvCxnSpPr>
            <a:stCxn id="194" idx="0"/>
            <a:endCxn id="182" idx="2"/>
          </p:cNvCxnSpPr>
          <p:nvPr/>
        </p:nvCxnSpPr>
        <p:spPr>
          <a:xfrm rot="5400000" flipH="1">
            <a:off x="8935675" y="3774000"/>
            <a:ext cx="1603200" cy="18648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" name="Google Shape;202;p26"/>
          <p:cNvSpPr txBox="1"/>
          <p:nvPr/>
        </p:nvSpPr>
        <p:spPr>
          <a:xfrm>
            <a:off x="9267275" y="4519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1113875" y="4900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11783626" cy="64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441434" y="1371600"/>
            <a:ext cx="11456276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en-US" sz="3200" dirty="0"/>
              <a:t>Resubmission Cycle 5 (R5) out; due Nov 19</a:t>
            </a:r>
            <a:r>
              <a:rPr lang="en-US" sz="3200" baseline="30000" dirty="0"/>
              <a:t>th</a:t>
            </a:r>
            <a:r>
              <a:rPr lang="en-US" sz="3200" dirty="0"/>
              <a:t> by 11:59 PM</a:t>
            </a:r>
          </a:p>
          <a:p>
            <a:r>
              <a:rPr lang="en-US" sz="3200" dirty="0"/>
              <a:t>Programming Assignment 3 (P3) out tonight!</a:t>
            </a:r>
          </a:p>
          <a:p>
            <a:pPr lvl="1"/>
            <a:r>
              <a:rPr lang="en-US" sz="2800" dirty="0"/>
              <a:t>Due Nov 21</a:t>
            </a:r>
            <a:r>
              <a:rPr lang="en-US" sz="2800" baseline="30000" dirty="0"/>
              <a:t>st</a:t>
            </a:r>
            <a:r>
              <a:rPr lang="en-US" sz="2800" dirty="0"/>
              <a:t> by 11:59 PM</a:t>
            </a:r>
          </a:p>
          <a:p>
            <a:r>
              <a:rPr lang="en-US" sz="3200" dirty="0"/>
              <a:t>Quiz 2 Tuesday, Nov 19</a:t>
            </a:r>
            <a:r>
              <a:rPr lang="en-US" sz="3200" baseline="30000" dirty="0"/>
              <a:t>th</a:t>
            </a:r>
            <a:r>
              <a:rPr lang="en-US" sz="3200" dirty="0"/>
              <a:t> </a:t>
            </a:r>
          </a:p>
          <a:p>
            <a:r>
              <a:rPr lang="en-US" sz="3200" dirty="0"/>
              <a:t>Thanksgiving Week</a:t>
            </a:r>
          </a:p>
          <a:p>
            <a:pPr lvl="1"/>
            <a:r>
              <a:rPr lang="en-US" sz="2800" dirty="0"/>
              <a:t>Optional TA’s Choice section on Tuesday, Nov 26</a:t>
            </a:r>
            <a:r>
              <a:rPr lang="en-US" sz="2800" baseline="30000" dirty="0"/>
              <a:t>th</a:t>
            </a:r>
            <a:r>
              <a:rPr lang="en-US" sz="2800" dirty="0"/>
              <a:t>–highly recommend!</a:t>
            </a:r>
          </a:p>
          <a:p>
            <a:pPr lvl="2"/>
            <a:r>
              <a:rPr lang="en-US" sz="2400" dirty="0"/>
              <a:t>Some TAs will have section and some not. You can go to any and all! </a:t>
            </a:r>
          </a:p>
          <a:p>
            <a:pPr lvl="2"/>
            <a:r>
              <a:rPr lang="en-US" sz="2400" dirty="0"/>
              <a:t>Topics taught will vary widely; we’ll let you know ahead of time so you can choose.</a:t>
            </a:r>
          </a:p>
          <a:p>
            <a:pPr lvl="1"/>
            <a:r>
              <a:rPr lang="en-US" sz="2800" dirty="0"/>
              <a:t>Optional Lecture on Wednesday, Nov 27</a:t>
            </a:r>
            <a:r>
              <a:rPr lang="en-US" sz="2800" baseline="30000" dirty="0"/>
              <a:t>th</a:t>
            </a:r>
            <a:r>
              <a:rPr lang="en-US" sz="2800" dirty="0"/>
              <a:t> by our amazing TAs!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92" name="Google Shape;92;p12"/>
          <p:cNvSpPr/>
          <p:nvPr/>
        </p:nvSpPr>
        <p:spPr>
          <a:xfrm rot="10800000">
            <a:off x="2611559" y="2089468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/>
              <a:t>Optional</a:t>
            </a:r>
            <a:endParaRPr dirty="0"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600" dirty="0"/>
              <a:t> is a Java class that is used to handle situations where a value is </a:t>
            </a:r>
            <a:r>
              <a:rPr lang="en-US" sz="3600" u="sng" dirty="0"/>
              <a:t>sometimes</a:t>
            </a:r>
            <a:r>
              <a:rPr lang="en-US" sz="3600" i="1" dirty="0"/>
              <a:t> </a:t>
            </a:r>
            <a:r>
              <a:rPr lang="en-US" sz="3600" dirty="0"/>
              <a:t>there.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Tx/>
              <a:buChar char="-"/>
            </a:pPr>
            <a:r>
              <a:rPr lang="en-US" dirty="0"/>
              <a:t>A variable that can </a:t>
            </a:r>
            <a:r>
              <a:rPr lang="en-US" i="1" dirty="0"/>
              <a:t>sometimes</a:t>
            </a:r>
            <a:r>
              <a:rPr lang="en-US" b="1" i="1" dirty="0"/>
              <a:t> </a:t>
            </a:r>
            <a:r>
              <a:rPr lang="en-US" dirty="0"/>
              <a:t>be initialized</a:t>
            </a: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Tx/>
              <a:buChar char="-"/>
            </a:pPr>
            <a:r>
              <a:rPr lang="en-US" sz="2400" dirty="0">
                <a:latin typeface="Consolas"/>
              </a:rPr>
              <a:t>Optional&lt;String&gt; </a:t>
            </a:r>
            <a:r>
              <a:rPr lang="en-US" sz="2400" dirty="0" err="1">
                <a:latin typeface="Consolas"/>
              </a:rPr>
              <a:t>keepPlaying</a:t>
            </a:r>
            <a:r>
              <a:rPr lang="en-US" sz="2400" dirty="0">
                <a:latin typeface="Consolas"/>
              </a:rPr>
              <a:t> = </a:t>
            </a:r>
            <a:r>
              <a:rPr lang="en-US" sz="2400" dirty="0" err="1">
                <a:latin typeface="Consolas"/>
              </a:rPr>
              <a:t>Optional.empty</a:t>
            </a:r>
            <a:r>
              <a:rPr lang="en-US" sz="2400" dirty="0">
                <a:latin typeface="Consolas"/>
              </a:rPr>
              <a:t>();</a:t>
            </a:r>
          </a:p>
          <a:p>
            <a:pPr indent="-457200">
              <a:buSzPts val="3600"/>
              <a:buFontTx/>
              <a:buChar char="-"/>
            </a:pPr>
            <a:r>
              <a:rPr lang="en-US" sz="2400" dirty="0">
                <a:latin typeface="Consolas"/>
              </a:rPr>
              <a:t>Optional&lt;Integer&gt; </a:t>
            </a:r>
            <a:r>
              <a:rPr lang="en-US" sz="2400" dirty="0" err="1">
                <a:latin typeface="Consolas"/>
              </a:rPr>
              <a:t>maxValue</a:t>
            </a:r>
            <a:r>
              <a:rPr lang="en-US" sz="2400" dirty="0">
                <a:latin typeface="Consolas"/>
              </a:rPr>
              <a:t> = </a:t>
            </a:r>
            <a:r>
              <a:rPr lang="en-US" sz="2400" dirty="0" err="1">
                <a:latin typeface="Consolas"/>
              </a:rPr>
              <a:t>Optional.of</a:t>
            </a:r>
            <a:r>
              <a:rPr lang="en-US" sz="2400" dirty="0">
                <a:latin typeface="Consolas"/>
              </a:rPr>
              <a:t>(-1);</a:t>
            </a:r>
            <a:endParaRPr sz="2400" dirty="0">
              <a:latin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en-US"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Like a collection, Optional uses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&lt;&gt;</a:t>
            </a:r>
            <a:r>
              <a:rPr lang="en-US" sz="3600" dirty="0"/>
              <a:t> to denote the type it contains..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- e.g., 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Optional&lt;String&gt;, Optional&lt;Integer&gt;, Optional&lt;Point&gt;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/>
              <a:t>Optional Methods</a:t>
            </a:r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838200" y="5573486"/>
            <a:ext cx="10515600" cy="97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The Optional class has more than just these methods, but these are what you’ll need to focus on for this class! </a:t>
            </a:r>
            <a:endParaRPr/>
          </a:p>
        </p:txBody>
      </p:sp>
      <p:graphicFrame>
        <p:nvGraphicFramePr>
          <p:cNvPr id="105" name="Google Shape;105;p14"/>
          <p:cNvGraphicFramePr/>
          <p:nvPr/>
        </p:nvGraphicFramePr>
        <p:xfrm>
          <a:off x="716642" y="1428449"/>
          <a:ext cx="10758700" cy="3799525"/>
        </p:xfrm>
        <a:graphic>
          <a:graphicData uri="http://schemas.openxmlformats.org/drawingml/2006/table">
            <a:tbl>
              <a:tblPr firstRow="1" bandRow="1">
                <a:noFill/>
                <a:tableStyleId>{869ADA97-A8A2-4736-977C-7C38D3967FC4}</a:tableStyleId>
              </a:tblPr>
              <a:tblGrid>
                <a:gridCol w="537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Method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Description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Optional.empty()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Creates an empty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</a:t>
                      </a:r>
                      <a:r>
                        <a:rPr lang="en-US" sz="1800"/>
                        <a:t> object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Optional.of(…)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Creates an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</a:t>
                      </a:r>
                      <a:r>
                        <a:rPr lang="en-US" sz="1800"/>
                        <a:t> object holding the object it’s given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isEmpty()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Returns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r>
                        <a:rPr lang="en-US" sz="1800"/>
                        <a:t> if there </a:t>
                      </a:r>
                      <a:r>
                        <a:rPr lang="en-US" sz="1800" i="1"/>
                        <a:t>is</a:t>
                      </a:r>
                      <a:r>
                        <a:rPr lang="en-US" sz="1800"/>
                        <a:t> </a:t>
                      </a:r>
                      <a:r>
                        <a:rPr lang="en-US" sz="1800" i="1"/>
                        <a:t>no</a:t>
                      </a:r>
                      <a:r>
                        <a:rPr lang="en-US" sz="1800"/>
                        <a:t> value stored, and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r>
                        <a:rPr lang="en-US" sz="1800"/>
                        <a:t> otherwise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isPresent()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Returns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r>
                        <a:rPr lang="en-US" sz="1800"/>
                        <a:t> if there </a:t>
                      </a:r>
                      <a:r>
                        <a:rPr lang="en-US" sz="1800" i="1"/>
                        <a:t>is</a:t>
                      </a:r>
                      <a:r>
                        <a:rPr lang="en-US" sz="1800"/>
                        <a:t> a value stored, and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r>
                        <a:rPr lang="en-US" sz="1800"/>
                        <a:t> otherwise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get()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Returns the stored object from the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</a:t>
                      </a:r>
                      <a:r>
                        <a:rPr lang="en-US" sz="1800"/>
                        <a:t> (if one is stored; otherwise throws a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NoSuchElementException</a:t>
                      </a:r>
                      <a:r>
                        <a:rPr lang="en-US" sz="1800"/>
                        <a:t>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/>
              <a:t>Note on Optional Methods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513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isEmpty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 sz="3200" dirty="0"/>
              <a:t>, </a:t>
            </a: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isPresent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 sz="3200" dirty="0"/>
              <a:t>, and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get()</a:t>
            </a:r>
            <a:r>
              <a:rPr lang="en-US" sz="3200" dirty="0"/>
              <a:t> are called like normal instance methods (on an </a:t>
            </a:r>
            <a:r>
              <a:rPr lang="en-US" sz="3200" b="1" u="sng" dirty="0"/>
              <a:t>actual</a:t>
            </a:r>
            <a:r>
              <a:rPr lang="en-US" sz="3200" dirty="0"/>
              <a:t> instance of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200" dirty="0"/>
              <a:t>). 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   </a:t>
            </a:r>
            <a:r>
              <a:rPr lang="en-US" dirty="0"/>
              <a:t>Example: </a:t>
            </a:r>
            <a:r>
              <a:rPr lang="en-US" dirty="0" err="1">
                <a:latin typeface="Consolas"/>
              </a:rPr>
              <a:t>keepPlaying.isEmpty</a:t>
            </a:r>
            <a:r>
              <a:rPr lang="en-US" dirty="0">
                <a:latin typeface="Consolas"/>
              </a:rPr>
              <a:t>()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/>
          </a:p>
          <a:p>
            <a:pPr marL="0" indent="0">
              <a:buSzPts val="3200"/>
              <a:buNone/>
            </a:pP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Optional.of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(…) </a:t>
            </a:r>
            <a:r>
              <a:rPr lang="en-US" sz="3200" dirty="0"/>
              <a:t>and </a:t>
            </a: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Optional.empty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() </a:t>
            </a:r>
            <a:r>
              <a:rPr lang="en-US" sz="3200" dirty="0"/>
              <a:t>are called differently (Like the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3200" dirty="0"/>
              <a:t> class methods)</a:t>
            </a:r>
          </a:p>
          <a:p>
            <a:pPr marL="0" indent="0">
              <a:buSzPts val="3200"/>
              <a:buNone/>
            </a:pPr>
            <a:r>
              <a:rPr lang="en-US" sz="3200" dirty="0"/>
              <a:t>    </a:t>
            </a:r>
            <a:r>
              <a:rPr lang="en-US" dirty="0"/>
              <a:t>Example: </a:t>
            </a:r>
            <a:r>
              <a:rPr lang="en-US" sz="2800" dirty="0" err="1">
                <a:latin typeface="Consolas"/>
              </a:rPr>
              <a:t>Optional.empty</a:t>
            </a:r>
            <a:r>
              <a:rPr lang="en-US" sz="2800" dirty="0">
                <a:latin typeface="Consolas"/>
              </a:rPr>
              <a:t>();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/>
              <a:t>Why Optional?</a:t>
            </a:r>
            <a:endParaRPr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Using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600" dirty="0"/>
              <a:t> can help programmers avoid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NullPointerException</a:t>
            </a:r>
            <a:r>
              <a:rPr lang="en-US" sz="3600" dirty="0" err="1"/>
              <a:t>s</a:t>
            </a:r>
            <a:r>
              <a:rPr lang="en-US" sz="3600" dirty="0"/>
              <a:t> by making it explicit when a variable may or may not contain a value.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Remember – </a:t>
            </a:r>
            <a:r>
              <a:rPr lang="en-US" sz="3200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-US" sz="3200" dirty="0"/>
              <a:t> refers to the complete absence of an object!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There are other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600" dirty="0"/>
              <a:t> methods (that you should explore in your own time if you’re interested) that can be really useful to cleanly work with data that may or may not be present.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Student / Course Example one more time…</a:t>
            </a:r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Let’s add </a:t>
            </a:r>
            <a:r>
              <a:rPr lang="en-US" u="sng" dirty="0"/>
              <a:t>two</a:t>
            </a:r>
            <a:r>
              <a:rPr lang="en-US" dirty="0"/>
              <a:t> more methods to </a:t>
            </a: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Course.java</a:t>
            </a:r>
            <a:r>
              <a:rPr lang="en-US" dirty="0"/>
              <a:t>: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7E67"/>
              </a:buClr>
              <a:buSzPts val="2400"/>
              <a:buNone/>
            </a:pP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public void </a:t>
            </a:r>
            <a:r>
              <a:rPr lang="en-US" b="1" dirty="0" err="1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setCourseEvalLink</a:t>
            </a: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(String </a:t>
            </a:r>
            <a:r>
              <a:rPr lang="en-US" b="1" dirty="0" err="1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url</a:t>
            </a: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solidFill>
                <a:srgbClr val="067E67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7E67"/>
              </a:buClr>
              <a:buSzPts val="2400"/>
              <a:buNone/>
            </a:pP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public Optional&lt;String&gt; </a:t>
            </a:r>
            <a:r>
              <a:rPr lang="en-US" b="1" dirty="0" err="1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getCourseEvalLink</a:t>
            </a: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The link to the evaluations for a course doesn’t usually exist until the last few weeks of the quarter. What if a client calls </a:t>
            </a: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getCourseEvalLink</a:t>
            </a:r>
            <a:r>
              <a:rPr lang="en-US" dirty="0"/>
              <a:t> before one is set up?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	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dirty="0"/>
              <a:t> to the rescue! 🦸🏻‍♀️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693</Words>
  <Application>Microsoft Macintosh PowerPoint</Application>
  <PresentationFormat>Widescreen</PresentationFormat>
  <Paragraphs>127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Consolas</vt:lpstr>
      <vt:lpstr>Arial</vt:lpstr>
      <vt:lpstr>Montserrat SemiBold</vt:lpstr>
      <vt:lpstr>Montserrat ExtraBold</vt:lpstr>
      <vt:lpstr>Montserrat</vt:lpstr>
      <vt:lpstr>CSE 373 Summer 2020</vt:lpstr>
      <vt:lpstr>Collections</vt:lpstr>
      <vt:lpstr>Lecture Outline</vt:lpstr>
      <vt:lpstr>Announcements</vt:lpstr>
      <vt:lpstr>Lecture Outline</vt:lpstr>
      <vt:lpstr>Optional</vt:lpstr>
      <vt:lpstr>Optional Methods</vt:lpstr>
      <vt:lpstr>Note on Optional Methods</vt:lpstr>
      <vt:lpstr>Why Optional?</vt:lpstr>
      <vt:lpstr>Student / Course Example one more time…</vt:lpstr>
      <vt:lpstr>Lecture Outline</vt:lpstr>
      <vt:lpstr>Goal for Today</vt:lpstr>
      <vt:lpstr>Collections: What classes have we seen so far? </vt:lpstr>
      <vt:lpstr>Collections: What interfaces have we seen so far? </vt:lpstr>
      <vt:lpstr>Lecture Outline</vt:lpstr>
      <vt:lpstr>Dumb Data Structures</vt:lpstr>
      <vt:lpstr>Lecture Outline</vt:lpstr>
      <vt:lpstr>IntCollection Relationships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Collections</dc:title>
  <dc:creator>cse-loaner</dc:creator>
  <cp:lastModifiedBy>Elba G.</cp:lastModifiedBy>
  <cp:revision>13</cp:revision>
  <dcterms:modified xsi:type="dcterms:W3CDTF">2024-11-15T19:43:43Z</dcterms:modified>
</cp:coreProperties>
</file>