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 ExtraBold" panose="020F0502020204030204" pitchFamily="34" charset="0"/>
      <p:bold r:id="rId32"/>
      <p:italic r:id="rId33"/>
      <p:boldItalic r:id="rId34"/>
    </p:embeddedFont>
    <p:embeddedFont>
      <p:font typeface="Montserrat SemiBold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5fl3VRioycGWZz2zectLbald0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9"/>
    <p:restoredTop sz="94721"/>
  </p:normalViewPr>
  <p:slideViewPr>
    <p:cSldViewPr snapToGrid="0">
      <p:cViewPr>
        <p:scale>
          <a:sx n="168" d="100"/>
          <a:sy n="168" d="100"/>
        </p:scale>
        <p:origin x="1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AE574D4-0F36-6489-A6FC-97E9F2F12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>
            <a:extLst>
              <a:ext uri="{FF2B5EF4-FFF2-40B4-BE49-F238E27FC236}">
                <a16:creationId xmlns:a16="http://schemas.microsoft.com/office/drawing/2014/main" id="{FF2A0B7E-313F-3346-A21C-744827E8A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9465ECB3-B425-8A37-9366-BE8A3C4B58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9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1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14</a:t>
            </a:r>
            <a:endParaRPr/>
          </a:p>
        </p:txBody>
      </p:sp>
      <p:sp>
        <p:nvSpPr>
          <p:cNvPr id="21" name="Google Shape;21;p22"/>
          <p:cNvSpPr/>
          <p:nvPr/>
        </p:nvSpPr>
        <p:spPr>
          <a:xfrm>
            <a:off x="7061824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9996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/>
          <p:nvPr/>
        </p:nvSpPr>
        <p:spPr>
          <a:xfrm>
            <a:off x="7199333" y="4731098"/>
            <a:ext cx="10679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dirty="0"/>
          </a:p>
        </p:txBody>
      </p:sp>
      <p:sp>
        <p:nvSpPr>
          <p:cNvPr id="29" name="Google Shape;29;p22"/>
          <p:cNvSpPr/>
          <p:nvPr/>
        </p:nvSpPr>
        <p:spPr>
          <a:xfrm>
            <a:off x="7768795" y="4987340"/>
            <a:ext cx="479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A37AD6-8FAB-561D-4FAD-9871F3627B46}"/>
              </a:ext>
            </a:extLst>
          </p:cNvPr>
          <p:cNvGrpSpPr/>
          <p:nvPr userDrawn="1"/>
        </p:nvGrpSpPr>
        <p:grpSpPr>
          <a:xfrm>
            <a:off x="3035125" y="5664200"/>
            <a:ext cx="1041575" cy="1079500"/>
            <a:chOff x="3060662" y="5680441"/>
            <a:chExt cx="989090" cy="9804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F37820-280A-1653-FFD1-8470169703EB}"/>
                </a:ext>
              </a:extLst>
            </p:cNvPr>
            <p:cNvSpPr/>
            <p:nvPr userDrawn="1"/>
          </p:nvSpPr>
          <p:spPr>
            <a:xfrm>
              <a:off x="3060662" y="5680442"/>
              <a:ext cx="989090" cy="980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5787A28-1275-E582-AFBB-EF29E37EE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69312" y="5680441"/>
              <a:ext cx="980440" cy="980440"/>
            </a:xfrm>
            <a:prstGeom prst="rect">
              <a:avLst/>
            </a:prstGeom>
          </p:spPr>
        </p:pic>
      </p:grp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5FA057AD-CA0A-D895-236E-6CEB797FC975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 and 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D270BC81-50B1-2EA0-8D86-FB57E9B0A0F4}"/>
              </a:ext>
            </a:extLst>
          </p:cNvPr>
          <p:cNvSpPr txBox="1"/>
          <p:nvPr userDrawn="1"/>
        </p:nvSpPr>
        <p:spPr>
          <a:xfrm>
            <a:off x="8330659" y="4843864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2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1" name="Google Shape;41;p2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4D339-6CBF-1026-2C77-2A59A92E5579}"/>
              </a:ext>
            </a:extLst>
          </p:cNvPr>
          <p:cNvGrpSpPr/>
          <p:nvPr userDrawn="1"/>
        </p:nvGrpSpPr>
        <p:grpSpPr>
          <a:xfrm>
            <a:off x="7375148" y="291348"/>
            <a:ext cx="749809" cy="762636"/>
            <a:chOff x="3060662" y="5680441"/>
            <a:chExt cx="989090" cy="980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F7B5FC-E6BC-F1C4-DB72-F03482F67A53}"/>
                </a:ext>
              </a:extLst>
            </p:cNvPr>
            <p:cNvSpPr/>
            <p:nvPr userDrawn="1"/>
          </p:nvSpPr>
          <p:spPr>
            <a:xfrm>
              <a:off x="3060662" y="5680442"/>
              <a:ext cx="989090" cy="980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A581006-767A-26B2-F812-BA319F9A1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69312" y="5680441"/>
              <a:ext cx="980440" cy="98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2" name="Google Shape;52;p2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A60C83-C65D-9577-98DB-3591AC6C2D8A}"/>
              </a:ext>
            </a:extLst>
          </p:cNvPr>
          <p:cNvGrpSpPr/>
          <p:nvPr userDrawn="1"/>
        </p:nvGrpSpPr>
        <p:grpSpPr>
          <a:xfrm>
            <a:off x="7375148" y="291348"/>
            <a:ext cx="749809" cy="762636"/>
            <a:chOff x="3060662" y="5680441"/>
            <a:chExt cx="989090" cy="9804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94D304-88B4-DE50-EEA1-EC453A87F5D2}"/>
                </a:ext>
              </a:extLst>
            </p:cNvPr>
            <p:cNvSpPr/>
            <p:nvPr userDrawn="1"/>
          </p:nvSpPr>
          <p:spPr>
            <a:xfrm>
              <a:off x="3060662" y="5680442"/>
              <a:ext cx="989090" cy="980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BBCB3DB-C50D-E52B-278E-CD2611C4A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69312" y="5680441"/>
              <a:ext cx="980440" cy="98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Autumn 2024</a:t>
            </a:r>
            <a:endParaRPr dirty="0"/>
          </a:p>
        </p:txBody>
      </p:sp>
      <p:sp>
        <p:nvSpPr>
          <p:cNvPr id="16" name="Google Shape;16;p2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Interfaces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2tKhfaUKjw5HiTga5Uj4wA?si=nce7toO3TEC__BRnwBAsU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java.base/java/util/ArrayLis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penjdk/jdk/blob/master/src/java.base/share/classes/java/util/LinkedList.java" TargetMode="External"/><Relationship Id="rId5" Type="http://schemas.openxmlformats.org/officeDocument/2006/relationships/hyperlink" Target="https://docs.oracle.com/en/java/javase/17/docs/api/java.base/java/util/LinkedList.html" TargetMode="External"/><Relationship Id="rId4" Type="http://schemas.openxmlformats.org/officeDocument/2006/relationships/hyperlink" Target="https://github.com/openjdk/jdk/blob/master/src/java.base/share/classes/java/util/ArrayList.ja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Interfaces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did you get up to during the long weekend? Anything other than sleeping?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pic>
        <p:nvPicPr>
          <p:cNvPr id="71" name="Google Shape;71;p1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696" y="5658416"/>
            <a:ext cx="1114230" cy="11041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D70D6546-7FBF-12BA-E971-555309805A51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  <a:tabLst/>
              <a:defRPr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rgbClr val="0563C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7E67"/>
              </a:buClr>
              <a:buSzPts val="4400"/>
              <a:buNone/>
            </a:pPr>
            <a:r>
              <a:rPr lang="en-US" sz="4400" b="1" dirty="0">
                <a:solidFill>
                  <a:srgbClr val="067E67"/>
                </a:solidFill>
              </a:rPr>
              <a:t>Flexibility</a:t>
            </a:r>
            <a:endParaRPr sz="3600" b="1" dirty="0">
              <a:solidFill>
                <a:srgbClr val="067E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public static void method(Set&lt;String&gt; s) {…}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This method can accept either</a:t>
            </a:r>
            <a:r>
              <a:rPr lang="en-US" i="1" dirty="0"/>
              <a:t> </a:t>
            </a:r>
            <a:r>
              <a:rPr lang="en-US" dirty="0"/>
              <a:t>a: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HashSet&lt;String&gt; or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&lt;String&gt; </a:t>
            </a:r>
            <a:r>
              <a:rPr lang="en-US" dirty="0"/>
              <a:t>or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/>
              <a:t>Any</a:t>
            </a:r>
            <a:r>
              <a:rPr lang="en-US" dirty="0"/>
              <a:t> other class that implements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dirty="0"/>
              <a:t> and whose element type is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dirty="0"/>
              <a:t>! </a:t>
            </a:r>
            <a:endParaRPr dirty="0"/>
          </a:p>
        </p:txBody>
      </p:sp>
      <p:cxnSp>
        <p:nvCxnSpPr>
          <p:cNvPr id="124" name="Google Shape;124;p9"/>
          <p:cNvCxnSpPr/>
          <p:nvPr/>
        </p:nvCxnSpPr>
        <p:spPr>
          <a:xfrm flipH="1">
            <a:off x="7322634" y="1776761"/>
            <a:ext cx="542693" cy="780585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58BF"/>
              </a:buClr>
              <a:buSzPts val="4400"/>
              <a:buNone/>
            </a:pPr>
            <a:r>
              <a:rPr lang="en-US" sz="4400" b="1">
                <a:solidFill>
                  <a:srgbClr val="6A58BF"/>
                </a:solidFill>
              </a:rPr>
              <a:t>Abstraction</a:t>
            </a:r>
            <a:endParaRPr sz="3600" b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Interfaces also support </a:t>
            </a:r>
            <a:r>
              <a:rPr lang="en-US" sz="4000" i="1"/>
              <a:t>abstraction</a:t>
            </a:r>
            <a:endParaRPr sz="4000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(the separation of ideas from details)</a:t>
            </a:r>
            <a:endParaRPr/>
          </a:p>
        </p:txBody>
      </p:sp>
      <p:pic>
        <p:nvPicPr>
          <p:cNvPr id="131" name="Google Shape;131;p10" descr="A couple of cell phones with a person on the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644" y="4400577"/>
            <a:ext cx="5296277" cy="16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 descr="A cell phone and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324" y="4527229"/>
            <a:ext cx="3550079" cy="14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139" name="Google Shape;139;p11"/>
          <p:cNvSpPr/>
          <p:nvPr/>
        </p:nvSpPr>
        <p:spPr>
          <a:xfrm rot="10800000">
            <a:off x="3281031" y="27534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Classes can Implement </a:t>
            </a:r>
            <a:r>
              <a:rPr lang="en-US" u="sng" dirty="0"/>
              <a:t>Multiple</a:t>
            </a:r>
            <a:r>
              <a:rPr lang="en-US" dirty="0"/>
              <a:t> Interfaces</a:t>
            </a:r>
            <a:endParaRPr dirty="0"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A class can implement multiple interfaces – it’s like one person getting multiple certificates!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If a class implements an interface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an interface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 dirty="0"/>
              <a:t>, it’ll just have to include all of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’s required methods along with all of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 dirty="0"/>
              <a:t>’s required methods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Classes can Implement </a:t>
            </a:r>
            <a:r>
              <a:rPr lang="en-US" u="sng" dirty="0"/>
              <a:t>Multiple</a:t>
            </a:r>
            <a:r>
              <a:rPr lang="en-US" dirty="0"/>
              <a:t> Interfaces</a:t>
            </a:r>
            <a:endParaRPr dirty="0"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21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numParallelPairs();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 int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numParallelPairs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2;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/>
              <a:t>But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300"/>
              <a:t> would have to implement: </a:t>
            </a:r>
            <a:endParaRPr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getPerimeter</a:t>
            </a:r>
            <a:r>
              <a:rPr lang="en-US" sz="3300"/>
              <a:t>,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getArea</a:t>
            </a:r>
            <a:r>
              <a:rPr lang="en-US" sz="3300"/>
              <a:t> from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i="1"/>
              <a:t>          AND</a:t>
            </a:r>
            <a:endParaRPr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numParallelPairs from Parallel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 interface can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 dirty="0"/>
              <a:t> another</a:t>
            </a:r>
            <a:endParaRPr dirty="0"/>
          </a:p>
        </p:txBody>
      </p:sp>
      <p:sp>
        <p:nvSpPr>
          <p:cNvPr id="157" name="Google Shape;157;p1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You can have one interface </a:t>
            </a:r>
            <a:r>
              <a:rPr lang="en-US" sz="3600" u="sng" dirty="0"/>
              <a:t>extend</a:t>
            </a:r>
            <a:r>
              <a:rPr lang="en-US" sz="3600" i="1" dirty="0"/>
              <a:t> </a:t>
            </a:r>
            <a:r>
              <a:rPr lang="en-US" sz="3600" dirty="0"/>
              <a:t>another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So if </a:t>
            </a:r>
            <a:r>
              <a:rPr lang="en-US" sz="3600" dirty="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public interface A </a:t>
            </a:r>
            <a:r>
              <a:rPr lang="en-US" sz="3600" b="1" dirty="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3600" dirty="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 B</a:t>
            </a:r>
            <a:r>
              <a:rPr lang="en-US" sz="3600" dirty="0"/>
              <a:t>, then any class that implements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 must include all the methods in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’s interface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all the methods in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 dirty="0"/>
              <a:t>’s interface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We can write another interface: 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 that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Make modifications such that: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-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600" dirty="0"/>
              <a:t> is a 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 dirty="0"/>
              <a:t>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Triangle</a:t>
            </a:r>
            <a:r>
              <a:rPr lang="en-US" sz="3600" dirty="0"/>
              <a:t> is a 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 dirty="0"/>
              <a:t>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Circle</a:t>
            </a:r>
            <a:r>
              <a:rPr lang="en-US" sz="3600" dirty="0"/>
              <a:t> is a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 dirty="0"/>
              <a:t> (but </a:t>
            </a:r>
            <a:r>
              <a:rPr lang="en-US" sz="3600" u="sng" dirty="0"/>
              <a:t>not</a:t>
            </a:r>
            <a:r>
              <a:rPr lang="en-US" sz="3600" i="1" dirty="0"/>
              <a:t> </a:t>
            </a:r>
            <a:r>
              <a:rPr lang="en-US" sz="3600" dirty="0"/>
              <a:t>a 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Comparable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 rot="10800000">
            <a:off x="3057874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Recall the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sz="3600"/>
              <a:t> /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Course</a:t>
            </a:r>
            <a:r>
              <a:rPr lang="en-US" sz="3600"/>
              <a:t> Example from Wed</a:t>
            </a: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0113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Course stored a field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private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roster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Why not use a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dirty="0">
                <a:solidFill>
                  <a:srgbClr val="000000"/>
                </a:solidFill>
              </a:rPr>
              <a:t> to store the students?…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Seems like a great idea (no duplicates, not worried about keeping a specific order or indexing into it) but … Java reasons: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HashSet</a:t>
            </a:r>
            <a:r>
              <a:rPr lang="en-US" dirty="0">
                <a:solidFill>
                  <a:srgbClr val="000000"/>
                </a:solidFill>
              </a:rPr>
              <a:t> won’t work because of lack of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hashCode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rgbClr val="000000"/>
                </a:solidFill>
              </a:rPr>
              <a:t> implementation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dirty="0">
                <a:solidFill>
                  <a:srgbClr val="000000"/>
                </a:solidFill>
              </a:rPr>
              <a:t> won’t work because… what does it mean to “sort”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dirty="0">
                <a:solidFill>
                  <a:srgbClr val="000000"/>
                </a:solidFill>
              </a:rPr>
              <a:t>s?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Comparable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sz="3600" dirty="0"/>
              <a:t> uses an </a:t>
            </a:r>
            <a:r>
              <a:rPr lang="en-US" sz="3600" b="1" dirty="0">
                <a:solidFill>
                  <a:schemeClr val="accent3"/>
                </a:solidFill>
              </a:rPr>
              <a:t>interface</a:t>
            </a:r>
            <a:r>
              <a:rPr lang="en-US" sz="3600" dirty="0"/>
              <a:t> called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Comparable&lt;E&gt;</a:t>
            </a:r>
            <a:r>
              <a:rPr lang="en-US" sz="3600" dirty="0"/>
              <a:t> to know how to sort its elements!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Only has </a:t>
            </a:r>
            <a:r>
              <a:rPr lang="en-US" sz="3600" u="sng" dirty="0"/>
              <a:t>one</a:t>
            </a:r>
            <a:r>
              <a:rPr lang="en-US" sz="3600" dirty="0"/>
              <a:t> required method: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8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dirty="0"/>
              <a:t>Its return value is: 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&lt;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“less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 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</a:t>
            </a:r>
            <a:r>
              <a:rPr lang="en-US" sz="2900" u="sng" dirty="0"/>
              <a:t>equal</a:t>
            </a:r>
            <a:r>
              <a:rPr lang="en-US" sz="2900" dirty="0"/>
              <a:t> to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&gt;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“greater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  <p:pic>
        <p:nvPicPr>
          <p:cNvPr id="192" name="Google Shape;192;p19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406" y="313933"/>
            <a:ext cx="715941" cy="70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  <p:pic>
        <p:nvPicPr>
          <p:cNvPr id="202" name="Google Shape;202;p20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406" y="313933"/>
            <a:ext cx="715941" cy="70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311678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000" dirty="0"/>
              <a:t>Creative Project 2 (C2) due Thursday, November 14</a:t>
            </a:r>
            <a:r>
              <a:rPr lang="en-US" sz="3000" baseline="30000" dirty="0"/>
              <a:t>th</a:t>
            </a:r>
            <a:r>
              <a:rPr lang="en-US" sz="3000" dirty="0"/>
              <a:t>  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000" dirty="0"/>
              <a:t>Resubmission Cycle 5 (R5) out Thursday, November 14</a:t>
            </a:r>
            <a:r>
              <a:rPr lang="en-US" sz="3000" baseline="30000" dirty="0"/>
              <a:t>th</a:t>
            </a:r>
            <a:r>
              <a:rPr lang="en-US" sz="3000" dirty="0"/>
              <a:t> </a:t>
            </a:r>
          </a:p>
          <a:p>
            <a:pPr marL="685800" lvl="1" indent="-228600">
              <a:spcBef>
                <a:spcPts val="1000"/>
              </a:spcBef>
              <a:buSzPts val="3500"/>
              <a:buChar char="•"/>
            </a:pPr>
            <a:r>
              <a:rPr lang="en-US" sz="2800" dirty="0"/>
              <a:t>Eligible: </a:t>
            </a:r>
            <a:r>
              <a:rPr lang="en-US" sz="2800" b="1" dirty="0"/>
              <a:t>P1</a:t>
            </a:r>
            <a:r>
              <a:rPr lang="en-US" sz="2800" dirty="0"/>
              <a:t>, P2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000" dirty="0"/>
              <a:t>Programming Assignment 3 (P3) out Friday!</a:t>
            </a:r>
            <a:endParaRPr sz="3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2800" dirty="0"/>
              <a:t>Due November 21</a:t>
            </a:r>
            <a:r>
              <a:rPr lang="en-US" sz="2800" baseline="30000" dirty="0"/>
              <a:t>st</a:t>
            </a:r>
            <a:r>
              <a:rPr lang="en-US" sz="2800" dirty="0"/>
              <a:t> by 11:59 PM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000" dirty="0"/>
              <a:t>Quiz 2 Tuesday, November 9</a:t>
            </a:r>
            <a:r>
              <a:rPr lang="en-US" sz="3000" baseline="30000" dirty="0"/>
              <a:t>th</a:t>
            </a:r>
          </a:p>
          <a:p>
            <a:pPr marL="800100" lvl="1">
              <a:spcBef>
                <a:spcPts val="1000"/>
              </a:spcBef>
              <a:buSzPts val="3600"/>
            </a:pPr>
            <a:r>
              <a:rPr lang="en-US" sz="2800" dirty="0"/>
              <a:t>Practice Quiz coming out soon™!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000" dirty="0"/>
              <a:t>Reminder on Final Exam: 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200" b="1" dirty="0"/>
              <a:t>Thursday, December 12</a:t>
            </a:r>
            <a:r>
              <a:rPr lang="en-US" sz="3200" b="1" baseline="30000" dirty="0"/>
              <a:t>th</a:t>
            </a:r>
            <a:r>
              <a:rPr lang="en-US" sz="3200" b="1" dirty="0"/>
              <a:t> 12:30-2:20 PM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000" dirty="0"/>
              <a:t>Gigi &amp; Gumball visit on Monday, December 9</a:t>
            </a:r>
            <a:r>
              <a:rPr lang="en-US" sz="3000" baseline="30000" dirty="0"/>
              <a:t>th</a:t>
            </a:r>
            <a:r>
              <a:rPr lang="en-US" sz="3000" dirty="0"/>
              <a:t> from 1:00-3:00 PM</a:t>
            </a:r>
            <a:endParaRPr sz="3000" dirty="0"/>
          </a:p>
        </p:txBody>
      </p:sp>
      <p:pic>
        <p:nvPicPr>
          <p:cNvPr id="3" name="Picture 2" descr="A dog lying on the back of a car&#10;&#10;Description automatically generated">
            <a:extLst>
              <a:ext uri="{FF2B5EF4-FFF2-40B4-BE49-F238E27FC236}">
                <a16:creationId xmlns:a16="http://schemas.microsoft.com/office/drawing/2014/main" id="{3254DF58-B0EB-2F6A-87D0-F628158E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86" b="6028"/>
          <a:stretch/>
        </p:blipFill>
        <p:spPr>
          <a:xfrm>
            <a:off x="9163419" y="578411"/>
            <a:ext cx="2575099" cy="3023899"/>
          </a:xfrm>
          <a:prstGeom prst="rect">
            <a:avLst/>
          </a:prstGeom>
        </p:spPr>
      </p:pic>
      <p:pic>
        <p:nvPicPr>
          <p:cNvPr id="5" name="Picture 4" descr="A dog on a person's lap&#10;&#10;Description automatically generated">
            <a:extLst>
              <a:ext uri="{FF2B5EF4-FFF2-40B4-BE49-F238E27FC236}">
                <a16:creationId xmlns:a16="http://schemas.microsoft.com/office/drawing/2014/main" id="{2CD01F45-38F5-D4F5-F52E-D964722D6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419" y="3602310"/>
            <a:ext cx="2561558" cy="2798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DCE38487-81A6-351F-8E9B-FBBEF36B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>
            <a:extLst>
              <a:ext uri="{FF2B5EF4-FFF2-40B4-BE49-F238E27FC236}">
                <a16:creationId xmlns:a16="http://schemas.microsoft.com/office/drawing/2014/main" id="{08CB65E8-4FB5-3072-AE50-275F10AF0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Looping Back with Ken Yasuhara (ET&amp;L)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3D066-E669-BF7B-E28C-28C90267B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Consensus on good:</a:t>
            </a:r>
          </a:p>
          <a:p>
            <a:pPr lvl="1"/>
            <a:r>
              <a:rPr lang="en-US" sz="2800" dirty="0"/>
              <a:t>Pre-Class Work</a:t>
            </a:r>
          </a:p>
          <a:p>
            <a:pPr lvl="1"/>
            <a:r>
              <a:rPr lang="en-US" sz="2800" dirty="0"/>
              <a:t>IPL</a:t>
            </a:r>
          </a:p>
          <a:p>
            <a:pPr lvl="1"/>
            <a:r>
              <a:rPr lang="en-US" sz="2800" dirty="0"/>
              <a:t>In-class coding/activities</a:t>
            </a:r>
          </a:p>
          <a:p>
            <a:pPr lvl="1"/>
            <a:r>
              <a:rPr lang="en-US" sz="2800" dirty="0"/>
              <a:t>Your TAs!</a:t>
            </a:r>
          </a:p>
          <a:p>
            <a:pPr lvl="1"/>
            <a:r>
              <a:rPr lang="en-US" sz="2800" dirty="0"/>
              <a:t>Section </a:t>
            </a:r>
            <a:r>
              <a:rPr lang="en-US" sz="2800" dirty="0" err="1"/>
              <a:t>Homeworks</a:t>
            </a:r>
            <a:endParaRPr lang="en-US" sz="2800" dirty="0"/>
          </a:p>
          <a:p>
            <a:r>
              <a:rPr lang="en-US" sz="3200" dirty="0"/>
              <a:t>Possible improvements:</a:t>
            </a:r>
          </a:p>
          <a:p>
            <a:pPr lvl="1"/>
            <a:r>
              <a:rPr lang="en-US" sz="2800" dirty="0"/>
              <a:t>More practice resources for paper quizzes</a:t>
            </a:r>
          </a:p>
          <a:p>
            <a:pPr lvl="1"/>
            <a:r>
              <a:rPr lang="en-US" sz="2800" dirty="0"/>
              <a:t>Focus on the (code) quality</a:t>
            </a:r>
          </a:p>
          <a:p>
            <a:pPr lvl="1"/>
            <a:r>
              <a:rPr lang="en-US" sz="2800" dirty="0"/>
              <a:t>Possibly more work on paper in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2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>
            <a:off x="3912403" y="2100354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Recall from L6: Wait, ADT? Interfaces?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</a:rPr>
              <a:t>of a data structure including what operations are available on it and how those operations should behave. For example, the English explanation of what a list should be.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dirty="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interface in java.</a:t>
            </a:r>
            <a:endParaRPr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dirty="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interface.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sp>
        <p:nvSpPr>
          <p:cNvPr id="99" name="Google Shape;99;p5"/>
          <p:cNvSpPr/>
          <p:nvPr/>
        </p:nvSpPr>
        <p:spPr>
          <a:xfrm>
            <a:off x="683941" y="3166945"/>
            <a:ext cx="10816683" cy="1390185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</a:t>
            </a: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/>
              <a:t>Interfaces</a:t>
            </a:r>
            <a:r>
              <a:rPr lang="en-US" sz="3600" dirty="0"/>
              <a:t> serve as a sort of “certificate”– in order for a class to </a:t>
            </a:r>
            <a:r>
              <a:rPr lang="en-US" sz="3600" u="sng" dirty="0"/>
              <a:t>implement</a:t>
            </a:r>
            <a:r>
              <a:rPr lang="en-US" sz="3600" i="1" dirty="0"/>
              <a:t> </a:t>
            </a:r>
            <a:r>
              <a:rPr lang="en-US" sz="3600" dirty="0"/>
              <a:t>an interface, it must fulfill the certificates requirements.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The certificates requirements are certain methods that the class must implement.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s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70704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One ADT we’ve talked a lot about in this course is a list.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Within Java, there exists a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 dirty="0"/>
              <a:t> interface – its contract includes methods like: 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clear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600" dirty="0"/>
              <a:t>,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There’s also an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/>
              <a:t> class (implementation)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	To get the certificate, it  </a:t>
            </a:r>
            <a:r>
              <a:rPr lang="en-US" sz="3600" u="sng" dirty="0"/>
              <a:t>must</a:t>
            </a:r>
            <a:r>
              <a:rPr lang="en-US" sz="3600" dirty="0"/>
              <a:t> include </a:t>
            </a:r>
            <a:r>
              <a:rPr lang="en-US" sz="3600" u="sng" dirty="0"/>
              <a:t>all</a:t>
            </a:r>
            <a:r>
              <a:rPr lang="en-US" sz="3600" dirty="0"/>
              <a:t> these </a:t>
            </a:r>
            <a:endParaRPr sz="3600" dirty="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methods (and any others the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 dirty="0"/>
              <a:t> interface specifies)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 vs. Implementation</a:t>
            </a: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838200" y="1386468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Interfaces require certain methods, but they do not say anything about </a:t>
            </a:r>
            <a:r>
              <a:rPr lang="en-US" sz="3600" u="sng"/>
              <a:t>how</a:t>
            </a:r>
            <a:r>
              <a:rPr lang="en-US" sz="3600"/>
              <a:t> those methods should be implemented – that’s up to the class! 🏅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is an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5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6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1168</Words>
  <Application>Microsoft Macintosh PowerPoint</Application>
  <PresentationFormat>Widescreen</PresentationFormat>
  <Paragraphs>197</Paragraphs>
  <Slides>21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Consolas</vt:lpstr>
      <vt:lpstr>Arial</vt:lpstr>
      <vt:lpstr>Montserrat SemiBold</vt:lpstr>
      <vt:lpstr>Montserrat ExtraBold</vt:lpstr>
      <vt:lpstr>Montserrat</vt:lpstr>
      <vt:lpstr>CSE 373 Summer 2020</vt:lpstr>
      <vt:lpstr>Interfaces</vt:lpstr>
      <vt:lpstr>Lecture Outline</vt:lpstr>
      <vt:lpstr>Announcements</vt:lpstr>
      <vt:lpstr>Looping Back with Ken Yasuhara (ET&amp;L)</vt:lpstr>
      <vt:lpstr>Lecture Outline</vt:lpstr>
      <vt:lpstr>Recall from L6: Wait, ADT? Interfaces?</vt:lpstr>
      <vt:lpstr>Interfaces</vt:lpstr>
      <vt:lpstr>Lists</vt:lpstr>
      <vt:lpstr>Interfaces vs. Implementation</vt:lpstr>
      <vt:lpstr>Why interfaces?</vt:lpstr>
      <vt:lpstr>Why interfaces?</vt:lpstr>
      <vt:lpstr>Lecture Outline</vt:lpstr>
      <vt:lpstr>Classes can Implement Multiple Interfaces</vt:lpstr>
      <vt:lpstr>Classes can Implement Multiple Interfaces</vt:lpstr>
      <vt:lpstr>An interface can extend another</vt:lpstr>
      <vt:lpstr>An interface can extend another</vt:lpstr>
      <vt:lpstr>Lecture Outline</vt:lpstr>
      <vt:lpstr>Recall the Student / Course Example from Wed</vt:lpstr>
      <vt:lpstr>Comparable</vt:lpstr>
      <vt:lpstr>Select all of the following statements that would cause an error.</vt:lpstr>
      <vt:lpstr>Select all of the following statements that would cause an error.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Aaron S Johnston</dc:creator>
  <cp:lastModifiedBy>Elba G.</cp:lastModifiedBy>
  <cp:revision>9</cp:revision>
  <dcterms:created xsi:type="dcterms:W3CDTF">2020-06-13T06:27:42Z</dcterms:created>
  <dcterms:modified xsi:type="dcterms:W3CDTF">2024-11-13T20:02:39Z</dcterms:modified>
</cp:coreProperties>
</file>