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324" r:id="rId4"/>
    <p:sldId id="399" r:id="rId5"/>
    <p:sldId id="400" r:id="rId6"/>
    <p:sldId id="401" r:id="rId7"/>
    <p:sldId id="414" r:id="rId8"/>
    <p:sldId id="402" r:id="rId9"/>
    <p:sldId id="382" r:id="rId10"/>
    <p:sldId id="403" r:id="rId11"/>
    <p:sldId id="404" r:id="rId12"/>
    <p:sldId id="405" r:id="rId13"/>
    <p:sldId id="391" r:id="rId14"/>
    <p:sldId id="413" r:id="rId15"/>
    <p:sldId id="406" r:id="rId16"/>
    <p:sldId id="392" r:id="rId17"/>
    <p:sldId id="394" r:id="rId18"/>
    <p:sldId id="393" r:id="rId19"/>
    <p:sldId id="407" r:id="rId20"/>
    <p:sldId id="408" r:id="rId21"/>
    <p:sldId id="409" r:id="rId22"/>
    <p:sldId id="352" r:id="rId23"/>
    <p:sldId id="410" r:id="rId24"/>
    <p:sldId id="397" r:id="rId25"/>
    <p:sldId id="411" r:id="rId26"/>
    <p:sldId id="4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99"/>
            <p14:sldId id="400"/>
            <p14:sldId id="401"/>
            <p14:sldId id="414"/>
            <p14:sldId id="402"/>
            <p14:sldId id="382"/>
            <p14:sldId id="403"/>
            <p14:sldId id="404"/>
            <p14:sldId id="405"/>
            <p14:sldId id="391"/>
            <p14:sldId id="413"/>
            <p14:sldId id="406"/>
            <p14:sldId id="392"/>
            <p14:sldId id="394"/>
            <p14:sldId id="393"/>
            <p14:sldId id="407"/>
            <p14:sldId id="408"/>
            <p14:sldId id="409"/>
            <p14:sldId id="352"/>
            <p14:sldId id="410"/>
            <p14:sldId id="397"/>
            <p14:sldId id="411"/>
            <p14:sldId id="4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40FF"/>
    <a:srgbClr val="F7B731"/>
    <a:srgbClr val="0FB9B1"/>
    <a:srgbClr val="54A0FF"/>
    <a:srgbClr val="FAFAFA"/>
    <a:srgbClr val="F5F5F5"/>
    <a:srgbClr val="EF5777"/>
    <a:srgbClr val="FA8231"/>
    <a:srgbClr val="4E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1361"/>
  </p:normalViewPr>
  <p:slideViewPr>
    <p:cSldViewPr snapToGrid="0" snapToObjects="1">
      <p:cViewPr varScale="1">
        <p:scale>
          <a:sx n="89" d="100"/>
          <a:sy n="89" d="100"/>
        </p:scale>
        <p:origin x="84" y="21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2tKhfaUKjw5HiTga5Uj4wA?si=nce7toO3TEC__BRnwBAsUw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A42067-4F97-4D34-A108-FEE40E9943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0779" y="5703304"/>
            <a:ext cx="1005840" cy="1005840"/>
          </a:xfrm>
          <a:prstGeom prst="rect">
            <a:avLst/>
          </a:prstGeom>
        </p:spPr>
      </p:pic>
      <p:sp>
        <p:nvSpPr>
          <p:cNvPr id="19" name="Google Shape;98;p1">
            <a:extLst>
              <a:ext uri="{FF2B5EF4-FFF2-40B4-BE49-F238E27FC236}">
                <a16:creationId xmlns:a16="http://schemas.microsoft.com/office/drawing/2014/main" id="{ADD699FE-3210-4EFD-9CDE-4B2E99F813D8}"/>
              </a:ext>
            </a:extLst>
          </p:cNvPr>
          <p:cNvSpPr txBox="1"/>
          <p:nvPr userDrawn="1"/>
        </p:nvSpPr>
        <p:spPr>
          <a:xfrm>
            <a:off x="8379355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691A52-72D3-4C80-90E9-21C6C4208F13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95;p1">
            <a:extLst>
              <a:ext uri="{FF2B5EF4-FFF2-40B4-BE49-F238E27FC236}">
                <a16:creationId xmlns:a16="http://schemas.microsoft.com/office/drawing/2014/main" id="{838AC1D0-630D-4E08-8FDC-1CFAB151056D}"/>
              </a:ext>
            </a:extLst>
          </p:cNvPr>
          <p:cNvSpPr txBox="1"/>
          <p:nvPr userDrawn="1"/>
        </p:nvSpPr>
        <p:spPr>
          <a:xfrm>
            <a:off x="7511082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lang="en-US" sz="2200" u="sng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Google Shape;96;p1">
            <a:extLst>
              <a:ext uri="{FF2B5EF4-FFF2-40B4-BE49-F238E27FC236}">
                <a16:creationId xmlns:a16="http://schemas.microsoft.com/office/drawing/2014/main" id="{7FCED32E-A19E-4AF9-A529-475E279FF81C}"/>
              </a:ext>
            </a:extLst>
          </p:cNvPr>
          <p:cNvSpPr txBox="1"/>
          <p:nvPr userDrawn="1"/>
        </p:nvSpPr>
        <p:spPr>
          <a:xfrm>
            <a:off x="7226456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" name="Google Shape;97;p1">
            <a:extLst>
              <a:ext uri="{FF2B5EF4-FFF2-40B4-BE49-F238E27FC236}">
                <a16:creationId xmlns:a16="http://schemas.microsoft.com/office/drawing/2014/main" id="{0EDD5DCF-5CD2-4A22-AC34-1C9123BE919D}"/>
              </a:ext>
            </a:extLst>
          </p:cNvPr>
          <p:cNvSpPr txBox="1"/>
          <p:nvPr userDrawn="1"/>
        </p:nvSpPr>
        <p:spPr>
          <a:xfrm>
            <a:off x="7226456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" name="Google Shape;99;p1">
            <a:extLst>
              <a:ext uri="{FF2B5EF4-FFF2-40B4-BE49-F238E27FC236}">
                <a16:creationId xmlns:a16="http://schemas.microsoft.com/office/drawing/2014/main" id="{185A8A4D-99F7-414C-9147-5A9F21A4CBD8}"/>
              </a:ext>
            </a:extLst>
          </p:cNvPr>
          <p:cNvSpPr txBox="1"/>
          <p:nvPr userDrawn="1"/>
        </p:nvSpPr>
        <p:spPr>
          <a:xfrm>
            <a:off x="8379355" y="4640322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C25193-0C8A-4061-9096-4366A2FBB7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8BEEA-3221-421D-A9D1-413C0BFC05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Encapsulation, Constructors, More Instance Methods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2" y="4125093"/>
            <a:ext cx="6816827" cy="1954786"/>
          </a:xfrm>
        </p:spPr>
        <p:txBody>
          <a:bodyPr/>
          <a:lstStyle/>
          <a:p>
            <a:r>
              <a:rPr lang="en-US" sz="3400" dirty="0"/>
              <a:t>Encapsulation, Constructors, More Instance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4889B-5A77-0FA5-9782-25BAE045C4BD}"/>
              </a:ext>
            </a:extLst>
          </p:cNvPr>
          <p:cNvSpPr txBox="1"/>
          <p:nvPr/>
        </p:nvSpPr>
        <p:spPr>
          <a:xfrm>
            <a:off x="7249042" y="1840355"/>
            <a:ext cx="4755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Favorite flavor to pair with chocolate? </a:t>
            </a:r>
          </a:p>
          <a:p>
            <a:pPr algn="ctr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Coffee? Orange? Caramel? Strawberry? Matcha? 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163288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1A8A-08BC-48F8-A30C-7DB7846B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instance method?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931E9-E2D6-4C09-9698-D138BE9AC9B1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364A2-AA8F-410F-B8FE-B7DC9351886C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C94F5-CB64-4FAF-9D77-4D66D585056D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43C2A-634F-4ACF-8AB3-73E3873BBF02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BC1A2-FCC6-4E30-BD42-216F37ACDA8F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3B8D7-5566-4DC4-9E41-FC9EFD5B53AC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/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blipFill>
                <a:blip r:embed="rId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F1675B1-C581-470D-BBB0-5D39BBC310BA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0B809-2B9B-D76E-3678-BB3B75D6FE28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73072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5A4AE13-A470-2666-6CE5-A0A97EEE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instance method?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B13FD-5C41-7F26-9EC3-3DF1ED49CD12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AF558-C8D0-3B39-B429-9339E6F1C2C3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09F00-5156-7BCA-D56C-FB53FDBAF158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F51740-2952-7A5A-D01C-91590E079CDB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E9BC4-2196-6D59-A422-F213D625E61A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BA1FC8-B1CD-CB83-0295-48CA0F5646B3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3B2921-235C-8D20-E8B2-2C7F2F80B34E}"/>
                  </a:ext>
                </a:extLst>
              </p:cNvPr>
              <p:cNvSpPr txBox="1"/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3B2921-235C-8D20-E8B2-2C7F2F80B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blipFill>
                <a:blip r:embed="rId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99E8538-2CC3-6A44-8B6E-C61E609CE9AD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B9BFCD-13A4-273E-0766-B92C93328E12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399469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14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Wait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: Why not write a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print()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method that prints out the String representation to the console? All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does is return a String! </a:t>
            </a:r>
          </a:p>
        </p:txBody>
      </p:sp>
    </p:spTree>
    <p:extLst>
      <p:ext uri="{BB962C8B-B14F-4D97-AF65-F5344CB8AC3E}">
        <p14:creationId xmlns:p14="http://schemas.microsoft.com/office/powerpoint/2010/main" val="30905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65723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(Clients = chaos, y’all.)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keyword is an </a:t>
            </a:r>
            <a:r>
              <a:rPr lang="en-US" sz="3600" b="1" dirty="0"/>
              <a:t>access modifier</a:t>
            </a:r>
            <a:r>
              <a:rPr lang="en-US" sz="3600" i="1" dirty="0"/>
              <a:t> </a:t>
            </a:r>
            <a:r>
              <a:rPr lang="en-US" sz="3600" dirty="0"/>
              <a:t>(like </a:t>
            </a:r>
            <a:r>
              <a:rPr lang="en-US" sz="3600" dirty="0">
                <a:latin typeface="Consolas" panose="020B0609020204030204" pitchFamily="49" charset="0"/>
              </a:rPr>
              <a:t>public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Fields declared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cannot be accessed by any code outside of the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</a:t>
            </a:r>
            <a:r>
              <a:rPr lang="en-US" sz="3600" u="sng" dirty="0"/>
              <a:t>always</a:t>
            </a:r>
            <a:r>
              <a:rPr lang="en-US" sz="3600" b="1" dirty="0"/>
              <a:t> </a:t>
            </a:r>
            <a:r>
              <a:rPr lang="en-US" sz="3600" dirty="0"/>
              <a:t>want to encapsulate our objects’ fields by declaring them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Accessors and Mutators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Declaring fields as private removes all access from the user.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want to give some back, we can define instance methods.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9E860-651D-45B1-8B8C-5D6063AE5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08390"/>
              </p:ext>
            </p:extLst>
          </p:nvPr>
        </p:nvGraphicFramePr>
        <p:xfrm>
          <a:off x="972589" y="3662205"/>
          <a:ext cx="10437091" cy="284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710">
                  <a:extLst>
                    <a:ext uri="{9D8B030D-6E8A-4147-A177-3AD203B41FA5}">
                      <a16:colId xmlns:a16="http://schemas.microsoft.com/office/drawing/2014/main" val="3944959879"/>
                    </a:ext>
                  </a:extLst>
                </a:gridCol>
                <a:gridCol w="5765381">
                  <a:extLst>
                    <a:ext uri="{9D8B030D-6E8A-4147-A177-3AD203B41FA5}">
                      <a16:colId xmlns:a16="http://schemas.microsoft.com/office/drawing/2014/main" val="48658348"/>
                    </a:ext>
                  </a:extLst>
                </a:gridCol>
              </a:tblGrid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Accessors (“getters”)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Mutators (“setters”)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82704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51010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75672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setLocation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, 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Encapsulation also gives the implementor flexibility! </a:t>
            </a:r>
          </a:p>
        </p:txBody>
      </p:sp>
    </p:spTree>
    <p:extLst>
      <p:ext uri="{BB962C8B-B14F-4D97-AF65-F5344CB8AC3E}">
        <p14:creationId xmlns:p14="http://schemas.microsoft.com/office/powerpoint/2010/main" val="48770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While users can still access and modify our Point’s fields with the instance methods we defined, </a:t>
            </a:r>
            <a:r>
              <a:rPr lang="en-US" sz="3200" i="1" dirty="0"/>
              <a:t>we have control of how they do so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Can only accept positive coordinate values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Can swap out our underlying implementation to use polar coordinates instead! </a:t>
            </a:r>
          </a:p>
        </p:txBody>
      </p:sp>
    </p:spTree>
    <p:extLst>
      <p:ext uri="{BB962C8B-B14F-4D97-AF65-F5344CB8AC3E}">
        <p14:creationId xmlns:p14="http://schemas.microsoft.com/office/powerpoint/2010/main" val="13479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45355" y="41137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Constructors are called when we first create a new instance of a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don’t write any constructors, Java provides one that takes no parameters and just sets each field to its default value.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6882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41420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17071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A0FF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A0FF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A0FF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A0FF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2 (P2) due tomorrow, Thursday Nov 7</a:t>
            </a:r>
          </a:p>
          <a:p>
            <a:pPr lvl="1"/>
            <a:r>
              <a:rPr lang="en-US" sz="2800" dirty="0"/>
              <a:t>Creative Project 2 will be released on Friday, focused on OOP</a:t>
            </a:r>
          </a:p>
          <a:p>
            <a:r>
              <a:rPr lang="en-US" sz="3200" dirty="0"/>
              <a:t>Quiz 1 was yesterday, we have some quiz makeups to administer then we'll be releasing grades</a:t>
            </a:r>
          </a:p>
          <a:p>
            <a:pPr lvl="1"/>
            <a:r>
              <a:rPr lang="en-US" sz="2800" dirty="0"/>
              <a:t>Grades will be released before Quiz 2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670062" y="211757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E887-43D8-41AC-9DEA-F6C9D38B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DA779-7E36-4DD3-A785-225F915503D0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3D04CF7-1031-A6F9-C43D-B3DE1EF1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56C754-85F9-45FB-4391-8F51FA1E5F3D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 -99;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6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FBBC992-4DC7-1BFD-984F-3CFA3829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FBBC992-4DC7-1BFD-984F-3CFA3829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B716C7-6BF3-089B-5B06-DEC18DFE57DD}"/>
              </a:ext>
            </a:extLst>
          </p:cNvPr>
          <p:cNvSpPr txBox="1"/>
          <p:nvPr/>
        </p:nvSpPr>
        <p:spPr>
          <a:xfrm>
            <a:off x="2696093" y="6187534"/>
            <a:ext cx="54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06185-4A56-C7E9-9FA8-503EC41EBE60}"/>
              </a:ext>
            </a:extLst>
          </p:cNvPr>
          <p:cNvSpPr txBox="1"/>
          <p:nvPr/>
        </p:nvSpPr>
        <p:spPr>
          <a:xfrm>
            <a:off x="3244735" y="6187534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0, 0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5C6E0-F683-96C6-39DF-C594B09B66C5}"/>
              </a:ext>
            </a:extLst>
          </p:cNvPr>
          <p:cNvSpPr txBox="1"/>
          <p:nvPr/>
        </p:nvSpPr>
        <p:spPr>
          <a:xfrm>
            <a:off x="3252473" y="6179998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FA0B7-08ED-3B78-B43B-93372EC622B4}"/>
              </a:ext>
            </a:extLst>
          </p:cNvPr>
          <p:cNvSpPr txBox="1"/>
          <p:nvPr/>
        </p:nvSpPr>
        <p:spPr>
          <a:xfrm>
            <a:off x="3254676" y="6179998"/>
            <a:ext cx="11658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7B731"/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AF27C-2F01-7A92-F2F8-F4BB06EA98C2}"/>
              </a:ext>
            </a:extLst>
          </p:cNvPr>
          <p:cNvSpPr txBox="1"/>
          <p:nvPr/>
        </p:nvSpPr>
        <p:spPr>
          <a:xfrm>
            <a:off x="7885313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p2: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EB857-1AF3-3D9B-C993-A500FA392AE7}"/>
              </a:ext>
            </a:extLst>
          </p:cNvPr>
          <p:cNvSpPr txBox="1"/>
          <p:nvPr/>
        </p:nvSpPr>
        <p:spPr>
          <a:xfrm>
            <a:off x="8702040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57CC4D-FD3A-22B5-D621-D8D699D79827}"/>
              </a:ext>
            </a:extLst>
          </p:cNvPr>
          <p:cNvSpPr txBox="1"/>
          <p:nvPr/>
        </p:nvSpPr>
        <p:spPr>
          <a:xfrm>
            <a:off x="3252473" y="6172462"/>
            <a:ext cx="14362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D8B07-6CEF-DED5-6872-5F01470BC5A3}"/>
              </a:ext>
            </a:extLst>
          </p:cNvPr>
          <p:cNvSpPr txBox="1"/>
          <p:nvPr/>
        </p:nvSpPr>
        <p:spPr>
          <a:xfrm>
            <a:off x="3252473" y="6172462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B04C75-0542-3B03-BC08-1DB314424D66}"/>
              </a:ext>
            </a:extLst>
          </p:cNvPr>
          <p:cNvSpPr txBox="1"/>
          <p:nvPr/>
        </p:nvSpPr>
        <p:spPr>
          <a:xfrm>
            <a:off x="8702040" y="6187532"/>
            <a:ext cx="3489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old p </a:t>
            </a:r>
            <a:r>
              <a:rPr lang="en-US" sz="3200" i="1" dirty="0">
                <a:solidFill>
                  <a:srgbClr val="FF9300"/>
                </a:solidFill>
              </a:rPr>
              <a:t>i.e.</a:t>
            </a:r>
            <a:r>
              <a:rPr lang="en-US" sz="3200" dirty="0">
                <a:solidFill>
                  <a:srgbClr val="FF9300"/>
                </a:solidFill>
              </a:rPr>
              <a:t> (3, 100)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08CC25-C89B-40EE-7B1A-7A09FA1F19A0}"/>
              </a:ext>
            </a:extLst>
          </p:cNvPr>
          <p:cNvSpPr txBox="1"/>
          <p:nvPr/>
        </p:nvSpPr>
        <p:spPr>
          <a:xfrm>
            <a:off x="3254676" y="6166890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-99</a:t>
            </a:r>
          </a:p>
        </p:txBody>
      </p:sp>
    </p:spTree>
    <p:extLst>
      <p:ext uri="{BB962C8B-B14F-4D97-AF65-F5344CB8AC3E}">
        <p14:creationId xmlns:p14="http://schemas.microsoft.com/office/powerpoint/2010/main" val="42706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65601" y="278892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19135</TotalTime>
  <Words>1696</Words>
  <Application>Microsoft Office PowerPoint</Application>
  <PresentationFormat>Widescreen</PresentationFormat>
  <Paragraphs>238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Encapsulation, Constructors, More Instance Methods</vt:lpstr>
      <vt:lpstr>Lecture Outline</vt:lpstr>
      <vt:lpstr>Announcements</vt:lpstr>
      <vt:lpstr>Lecture Outline</vt:lpstr>
      <vt:lpstr>What do p and p2 hold after the following code is executed?</vt:lpstr>
      <vt:lpstr>What do p and p2 hold after the following code is executed?</vt:lpstr>
      <vt:lpstr>What do p and p2 hold after the following code is executed?</vt:lpstr>
      <vt:lpstr>Lecture Outline</vt:lpstr>
      <vt:lpstr>Abstraction</vt:lpstr>
      <vt:lpstr>Client v. Implementor</vt:lpstr>
      <vt:lpstr>What is the correct implementation of the distanceFrom instance method? </vt:lpstr>
      <vt:lpstr>What is the correct implementation of the distanceFrom instance method? </vt:lpstr>
      <vt:lpstr>toString</vt:lpstr>
      <vt:lpstr>toString</vt:lpstr>
      <vt:lpstr>Lecture Outline</vt:lpstr>
      <vt:lpstr>Encapsulation</vt:lpstr>
      <vt:lpstr>private</vt:lpstr>
      <vt:lpstr>Accessors and Mutators</vt:lpstr>
      <vt:lpstr>Encapsulation</vt:lpstr>
      <vt:lpstr>Encapsulation</vt:lpstr>
      <vt:lpstr>Lecture Outline</vt:lpstr>
      <vt:lpstr>Constructors</vt:lpstr>
      <vt:lpstr>Constructor Syntax</vt:lpstr>
      <vt:lpstr>this keyword</vt:lpstr>
      <vt:lpstr>Constructor Syntax</vt:lpstr>
      <vt:lpstr>this keyword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352</cp:revision>
  <cp:lastPrinted>2022-09-27T21:33:44Z</cp:lastPrinted>
  <dcterms:created xsi:type="dcterms:W3CDTF">2020-06-13T06:27:42Z</dcterms:created>
  <dcterms:modified xsi:type="dcterms:W3CDTF">2024-11-07T00:47:30Z</dcterms:modified>
</cp:coreProperties>
</file>