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421" r:id="rId2"/>
    <p:sldId id="397" r:id="rId3"/>
    <p:sldId id="399" r:id="rId4"/>
    <p:sldId id="422" r:id="rId5"/>
    <p:sldId id="416" r:id="rId6"/>
    <p:sldId id="393" r:id="rId7"/>
    <p:sldId id="415" r:id="rId8"/>
    <p:sldId id="414" r:id="rId9"/>
    <p:sldId id="401" r:id="rId10"/>
    <p:sldId id="398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20" r:id="rId19"/>
    <p:sldId id="419" r:id="rId20"/>
    <p:sldId id="41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421"/>
            <p14:sldId id="397"/>
            <p14:sldId id="399"/>
            <p14:sldId id="422"/>
            <p14:sldId id="416"/>
            <p14:sldId id="393"/>
            <p14:sldId id="415"/>
            <p14:sldId id="414"/>
            <p14:sldId id="401"/>
            <p14:sldId id="398"/>
            <p14:sldId id="403"/>
            <p14:sldId id="404"/>
            <p14:sldId id="405"/>
            <p14:sldId id="406"/>
            <p14:sldId id="407"/>
            <p14:sldId id="408"/>
            <p14:sldId id="409"/>
            <p14:sldId id="420"/>
            <p14:sldId id="419"/>
            <p14:sldId id="4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F2F92"/>
    <a:srgbClr val="EFDEEE"/>
    <a:srgbClr val="E7B4EB"/>
    <a:srgbClr val="B7C3F9"/>
    <a:srgbClr val="BF9000"/>
    <a:srgbClr val="54A0FF"/>
    <a:srgbClr val="EF5777"/>
    <a:srgbClr val="0FB9B1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34" autoAdjust="0"/>
    <p:restoredTop sz="91361"/>
  </p:normalViewPr>
  <p:slideViewPr>
    <p:cSldViewPr snapToGrid="0" snapToObjects="1">
      <p:cViewPr>
        <p:scale>
          <a:sx n="163" d="100"/>
          <a:sy n="163" d="100"/>
        </p:scale>
        <p:origin x="72" y="408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FD2082-700D-4FCA-E7BF-262E5D705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6757"/>
            <a:ext cx="12367880" cy="708269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606357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666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96;p1">
            <a:extLst>
              <a:ext uri="{FF2B5EF4-FFF2-40B4-BE49-F238E27FC236}">
                <a16:creationId xmlns:a16="http://schemas.microsoft.com/office/drawing/2014/main" id="{23FB3635-36EC-4D8A-95A5-8694A0093627}"/>
              </a:ext>
            </a:extLst>
          </p:cNvPr>
          <p:cNvSpPr txBox="1"/>
          <p:nvPr userDrawn="1"/>
        </p:nvSpPr>
        <p:spPr>
          <a:xfrm>
            <a:off x="7177760" y="464594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8" name="Google Shape;97;p1">
            <a:extLst>
              <a:ext uri="{FF2B5EF4-FFF2-40B4-BE49-F238E27FC236}">
                <a16:creationId xmlns:a16="http://schemas.microsoft.com/office/drawing/2014/main" id="{B5FED70E-79DB-4026-9E06-37554B6359D5}"/>
              </a:ext>
            </a:extLst>
          </p:cNvPr>
          <p:cNvSpPr txBox="1"/>
          <p:nvPr userDrawn="1"/>
        </p:nvSpPr>
        <p:spPr>
          <a:xfrm>
            <a:off x="7177760" y="490655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B70917B3-3738-0CAA-65C5-AE488C7A67B3}"/>
              </a:ext>
            </a:extLst>
          </p:cNvPr>
          <p:cNvSpPr txBox="1"/>
          <p:nvPr userDrawn="1"/>
        </p:nvSpPr>
        <p:spPr>
          <a:xfrm>
            <a:off x="8330659" y="4645944"/>
            <a:ext cx="386134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 and 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" name="Google Shape;99;p1">
            <a:extLst>
              <a:ext uri="{FF2B5EF4-FFF2-40B4-BE49-F238E27FC236}">
                <a16:creationId xmlns:a16="http://schemas.microsoft.com/office/drawing/2014/main" id="{3DF0DA06-8687-E766-5E86-3278C9CBB406}"/>
              </a:ext>
            </a:extLst>
          </p:cNvPr>
          <p:cNvSpPr txBox="1"/>
          <p:nvPr userDrawn="1"/>
        </p:nvSpPr>
        <p:spPr>
          <a:xfrm>
            <a:off x="8330659" y="4843864"/>
            <a:ext cx="3924887" cy="1777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4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 W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Heon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Jessica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Cora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7597DD-6F57-92C5-F79E-528DEFB961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5687" y="5655648"/>
            <a:ext cx="1118326" cy="111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C8D34-BE7F-CA4B-F2B5-1185CEA602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1733" y="290432"/>
            <a:ext cx="762635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002E7-CB94-B2E1-22B5-6AF91E2FFF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1733" y="290432"/>
            <a:ext cx="762635" cy="7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10: Nested Collections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9F8FE-1DCB-0C41-CE68-A374F17B9644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tKhfaUKjw5HiTga5Uj4wA?si=nce7toO3TEC__BRnwBAsUw" TargetMode="External"/><Relationship Id="rId2" Type="http://schemas.openxmlformats.org/officeDocument/2006/relationships/hyperlink" Target="https://en.wikipedia.org/wiki/Atol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f%E2%80%93idf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news/2015/04/09/whos-a-ceo-google-image-results-can-shift-gender-biases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news/2022/02/16/googles-ceo-image-search-gender-bias-hasnt-really-been-fixed/#:~:text=The%20researchers%20showed%20that%20for,AAAI%20Conference%20of%20Artificial%20Intelligenc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28BB-1840-49D3-8C47-19614044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Nested Collections</a:t>
            </a:r>
          </a:p>
        </p:txBody>
      </p:sp>
      <p:sp>
        <p:nvSpPr>
          <p:cNvPr id="4" name="Google Shape;67;g2cdfb2db708_0_4">
            <a:extLst>
              <a:ext uri="{FF2B5EF4-FFF2-40B4-BE49-F238E27FC236}">
                <a16:creationId xmlns:a16="http://schemas.microsoft.com/office/drawing/2014/main" id="{5336F757-18AD-4416-8511-C59D23FF8AD2}"/>
              </a:ext>
            </a:extLst>
          </p:cNvPr>
          <p:cNvSpPr txBox="1"/>
          <p:nvPr/>
        </p:nvSpPr>
        <p:spPr>
          <a:xfrm>
            <a:off x="7456906" y="2225075"/>
            <a:ext cx="44769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Favorite cold weather drink?</a:t>
            </a:r>
            <a:br>
              <a:rPr lang="en-US" sz="2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Matcha? Latte? Hot chocolate?</a:t>
            </a:r>
            <a:br>
              <a:rPr lang="en-US" sz="2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(Mine is </a:t>
            </a:r>
            <a:r>
              <a:rPr lang="en-US" sz="2200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Atol</a:t>
            </a:r>
            <a:r>
              <a:rPr lang="en-US" sz="2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.)</a:t>
            </a:r>
          </a:p>
        </p:txBody>
      </p:sp>
      <p:sp>
        <p:nvSpPr>
          <p:cNvPr id="5" name="Google Shape;95;p1">
            <a:extLst>
              <a:ext uri="{FF2B5EF4-FFF2-40B4-BE49-F238E27FC236}">
                <a16:creationId xmlns:a16="http://schemas.microsoft.com/office/drawing/2014/main" id="{91D2D75A-9E2B-0A7D-2993-5BABE186DC4A}"/>
              </a:ext>
            </a:extLst>
          </p:cNvPr>
          <p:cNvSpPr txBox="1"/>
          <p:nvPr/>
        </p:nvSpPr>
        <p:spPr>
          <a:xfrm>
            <a:off x="7684235" y="4044910"/>
            <a:ext cx="4119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  <a:tabLst/>
              <a:defRPr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kumimoji="0" lang="fr-FR" sz="2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122 24au Lecture Tunes </a:t>
            </a:r>
            <a:r>
              <a:rPr kumimoji="0" 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🍂</a:t>
            </a:r>
            <a:endParaRPr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16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7436-971F-E051-2BA0-1F61450E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2C5F4-7A8E-8F7D-8B98-771ED4F5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211529" cy="4805363"/>
          </a:xfrm>
        </p:spPr>
        <p:txBody>
          <a:bodyPr/>
          <a:lstStyle/>
          <a:p>
            <a:r>
              <a:rPr lang="en-US" dirty="0"/>
              <a:t>The values inside a Map can be any type, including </a:t>
            </a:r>
            <a:r>
              <a:rPr lang="en-US" u="sng" dirty="0"/>
              <a:t>data structures</a:t>
            </a:r>
          </a:p>
          <a:p>
            <a:r>
              <a:rPr lang="en-US" dirty="0"/>
              <a:t>Common examples:</a:t>
            </a:r>
          </a:p>
          <a:p>
            <a:pPr lvl="1"/>
            <a:r>
              <a:rPr lang="en-US" dirty="0"/>
              <a:t>Mapping: Section ➔ Set of students in that section</a:t>
            </a:r>
          </a:p>
          <a:p>
            <a:pPr lvl="1"/>
            <a:r>
              <a:rPr lang="en-US" dirty="0"/>
              <a:t>Mapping: Recipe ➔ Set of ingredients in that recipe</a:t>
            </a:r>
          </a:p>
          <a:p>
            <a:pPr lvl="2"/>
            <a:r>
              <a:rPr lang="en-US" dirty="0"/>
              <a:t>Or even Map&lt;String, Map&lt;String, Double&gt;&gt; for units!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DBF92D-48E8-FCCB-C94B-BFC8FEEB7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r="1721" b="3445"/>
          <a:stretch/>
        </p:blipFill>
        <p:spPr bwMode="auto">
          <a:xfrm>
            <a:off x="7211291" y="1371600"/>
            <a:ext cx="4499264" cy="452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60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A7436-971F-E051-2BA0-1F61450E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Nested Collections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891498-59C4-8FD3-6AC9-C11E70884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r="1721" b="3445"/>
          <a:stretch/>
        </p:blipFill>
        <p:spPr bwMode="auto">
          <a:xfrm>
            <a:off x="7211291" y="1371600"/>
            <a:ext cx="4499264" cy="452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34734A-2BF5-B25D-9F49-8704004A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“value” inside the Map is a </a:t>
            </a:r>
            <a:r>
              <a:rPr lang="en-US" u="sng" dirty="0"/>
              <a:t>reference</a:t>
            </a:r>
            <a:br>
              <a:rPr lang="en-US" dirty="0"/>
            </a:br>
            <a:r>
              <a:rPr lang="en-US" dirty="0"/>
              <a:t>to the data structure! </a:t>
            </a:r>
          </a:p>
          <a:p>
            <a:pPr lvl="1"/>
            <a:r>
              <a:rPr lang="en-US" dirty="0"/>
              <a:t>Think carefully about number of references</a:t>
            </a:r>
            <a:br>
              <a:rPr lang="en-US" dirty="0"/>
            </a:br>
            <a:r>
              <a:rPr lang="en-US" dirty="0"/>
              <a:t>to a particular object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13960-0AE0-D523-6179-A23AC0F66397}"/>
              </a:ext>
            </a:extLst>
          </p:cNvPr>
          <p:cNvSpPr txBox="1"/>
          <p:nvPr/>
        </p:nvSpPr>
        <p:spPr>
          <a:xfrm>
            <a:off x="400878" y="4747736"/>
            <a:ext cx="6470373" cy="14773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courses.put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"CSE 123"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solidFill>
                  <a:srgbClr val="0033B3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HashSet&lt;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&gt;());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courses.get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"CSE 123"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Nathan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cse123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courses.get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"CSE 123"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cse123.add(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067D1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Joe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628EC1-2224-C967-0BF0-6F2EB842B90D}"/>
              </a:ext>
            </a:extLst>
          </p:cNvPr>
          <p:cNvGrpSpPr/>
          <p:nvPr/>
        </p:nvGrpSpPr>
        <p:grpSpPr>
          <a:xfrm>
            <a:off x="1101213" y="3097162"/>
            <a:ext cx="1750142" cy="633729"/>
            <a:chOff x="1101213" y="3097162"/>
            <a:chExt cx="1750142" cy="63372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4101CCC-31D0-1C7D-F692-6CF4E84CF155}"/>
                </a:ext>
              </a:extLst>
            </p:cNvPr>
            <p:cNvSpPr/>
            <p:nvPr/>
          </p:nvSpPr>
          <p:spPr>
            <a:xfrm>
              <a:off x="1101213" y="3097162"/>
              <a:ext cx="1750142" cy="599768"/>
            </a:xfrm>
            <a:prstGeom prst="roundRect">
              <a:avLst>
                <a:gd name="adj" fmla="val 50000"/>
              </a:avLst>
            </a:prstGeom>
            <a:solidFill>
              <a:srgbClr val="B7C3F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CDA24025-2DE0-3CDD-2787-0CF3E127BE92}"/>
                </a:ext>
              </a:extLst>
            </p:cNvPr>
            <p:cNvSpPr/>
            <p:nvPr/>
          </p:nvSpPr>
          <p:spPr>
            <a:xfrm rot="5400000">
              <a:off x="2113934" y="2959511"/>
              <a:ext cx="599769" cy="87507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7B4E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0D434D-F0C6-D3B4-E2DE-91DA4E9A157D}"/>
                </a:ext>
              </a:extLst>
            </p:cNvPr>
            <p:cNvSpPr/>
            <p:nvPr/>
          </p:nvSpPr>
          <p:spPr>
            <a:xfrm>
              <a:off x="2241754" y="3269226"/>
              <a:ext cx="245807" cy="255639"/>
            </a:xfrm>
            <a:prstGeom prst="rect">
              <a:avLst/>
            </a:prstGeom>
            <a:solidFill>
              <a:srgbClr val="EFDE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7BC673-458D-D0CF-E334-119DC97631A6}"/>
                </a:ext>
              </a:extLst>
            </p:cNvPr>
            <p:cNvSpPr txBox="1"/>
            <p:nvPr/>
          </p:nvSpPr>
          <p:spPr>
            <a:xfrm>
              <a:off x="1150372" y="3269226"/>
              <a:ext cx="825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“CSE 123”</a:t>
              </a:r>
            </a:p>
            <a:p>
              <a:endParaRPr lang="en-US" sz="1200" dirty="0"/>
            </a:p>
          </p:txBody>
        </p:sp>
      </p:grp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A2F6471A-2ECA-DA0D-DF65-1E39056B3CDA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364657" y="3397045"/>
            <a:ext cx="1132497" cy="866235"/>
          </a:xfrm>
          <a:prstGeom prst="curvedConnector3">
            <a:avLst>
              <a:gd name="adj1" fmla="val 4565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D227B4F-F1A4-6C8C-18F4-AD9C3F526FDE}"/>
              </a:ext>
            </a:extLst>
          </p:cNvPr>
          <p:cNvSpPr txBox="1"/>
          <p:nvPr/>
        </p:nvSpPr>
        <p:spPr>
          <a:xfrm>
            <a:off x="3497154" y="4078614"/>
            <a:ext cx="191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    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25CEA0-075D-9912-8A5A-E018C4D8D40E}"/>
              </a:ext>
            </a:extLst>
          </p:cNvPr>
          <p:cNvSpPr txBox="1"/>
          <p:nvPr/>
        </p:nvSpPr>
        <p:spPr>
          <a:xfrm>
            <a:off x="3497154" y="4072151"/>
            <a:ext cx="1750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 “Nathan” 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4BB068-404F-6851-E43D-7F8A0FC55FB7}"/>
              </a:ext>
            </a:extLst>
          </p:cNvPr>
          <p:cNvSpPr txBox="1"/>
          <p:nvPr/>
        </p:nvSpPr>
        <p:spPr>
          <a:xfrm>
            <a:off x="3502400" y="4075272"/>
            <a:ext cx="203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 “Nathan”, “Joe” ]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74ED3BC0-A699-595A-F57A-789BD3E647B6}"/>
              </a:ext>
            </a:extLst>
          </p:cNvPr>
          <p:cNvSpPr/>
          <p:nvPr/>
        </p:nvSpPr>
        <p:spPr>
          <a:xfrm>
            <a:off x="98323" y="4827639"/>
            <a:ext cx="348707" cy="23597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EE025440-53E1-7721-64B4-136D328ED960}"/>
              </a:ext>
            </a:extLst>
          </p:cNvPr>
          <p:cNvSpPr/>
          <p:nvPr/>
        </p:nvSpPr>
        <p:spPr>
          <a:xfrm>
            <a:off x="92667" y="5094355"/>
            <a:ext cx="348707" cy="235974"/>
          </a:xfrm>
          <a:prstGeom prst="rightArrow">
            <a:avLst/>
          </a:prstGeom>
          <a:solidFill>
            <a:srgbClr val="FA8231"/>
          </a:solidFill>
          <a:ln>
            <a:solidFill>
              <a:srgbClr val="FA82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86F45FC-467B-A3BC-47EE-E6C1C4A09EA1}"/>
              </a:ext>
            </a:extLst>
          </p:cNvPr>
          <p:cNvSpPr/>
          <p:nvPr/>
        </p:nvSpPr>
        <p:spPr>
          <a:xfrm>
            <a:off x="89547" y="5624269"/>
            <a:ext cx="348707" cy="23597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A82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389290C9-F90C-61A3-AA0B-C29C190AF235}"/>
              </a:ext>
            </a:extLst>
          </p:cNvPr>
          <p:cNvSpPr/>
          <p:nvPr/>
        </p:nvSpPr>
        <p:spPr>
          <a:xfrm>
            <a:off x="96479" y="5918209"/>
            <a:ext cx="348707" cy="23597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068AC0-590E-4EBE-8A0D-7A7F433DDF70}"/>
              </a:ext>
            </a:extLst>
          </p:cNvPr>
          <p:cNvSpPr/>
          <p:nvPr/>
        </p:nvSpPr>
        <p:spPr>
          <a:xfrm>
            <a:off x="6096000" y="3195484"/>
            <a:ext cx="283793" cy="304574"/>
          </a:xfrm>
          <a:prstGeom prst="rect">
            <a:avLst/>
          </a:prstGeom>
          <a:solidFill>
            <a:srgbClr val="EFDE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0C117F-45C8-1898-CA10-057EE2C21383}"/>
              </a:ext>
            </a:extLst>
          </p:cNvPr>
          <p:cNvSpPr txBox="1"/>
          <p:nvPr/>
        </p:nvSpPr>
        <p:spPr>
          <a:xfrm>
            <a:off x="5832315" y="2832593"/>
            <a:ext cx="120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cse123</a:t>
            </a:r>
          </a:p>
        </p:txBody>
      </p:sp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3D58E17E-A3F2-9317-808D-3F5EE1A94D7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60840" y="3354324"/>
            <a:ext cx="2477057" cy="669725"/>
          </a:xfrm>
          <a:prstGeom prst="curvedConnector3">
            <a:avLst>
              <a:gd name="adj1" fmla="val 1002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77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1" grpId="0"/>
      <p:bldP spid="21" grpId="1"/>
      <p:bldP spid="22" grpId="0"/>
      <p:bldP spid="23" grpId="0" animBg="1"/>
      <p:bldP spid="24" grpId="0" animBg="1"/>
      <p:bldP spid="25" grpId="0" animBg="1"/>
      <p:bldP spid="26" grpId="0" animBg="1"/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144F4-DB74-64EB-A021-53F9B51D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42706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Suppose map had the following items. What would its items be after running this code?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763-F365-4EAF-3920-BE9E61AB474B}"/>
              </a:ext>
            </a:extLst>
          </p:cNvPr>
          <p:cNvSpPr txBox="1"/>
          <p:nvPr/>
        </p:nvSpPr>
        <p:spPr>
          <a:xfrm>
            <a:off x="838199" y="2699402"/>
            <a:ext cx="7212496" cy="36933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map: {”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"=[1, 2], 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"=[3], 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47534-978C-DA8D-08A4-7F87B4396A7C}"/>
              </a:ext>
            </a:extLst>
          </p:cNvPr>
          <p:cNvSpPr txBox="1"/>
          <p:nvPr/>
        </p:nvSpPr>
        <p:spPr>
          <a:xfrm>
            <a:off x="838199" y="3249222"/>
            <a:ext cx="7212496" cy="14773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69685-5DFD-A37E-F05E-5206C952E550}"/>
              </a:ext>
            </a:extLst>
          </p:cNvPr>
          <p:cNvSpPr txBox="1"/>
          <p:nvPr/>
        </p:nvSpPr>
        <p:spPr>
          <a:xfrm>
            <a:off x="838199" y="4969566"/>
            <a:ext cx="10687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2],   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8],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</p:txBody>
      </p:sp>
    </p:spTree>
    <p:extLst>
      <p:ext uri="{BB962C8B-B14F-4D97-AF65-F5344CB8AC3E}">
        <p14:creationId xmlns:p14="http://schemas.microsoft.com/office/powerpoint/2010/main" val="2824982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8144F4-DB74-64EB-A021-53F9B51D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42708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Suppose map had the following items. What would its items be after running this code?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6B763-F365-4EAF-3920-BE9E61AB474B}"/>
              </a:ext>
            </a:extLst>
          </p:cNvPr>
          <p:cNvSpPr txBox="1"/>
          <p:nvPr/>
        </p:nvSpPr>
        <p:spPr>
          <a:xfrm>
            <a:off x="838199" y="2699400"/>
            <a:ext cx="7212496" cy="36933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map: {”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"=[1, 2], 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"=[3], ”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47534-978C-DA8D-08A4-7F87B4396A7C}"/>
              </a:ext>
            </a:extLst>
          </p:cNvPr>
          <p:cNvSpPr txBox="1"/>
          <p:nvPr/>
        </p:nvSpPr>
        <p:spPr>
          <a:xfrm>
            <a:off x="838199" y="3249220"/>
            <a:ext cx="7212496" cy="1477328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Set&lt;</a:t>
            </a:r>
            <a:r>
              <a:rPr lang="en-US" dirty="0">
                <a:solidFill>
                  <a:srgbClr val="007E8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map.put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dirty="0">
                <a:solidFill>
                  <a:srgbClr val="067D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).add(</a:t>
            </a:r>
            <a:r>
              <a:rPr lang="en-US" dirty="0">
                <a:solidFill>
                  <a:srgbClr val="1750EB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69685-5DFD-A37E-F05E-5206C952E550}"/>
              </a:ext>
            </a:extLst>
          </p:cNvPr>
          <p:cNvSpPr txBox="1"/>
          <p:nvPr/>
        </p:nvSpPr>
        <p:spPr>
          <a:xfrm>
            <a:off x="838199" y="4969566"/>
            <a:ext cx="108414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2],   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8],   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9],   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  <a:p>
            <a:pPr marL="342900" indent="-342900" algn="l">
              <a:buFont typeface="+mj-lt"/>
              <a:buAutoNum type="alphaUcPeriod"/>
            </a:pP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KeyA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KeyB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"=[1, 2, 7, 8, 9], "</a:t>
            </a:r>
            <a:r>
              <a:rPr lang="en-US" sz="20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KeyC</a:t>
            </a:r>
            <a:r>
              <a:rPr lang="en-US" sz="20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"=[4, 5, 6]}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EC3BC9-8DC6-CC54-0963-21C9A8BABEEF}"/>
              </a:ext>
            </a:extLst>
          </p:cNvPr>
          <p:cNvSpPr txBox="1"/>
          <p:nvPr/>
        </p:nvSpPr>
        <p:spPr>
          <a:xfrm>
            <a:off x="8367719" y="3109538"/>
            <a:ext cx="5198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A: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86431CCE-A15F-2088-A169-EAB6A017ACBF}"/>
              </a:ext>
            </a:extLst>
          </p:cNvPr>
          <p:cNvSpPr/>
          <p:nvPr/>
        </p:nvSpPr>
        <p:spPr>
          <a:xfrm>
            <a:off x="397981" y="3300277"/>
            <a:ext cx="376775" cy="217449"/>
          </a:xfrm>
          <a:prstGeom prst="rightArrow">
            <a:avLst/>
          </a:prstGeom>
          <a:solidFill>
            <a:srgbClr val="FF2F92"/>
          </a:solidFill>
          <a:ln>
            <a:solidFill>
              <a:srgbClr val="FF2F9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2F9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5663C-D010-445F-D45C-4FFF0291BC30}"/>
              </a:ext>
            </a:extLst>
          </p:cNvPr>
          <p:cNvSpPr txBox="1"/>
          <p:nvPr/>
        </p:nvSpPr>
        <p:spPr>
          <a:xfrm>
            <a:off x="8248202" y="2407198"/>
            <a:ext cx="908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2F92"/>
                </a:solidFill>
              </a:rPr>
              <a:t>nums</a:t>
            </a:r>
            <a:r>
              <a:rPr lang="en-US" sz="2400" dirty="0">
                <a:solidFill>
                  <a:srgbClr val="FF2F92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5C52E6-D69F-A032-3C31-377763D47A9D}"/>
              </a:ext>
            </a:extLst>
          </p:cNvPr>
          <p:cNvSpPr txBox="1"/>
          <p:nvPr/>
        </p:nvSpPr>
        <p:spPr>
          <a:xfrm>
            <a:off x="8367717" y="3666054"/>
            <a:ext cx="5198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B: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F242B316-7EFD-B51F-B378-223AB07170CD}"/>
              </a:ext>
            </a:extLst>
          </p:cNvPr>
          <p:cNvSpPr/>
          <p:nvPr/>
        </p:nvSpPr>
        <p:spPr>
          <a:xfrm>
            <a:off x="395771" y="3597090"/>
            <a:ext cx="376775" cy="21744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662C8E96-03BC-F9A0-D978-D5E7A8C1D3F5}"/>
              </a:ext>
            </a:extLst>
          </p:cNvPr>
          <p:cNvSpPr/>
          <p:nvPr/>
        </p:nvSpPr>
        <p:spPr>
          <a:xfrm>
            <a:off x="395770" y="3860450"/>
            <a:ext cx="376775" cy="21744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5040ED1E-F35B-7F6F-34CF-9AABE3E2BAC3}"/>
              </a:ext>
            </a:extLst>
          </p:cNvPr>
          <p:cNvSpPr/>
          <p:nvPr/>
        </p:nvSpPr>
        <p:spPr>
          <a:xfrm>
            <a:off x="395769" y="4141843"/>
            <a:ext cx="376775" cy="21744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267E6161-112B-4DCB-D388-932B9D8BAA9C}"/>
              </a:ext>
            </a:extLst>
          </p:cNvPr>
          <p:cNvSpPr/>
          <p:nvPr/>
        </p:nvSpPr>
        <p:spPr>
          <a:xfrm>
            <a:off x="395768" y="4424541"/>
            <a:ext cx="376775" cy="21744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CE572B-2462-473B-644F-C674C8E5AD13}"/>
              </a:ext>
            </a:extLst>
          </p:cNvPr>
          <p:cNvSpPr txBox="1"/>
          <p:nvPr/>
        </p:nvSpPr>
        <p:spPr>
          <a:xfrm>
            <a:off x="8367717" y="4263615"/>
            <a:ext cx="51980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62A808-FE5C-4058-55CB-4000388D6372}"/>
              </a:ext>
            </a:extLst>
          </p:cNvPr>
          <p:cNvSpPr txBox="1"/>
          <p:nvPr/>
        </p:nvSpPr>
        <p:spPr>
          <a:xfrm>
            <a:off x="8887522" y="3103895"/>
            <a:ext cx="87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[1, 2]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CB8589-3B85-CD34-100F-D122CD118815}"/>
              </a:ext>
            </a:extLst>
          </p:cNvPr>
          <p:cNvSpPr txBox="1"/>
          <p:nvPr/>
        </p:nvSpPr>
        <p:spPr>
          <a:xfrm>
            <a:off x="8887522" y="4231049"/>
            <a:ext cx="1204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[4, 5, 6]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8D366-8E97-5BB9-BC45-3FF100427E9F}"/>
              </a:ext>
            </a:extLst>
          </p:cNvPr>
          <p:cNvSpPr txBox="1"/>
          <p:nvPr/>
        </p:nvSpPr>
        <p:spPr>
          <a:xfrm>
            <a:off x="8881983" y="3109270"/>
            <a:ext cx="11319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[1, 2,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2400" dirty="0"/>
              <a:t>]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EFBEFB-41B9-6863-788A-5B6FBD84D368}"/>
              </a:ext>
            </a:extLst>
          </p:cNvPr>
          <p:cNvSpPr txBox="1"/>
          <p:nvPr/>
        </p:nvSpPr>
        <p:spPr>
          <a:xfrm>
            <a:off x="8893061" y="3103895"/>
            <a:ext cx="14510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[1, 2,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8</a:t>
            </a:r>
            <a:r>
              <a:rPr lang="en-US" sz="2400" dirty="0"/>
              <a:t>]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82DC6B-A564-9E43-0CF2-A6D0F38C7E6F}"/>
              </a:ext>
            </a:extLst>
          </p:cNvPr>
          <p:cNvSpPr txBox="1"/>
          <p:nvPr/>
        </p:nvSpPr>
        <p:spPr>
          <a:xfrm>
            <a:off x="8893061" y="3113338"/>
            <a:ext cx="17472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[1, 2,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7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7030A0"/>
                </a:solidFill>
              </a:rPr>
              <a:t>8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9</a:t>
            </a:r>
            <a:r>
              <a:rPr lang="en-US" sz="2400" dirty="0"/>
              <a:t>]</a:t>
            </a:r>
            <a:endParaRPr lang="en-US" sz="2000" dirty="0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73B2CFFF-56A9-4DDC-F39C-DCB4C082E426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9156471" y="2638031"/>
            <a:ext cx="197507" cy="473850"/>
          </a:xfrm>
          <a:prstGeom prst="curvedConnector2">
            <a:avLst/>
          </a:prstGeom>
          <a:ln w="38100">
            <a:solidFill>
              <a:srgbClr val="FF2F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13B3A867-916B-271E-438C-3399B1706194}"/>
              </a:ext>
            </a:extLst>
          </p:cNvPr>
          <p:cNvCxnSpPr>
            <a:cxnSpLocks/>
            <a:stCxn id="18" idx="3"/>
            <a:endCxn id="31" idx="2"/>
          </p:cNvCxnSpPr>
          <p:nvPr/>
        </p:nvCxnSpPr>
        <p:spPr>
          <a:xfrm flipV="1">
            <a:off x="8887522" y="3575003"/>
            <a:ext cx="879154" cy="321884"/>
          </a:xfrm>
          <a:prstGeom prst="curvedConnector2">
            <a:avLst/>
          </a:prstGeom>
          <a:ln w="38100">
            <a:solidFill>
              <a:srgbClr val="BF9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C9A9A09-CC43-0F02-A5EE-5F66C71B6DAE}"/>
              </a:ext>
            </a:extLst>
          </p:cNvPr>
          <p:cNvSpPr txBox="1"/>
          <p:nvPr/>
        </p:nvSpPr>
        <p:spPr>
          <a:xfrm>
            <a:off x="8881983" y="3672193"/>
            <a:ext cx="174723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[3]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977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0" grpId="0" animBg="1"/>
      <p:bldP spid="21" grpId="0" animBg="1"/>
      <p:bldP spid="22" grpId="0" animBg="1"/>
      <p:bldP spid="23" grpId="0" animBg="1"/>
      <p:bldP spid="28" grpId="0" animBg="1"/>
      <p:bldP spid="30" grpId="0" animBg="1"/>
      <p:bldP spid="31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Review/Finish: </a:t>
            </a:r>
            <a:r>
              <a:rPr lang="en-US" dirty="0" err="1"/>
              <a:t>mostFrequentStart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Practice: Search Engine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668616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16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F1B5-FDA2-5CA7-1A8E-4B40ABC9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  <a:r>
              <a:rPr lang="en-US" dirty="0"/>
              <a:t>: Search Engines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0C713-E834-D8A5-123C-FEB0D057B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search engine </a:t>
            </a:r>
            <a:r>
              <a:rPr lang="en-US" dirty="0"/>
              <a:t>receives a </a:t>
            </a:r>
            <a:r>
              <a:rPr lang="en-US" b="1" dirty="0"/>
              <a:t>query </a:t>
            </a:r>
            <a:r>
              <a:rPr lang="en-US" dirty="0"/>
              <a:t>and returns a set of relevant </a:t>
            </a:r>
            <a:r>
              <a:rPr lang="en-US" b="1" dirty="0"/>
              <a:t>documents. </a:t>
            </a:r>
            <a:r>
              <a:rPr lang="en-US" dirty="0"/>
              <a:t>Examples: </a:t>
            </a:r>
            <a:r>
              <a:rPr lang="en-US" dirty="0" err="1"/>
              <a:t>Google.com</a:t>
            </a:r>
            <a:r>
              <a:rPr lang="en-US" dirty="0"/>
              <a:t>, Mac Finder, more.</a:t>
            </a:r>
          </a:p>
          <a:p>
            <a:pPr lvl="1"/>
            <a:r>
              <a:rPr lang="en-US" dirty="0"/>
              <a:t>Queries often can have more </a:t>
            </a:r>
          </a:p>
          <a:p>
            <a:r>
              <a:rPr lang="en-US" dirty="0"/>
              <a:t>A search engine involves two main components</a:t>
            </a:r>
          </a:p>
          <a:p>
            <a:pPr lvl="1"/>
            <a:r>
              <a:rPr lang="en-US" dirty="0"/>
              <a:t>An</a:t>
            </a:r>
            <a:r>
              <a:rPr lang="en-US" b="1" dirty="0"/>
              <a:t> index </a:t>
            </a:r>
            <a:r>
              <a:rPr lang="en-US" dirty="0"/>
              <a:t>to efficiently find the set of documents for a query</a:t>
            </a:r>
          </a:p>
          <a:p>
            <a:pPr lvl="2"/>
            <a:r>
              <a:rPr lang="en-US" dirty="0"/>
              <a:t>Will focus on “single word queries” for today’s example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ranking algorithm </a:t>
            </a:r>
            <a:r>
              <a:rPr lang="en-US" dirty="0"/>
              <a:t>to order the documents from most to least relevant</a:t>
            </a:r>
          </a:p>
          <a:p>
            <a:pPr lvl="2"/>
            <a:r>
              <a:rPr lang="en-US" dirty="0"/>
              <a:t>Not the focus of this example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Goal: Precompute a data structure that helps find the relevant documents for a given query</a:t>
            </a:r>
          </a:p>
        </p:txBody>
      </p:sp>
    </p:spTree>
    <p:extLst>
      <p:ext uri="{BB962C8B-B14F-4D97-AF65-F5344CB8AC3E}">
        <p14:creationId xmlns:p14="http://schemas.microsoft.com/office/powerpoint/2010/main" val="927106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AD70-6014-6B2C-5162-0DA4B643C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2BEC7-9664-29BF-BB13-6FF51A770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inverted index </a:t>
            </a:r>
            <a:r>
              <a:rPr lang="en-US" dirty="0"/>
              <a:t>is a Mapping from possible query words to the set of documents that contain that word</a:t>
            </a:r>
          </a:p>
          <a:p>
            <a:pPr lvl="1"/>
            <a:r>
              <a:rPr lang="en-US" dirty="0"/>
              <a:t>Answers the question:</a:t>
            </a:r>
            <a:br>
              <a:rPr lang="en-US" dirty="0"/>
            </a:br>
            <a:r>
              <a:rPr lang="en-US" dirty="0"/>
              <a:t>“What documents contain</a:t>
            </a:r>
            <a:br>
              <a:rPr lang="en-US" dirty="0"/>
            </a:br>
            <a:r>
              <a:rPr lang="en-US" dirty="0"/>
              <a:t>the word ‘corgis’?”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5FDE96-3FFA-409A-BA2E-71E127DFA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920" y="2496433"/>
            <a:ext cx="6554597" cy="360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21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3B6C8-637C-AE01-2AB3-17F952996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27983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is no one right way to define which documents are “most relevant” There are approximations, but make decisions about what relevance means</a:t>
            </a:r>
          </a:p>
          <a:p>
            <a:r>
              <a:rPr lang="en-US" dirty="0"/>
              <a:t>Idea 1: Documents that have more hits of the query should come first</a:t>
            </a:r>
          </a:p>
          <a:p>
            <a:pPr lvl="1"/>
            <a:r>
              <a:rPr lang="en-US" dirty="0"/>
              <a:t>Pro: Simple</a:t>
            </a:r>
          </a:p>
          <a:p>
            <a:pPr lvl="1"/>
            <a:r>
              <a:rPr lang="en-US" dirty="0"/>
              <a:t>Con: Favors longer documents (query: “the dogs” will favor long documents with lots of “</a:t>
            </a:r>
            <a:r>
              <a:rPr lang="en-US" dirty="0" err="1"/>
              <a:t>the”s</a:t>
            </a:r>
            <a:r>
              <a:rPr lang="en-US" dirty="0"/>
              <a:t>)</a:t>
            </a:r>
          </a:p>
          <a:p>
            <a:r>
              <a:rPr lang="en-US" dirty="0"/>
              <a:t>Idea 2: Weight query terms based on their “uniqueness”. Often use some sort of score for “Term Frequency – Inverse Document Frequency (</a:t>
            </a:r>
            <a:r>
              <a:rPr lang="en-US" dirty="0">
                <a:hlinkClick r:id="rId2"/>
              </a:rPr>
              <a:t>TF-IDF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Pro: Doesn’t put much weight on common words like “the”</a:t>
            </a:r>
          </a:p>
          <a:p>
            <a:pPr lvl="1"/>
            <a:r>
              <a:rPr lang="en-US" dirty="0"/>
              <a:t>Cons: Complex, many choices in how to compute that yield pretty different rankings</a:t>
            </a:r>
          </a:p>
          <a:p>
            <a:r>
              <a:rPr lang="en-US" dirty="0"/>
              <a:t>Idea 3: Much more! Most companies keep their ranking algorithms very very secret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33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5431722" cy="843282"/>
          </a:xfrm>
        </p:spPr>
        <p:txBody>
          <a:bodyPr/>
          <a:lstStyle/>
          <a:p>
            <a:r>
              <a:rPr lang="en-US" dirty="0"/>
              <a:t>Data Bias</a:t>
            </a:r>
          </a:p>
        </p:txBody>
      </p:sp>
      <p:pic>
        <p:nvPicPr>
          <p:cNvPr id="2050" name="Picture 2" descr="Percentage of women in top 100 Google image search results for CEO:  11%   Percentage of U.S. CEOs who are women: 27% ">
            <a:extLst>
              <a:ext uri="{FF2B5EF4-FFF2-40B4-BE49-F238E27FC236}">
                <a16:creationId xmlns:a16="http://schemas.microsoft.com/office/drawing/2014/main" id="{C8F5C9A1-8F47-4C79-AF26-510B9E66A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690191"/>
            <a:ext cx="10858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37CC5B-81D7-464C-8B5F-9B09904B6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27983"/>
          </a:xfrm>
        </p:spPr>
        <p:txBody>
          <a:bodyPr>
            <a:normAutofit/>
          </a:bodyPr>
          <a:lstStyle/>
          <a:p>
            <a:r>
              <a:rPr lang="en-US" dirty="0"/>
              <a:t>Image results for searching the term “CEO” on Google (2015)</a:t>
            </a:r>
          </a:p>
          <a:p>
            <a:pPr lvl="1"/>
            <a:r>
              <a:rPr lang="en-US" dirty="0"/>
              <a:t>Notice anything about the results?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294AC8-F96B-4F94-8DF5-5E564706EF8B}"/>
              </a:ext>
            </a:extLst>
          </p:cNvPr>
          <p:cNvSpPr txBox="1">
            <a:spLocks/>
          </p:cNvSpPr>
          <p:nvPr/>
        </p:nvSpPr>
        <p:spPr>
          <a:xfrm>
            <a:off x="838200" y="5280991"/>
            <a:ext cx="10471846" cy="116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hlinkClick r:id="rId3"/>
              </a:rPr>
              <a:t>https://www.washington.edu/news/2015/04/09/whos-a-ceo-google-image-results-can-shift-gender-biases/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9743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5431722" cy="843282"/>
          </a:xfrm>
        </p:spPr>
        <p:txBody>
          <a:bodyPr/>
          <a:lstStyle/>
          <a:p>
            <a:r>
              <a:rPr lang="en-US" dirty="0"/>
              <a:t>Data Bias</a:t>
            </a:r>
          </a:p>
        </p:txBody>
      </p:sp>
      <p:pic>
        <p:nvPicPr>
          <p:cNvPr id="5" name="Picture 4" descr="Two side by side screenshots of Google Image search results. One (a search for &quot;CEO&quot;) shows at least four images that have women in them and the other (a search for &quot;CEO United States&quot;) shows one.">
            <a:extLst>
              <a:ext uri="{FF2B5EF4-FFF2-40B4-BE49-F238E27FC236}">
                <a16:creationId xmlns:a16="http://schemas.microsoft.com/office/drawing/2014/main" id="{72600550-730F-4B2C-9D6A-AD6EFB48D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95" y="1856662"/>
            <a:ext cx="7004209" cy="42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3A069D-1A97-4326-BC83-20954C497D5D}"/>
              </a:ext>
            </a:extLst>
          </p:cNvPr>
          <p:cNvSpPr txBox="1">
            <a:spLocks/>
          </p:cNvSpPr>
          <p:nvPr/>
        </p:nvSpPr>
        <p:spPr>
          <a:xfrm>
            <a:off x="675762" y="6258669"/>
            <a:ext cx="10840474" cy="116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hlinkClick r:id="rId3"/>
              </a:rPr>
              <a:t>https://www.washington.edu/news/2022/02/16/googles-ceo-image-search-gender-bias-hasnt-really-been-fixed</a:t>
            </a:r>
            <a:endParaRPr lang="en-US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045F92-102A-4EC0-BFAB-DAED686C3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27983"/>
          </a:xfrm>
        </p:spPr>
        <p:txBody>
          <a:bodyPr>
            <a:normAutofit/>
          </a:bodyPr>
          <a:lstStyle/>
          <a:p>
            <a:r>
              <a:rPr lang="en-US" dirty="0"/>
              <a:t>Fix: Image results for searching “CEO” and “CEO United States” (2022)</a:t>
            </a:r>
          </a:p>
        </p:txBody>
      </p:sp>
    </p:spTree>
    <p:extLst>
      <p:ext uri="{BB962C8B-B14F-4D97-AF65-F5344CB8AC3E}">
        <p14:creationId xmlns:p14="http://schemas.microsoft.com/office/powerpoint/2010/main" val="279212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Review/Finish: </a:t>
            </a:r>
            <a:r>
              <a:rPr lang="en-US" dirty="0" err="1"/>
              <a:t>mostFrequentStart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Search Engine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7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3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5431722" cy="843282"/>
          </a:xfrm>
        </p:spPr>
        <p:txBody>
          <a:bodyPr/>
          <a:lstStyle/>
          <a:p>
            <a:r>
              <a:rPr lang="en-US" dirty="0"/>
              <a:t>Data Bias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7FB514-BCFC-4DA7-8520-7C13CCA24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39" y="540945"/>
            <a:ext cx="4039092" cy="60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41D444-C5FB-4931-A8BE-C40C8E49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455" y="1371600"/>
            <a:ext cx="6325624" cy="5227983"/>
          </a:xfrm>
        </p:spPr>
        <p:txBody>
          <a:bodyPr>
            <a:normAutofit/>
          </a:bodyPr>
          <a:lstStyle/>
          <a:p>
            <a:r>
              <a:rPr lang="en-US" dirty="0"/>
              <a:t>Google’s autocomplete recommendations used to actually look like this</a:t>
            </a:r>
          </a:p>
          <a:p>
            <a:pPr lvl="1"/>
            <a:r>
              <a:rPr lang="en-US" dirty="0"/>
              <a:t>Fix: Don’t display autocomplete results for phrases like “why are [group] ____”</a:t>
            </a:r>
          </a:p>
          <a:p>
            <a:pPr marL="0" indent="0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sz="3600" u="sng" dirty="0"/>
              <a:t>Are these changes fixing the right thing?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 algn="r">
              <a:buNone/>
            </a:pPr>
            <a:r>
              <a:rPr lang="en-US" sz="2000" i="1" dirty="0"/>
              <a:t>Btw, this is a great book that you </a:t>
            </a:r>
            <a:r>
              <a:rPr lang="en-US" sz="2000" i="1"/>
              <a:t>should </a:t>
            </a:r>
            <a:br>
              <a:rPr lang="en-US" sz="2000" i="1"/>
            </a:br>
            <a:r>
              <a:rPr lang="en-US" sz="2000" i="1"/>
              <a:t>check </a:t>
            </a:r>
            <a:r>
              <a:rPr lang="en-US" sz="2000" i="1" dirty="0"/>
              <a:t>out if you’re interested -&gt;</a:t>
            </a:r>
          </a:p>
        </p:txBody>
      </p:sp>
    </p:spTree>
    <p:extLst>
      <p:ext uri="{BB962C8B-B14F-4D97-AF65-F5344CB8AC3E}">
        <p14:creationId xmlns:p14="http://schemas.microsoft.com/office/powerpoint/2010/main" val="154402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6D28A-261B-BC7A-9D28-7FE79040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E56F-9710-C0B5-10FA-A866D2F66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Programming Assignment 2 (P2) was released on Friday!</a:t>
            </a:r>
          </a:p>
          <a:p>
            <a:pPr lvl="1"/>
            <a:r>
              <a:rPr lang="en-US" dirty="0"/>
              <a:t>Seriously, start early! This assignment is much more involved…</a:t>
            </a:r>
          </a:p>
          <a:p>
            <a:pPr lvl="1"/>
            <a:r>
              <a:rPr lang="en-US" dirty="0"/>
              <a:t>Due </a:t>
            </a:r>
            <a:r>
              <a:rPr lang="en-US" b="1" dirty="0"/>
              <a:t>Nov 7</a:t>
            </a:r>
            <a:r>
              <a:rPr lang="en-US" b="1" baseline="30000" dirty="0"/>
              <a:t>th</a:t>
            </a:r>
            <a:r>
              <a:rPr lang="en-US" dirty="0"/>
              <a:t> by 11:59 PM</a:t>
            </a:r>
          </a:p>
          <a:p>
            <a:r>
              <a:rPr lang="en-US" dirty="0"/>
              <a:t>Quiz 1 on </a:t>
            </a:r>
            <a:r>
              <a:rPr lang="en-US" b="1" dirty="0"/>
              <a:t>Nov 5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b="0" i="0" u="none" strike="noStrike" dirty="0">
                <a:solidFill>
                  <a:srgbClr val="681DA8"/>
                </a:solidFill>
                <a:effectLst/>
                <a:latin typeface="Arial" panose="020B0604020202020204" pitchFamily="34" charset="0"/>
              </a:rPr>
              <a:t>🗳️ </a:t>
            </a:r>
            <a:r>
              <a:rPr lang="en-US" dirty="0"/>
              <a:t>in your registered Quiz Section</a:t>
            </a:r>
            <a:endParaRPr lang="en-US" b="1" dirty="0"/>
          </a:p>
          <a:p>
            <a:pPr lvl="1"/>
            <a:r>
              <a:rPr lang="en-US" dirty="0"/>
              <a:t>Topics: (</a:t>
            </a:r>
            <a:r>
              <a:rPr lang="en-US" b="0" i="0" u="none" strike="noStrike" dirty="0">
                <a:solidFill>
                  <a:srgbClr val="212529"/>
                </a:solidFill>
                <a:latin typeface="Inter"/>
              </a:rPr>
              <a:t>Reference Semantics), Stacks and Queues, Sets, Maps</a:t>
            </a:r>
          </a:p>
          <a:p>
            <a:pPr lvl="1"/>
            <a:r>
              <a:rPr lang="en-US" dirty="0"/>
              <a:t>Practice Quiz 1 available soon along with… </a:t>
            </a:r>
          </a:p>
          <a:p>
            <a:r>
              <a:rPr lang="en-US" dirty="0">
                <a:ln w="0"/>
              </a:rPr>
              <a:t>Quiz 0 grades to be released later today! </a:t>
            </a:r>
          </a:p>
          <a:p>
            <a:r>
              <a:rPr lang="en-US" dirty="0">
                <a:ln w="0"/>
              </a:rPr>
              <a:t>Tomorrow</a:t>
            </a:r>
            <a:r>
              <a:rPr lang="en-US" dirty="0"/>
              <a:t>, Resubmission Cycle 3 (R3) form out, due Nov 5</a:t>
            </a:r>
            <a:r>
              <a:rPr lang="en-US" baseline="30000" dirty="0"/>
              <a:t>th</a:t>
            </a:r>
            <a:r>
              <a:rPr lang="en-US" dirty="0"/>
              <a:t> by 11:59 PM</a:t>
            </a:r>
          </a:p>
          <a:p>
            <a:pPr lvl="1"/>
            <a:r>
              <a:rPr lang="en-US" dirty="0"/>
              <a:t>Available assignments: 🚨</a:t>
            </a:r>
            <a:r>
              <a:rPr lang="en-US" b="1" u="sng" dirty="0"/>
              <a:t>P0</a:t>
            </a:r>
            <a:r>
              <a:rPr lang="en-US" dirty="0"/>
              <a:t>🚨, C1, P1</a:t>
            </a:r>
          </a:p>
          <a:p>
            <a:pPr lvl="1"/>
            <a:r>
              <a:rPr lang="en-US" dirty="0"/>
              <a:t>Reminder: to use a resubmission cycle you need to </a:t>
            </a:r>
          </a:p>
          <a:p>
            <a:pPr lvl="2"/>
            <a:r>
              <a:rPr lang="en-US" dirty="0"/>
              <a:t>(1) submit your work (big blue "Submit" button on Ed) </a:t>
            </a:r>
          </a:p>
          <a:p>
            <a:pPr lvl="2"/>
            <a:r>
              <a:rPr lang="en-US" b="1" dirty="0"/>
              <a:t> </a:t>
            </a:r>
            <a:r>
              <a:rPr lang="en-US" b="1" u="sng" dirty="0">
                <a:solidFill>
                  <a:srgbClr val="FF2F92"/>
                </a:solidFill>
              </a:rPr>
              <a:t>AND</a:t>
            </a:r>
            <a:r>
              <a:rPr lang="en-US" dirty="0"/>
              <a:t> (2) fill out the resubmission form (linked from Ed + course calendar)</a:t>
            </a:r>
          </a:p>
        </p:txBody>
      </p:sp>
    </p:spTree>
    <p:extLst>
      <p:ext uri="{BB962C8B-B14F-4D97-AF65-F5344CB8AC3E}">
        <p14:creationId xmlns:p14="http://schemas.microsoft.com/office/powerpoint/2010/main" val="346771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CADA-09A6-C4AF-45EE-A78551B1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 for quizzes…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59C9B-17D5-6C03-7863-B3C3F1BC9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4854677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Please be legible and clear on your written answers 🥴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1A53C77-3D95-4BF7-473C-2C538BE3B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406" y="746464"/>
            <a:ext cx="873397" cy="582556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DB720A8-AB83-AC46-1D77-B3D9C70AD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734" y="639097"/>
            <a:ext cx="902600" cy="62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3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Review/Finish: </a:t>
            </a:r>
            <a:r>
              <a:rPr lang="en-US" b="1" dirty="0" err="1">
                <a:solidFill>
                  <a:schemeClr val="accent5"/>
                </a:solidFill>
              </a:rPr>
              <a:t>mostFrequentStart</a:t>
            </a:r>
            <a:endParaRPr lang="en-US" b="1" dirty="0">
              <a:solidFill>
                <a:schemeClr val="accent5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/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Search Engine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346778" y="210487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9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8909C-E21D-3540-0AD8-5412A81C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ADT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C0C6EE-40EB-2C7A-B55B-AA6E0DCEA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77678"/>
          </a:xfrm>
        </p:spPr>
        <p:txBody>
          <a:bodyPr>
            <a:normAutofit/>
          </a:bodyPr>
          <a:lstStyle/>
          <a:p>
            <a:r>
              <a:rPr lang="en-US" dirty="0"/>
              <a:t>Data structure to map keys to values</a:t>
            </a:r>
          </a:p>
          <a:p>
            <a:pPr lvl="1"/>
            <a:r>
              <a:rPr lang="en-US" dirty="0"/>
              <a:t>Keys can be any* type; Keys </a:t>
            </a:r>
            <a:r>
              <a:rPr lang="en-US" u="sng" dirty="0"/>
              <a:t>must</a:t>
            </a:r>
            <a:r>
              <a:rPr lang="en-US" dirty="0"/>
              <a:t> be unique </a:t>
            </a:r>
          </a:p>
          <a:p>
            <a:pPr lvl="1"/>
            <a:r>
              <a:rPr lang="en-US" dirty="0"/>
              <a:t>Values can be any type </a:t>
            </a:r>
          </a:p>
          <a:p>
            <a:r>
              <a:rPr lang="en-US" dirty="0"/>
              <a:t>Example: Mapping ticker to stock price in P0</a:t>
            </a:r>
          </a:p>
          <a:p>
            <a:r>
              <a:rPr lang="en-US" dirty="0"/>
              <a:t>Operations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  <a:r>
              <a:rPr lang="en-US" dirty="0"/>
              <a:t>: Associate key to value</a:t>
            </a:r>
          </a:p>
          <a:p>
            <a:pPr lvl="2"/>
            <a:r>
              <a:rPr lang="en-US" dirty="0"/>
              <a:t>Overwrites duplicate keys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  <a:r>
              <a:rPr lang="en-US" dirty="0"/>
              <a:t>: Get value for key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remove(key)</a:t>
            </a:r>
            <a:r>
              <a:rPr lang="en-US" dirty="0"/>
              <a:t>: Remove key/value pair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Same as Python’s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dict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5" name="Picture 2" descr="https://static.us.edusercontent.com/files/lqdut9vmmq9cp9Yx20muXcSr">
            <a:extLst>
              <a:ext uri="{FF2B5EF4-FFF2-40B4-BE49-F238E27FC236}">
                <a16:creationId xmlns:a16="http://schemas.microsoft.com/office/drawing/2014/main" id="{A499E642-F351-49A7-03A0-CA714CF2D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1712" r="1463" b="3312"/>
          <a:stretch/>
        </p:blipFill>
        <p:spPr bwMode="auto">
          <a:xfrm>
            <a:off x="7656162" y="1371600"/>
            <a:ext cx="4426132" cy="43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F9107069-5512-8157-71A5-40529194ABBD}"/>
              </a:ext>
            </a:extLst>
          </p:cNvPr>
          <p:cNvSpPr/>
          <p:nvPr/>
        </p:nvSpPr>
        <p:spPr>
          <a:xfrm>
            <a:off x="8803040" y="2584875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746E868A-DDB4-5FB7-A36B-D274C5A9AEEF}"/>
              </a:ext>
            </a:extLst>
          </p:cNvPr>
          <p:cNvSpPr/>
          <p:nvPr/>
        </p:nvSpPr>
        <p:spPr>
          <a:xfrm>
            <a:off x="10557593" y="2764472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557C21B-089B-9061-9420-D1D563044D65}"/>
              </a:ext>
            </a:extLst>
          </p:cNvPr>
          <p:cNvSpPr/>
          <p:nvPr/>
        </p:nvSpPr>
        <p:spPr>
          <a:xfrm>
            <a:off x="8625439" y="3536293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CC91A6CE-32F5-9BAA-9CEF-ADFC5B08B880}"/>
              </a:ext>
            </a:extLst>
          </p:cNvPr>
          <p:cNvSpPr/>
          <p:nvPr/>
        </p:nvSpPr>
        <p:spPr>
          <a:xfrm>
            <a:off x="10414864" y="3577545"/>
            <a:ext cx="641918" cy="596155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3DAFBAE3-F535-ED94-848F-779A171D9635}"/>
              </a:ext>
            </a:extLst>
          </p:cNvPr>
          <p:cNvSpPr/>
          <p:nvPr/>
        </p:nvSpPr>
        <p:spPr>
          <a:xfrm>
            <a:off x="9308056" y="1488861"/>
            <a:ext cx="334675" cy="360266"/>
          </a:xfrm>
          <a:prstGeom prst="arc">
            <a:avLst>
              <a:gd name="adj1" fmla="val 10949373"/>
              <a:gd name="adj2" fmla="val 29381"/>
            </a:avLst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9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CF30FA-DEE6-5364-E391-87D09D58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987B92-9223-E345-4C7B-78D3622E0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/>
              <a:t>mostFrequentStart</a:t>
            </a:r>
            <a:r>
              <a:rPr lang="en-US" dirty="0"/>
              <a:t> that takes a Set of words and does the following steps: </a:t>
            </a:r>
          </a:p>
          <a:p>
            <a:r>
              <a:rPr lang="en-US" dirty="0"/>
              <a:t>Organizes words into “word families” based on which letter they start with</a:t>
            </a:r>
          </a:p>
          <a:p>
            <a:r>
              <a:rPr lang="en-US" dirty="0"/>
              <a:t>Selects the </a:t>
            </a:r>
            <a:r>
              <a:rPr lang="en-US" u="sng" dirty="0"/>
              <a:t>largest</a:t>
            </a:r>
            <a:r>
              <a:rPr lang="en-US" dirty="0"/>
              <a:t> “word family” as defined as the family with the most words in it</a:t>
            </a:r>
          </a:p>
          <a:p>
            <a:r>
              <a:rPr lang="en-US" dirty="0"/>
              <a:t>Returns the starting letter of the largest word family (and </a:t>
            </a:r>
            <a:r>
              <a:rPr lang="en-US" i="1" dirty="0"/>
              <a:t>should update the Set of words to only have words from the selected family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94646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EB73D5-3942-20D5-D554-847811E2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 err="1"/>
              <a:t>mostFrequentStart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7699A5-1EDE-0589-9138-BB538A8C5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example, if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words stored the values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["hello", "goodbye", "library", "literary", "little", "repel"]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word families produced would be 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'h' -&gt; 1 word ("hello")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'g' -&gt; 1 word ("goodbye")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'l' -&gt; 3 words ("library", "literary", "little")</a:t>
            </a:r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'r' -&gt; 1 word ("repel")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'l' has the largest word family, we return 3 and modify the </a:t>
            </a:r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to only contain </a:t>
            </a:r>
            <a:r>
              <a:rPr lang="en-US" dirty="0">
                <a:latin typeface="Consolas" panose="020B0609020204030204" pitchFamily="49" charset="0"/>
              </a:rPr>
              <a:t>Strings</a:t>
            </a:r>
            <a:r>
              <a:rPr lang="en-US" dirty="0"/>
              <a:t> starting with 'l'. </a:t>
            </a:r>
          </a:p>
        </p:txBody>
      </p:sp>
    </p:spTree>
    <p:extLst>
      <p:ext uri="{BB962C8B-B14F-4D97-AF65-F5344CB8AC3E}">
        <p14:creationId xmlns:p14="http://schemas.microsoft.com/office/powerpoint/2010/main" val="21057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Review/Finish: </a:t>
            </a:r>
            <a:r>
              <a:rPr lang="en-US" dirty="0" err="1"/>
              <a:t>mostFrequentStart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Recap: Nested Collections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Practice: Search Engine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060896" y="275339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73026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18794</TotalTime>
  <Words>1507</Words>
  <Application>Microsoft Macintosh PowerPoint</Application>
  <PresentationFormat>Widescreen</PresentationFormat>
  <Paragraphs>144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Consolas</vt:lpstr>
      <vt:lpstr>Courier New</vt:lpstr>
      <vt:lpstr>Inter</vt:lpstr>
      <vt:lpstr>Montserrat</vt:lpstr>
      <vt:lpstr>Montserrat ExtraBold</vt:lpstr>
      <vt:lpstr>Montserrat SemiBold</vt:lpstr>
      <vt:lpstr>System Font Regular</vt:lpstr>
      <vt:lpstr>Wingdings</vt:lpstr>
      <vt:lpstr>CSE 373 Summer 2020</vt:lpstr>
      <vt:lpstr>Nested Collections</vt:lpstr>
      <vt:lpstr>Agenda</vt:lpstr>
      <vt:lpstr>Announcements</vt:lpstr>
      <vt:lpstr>An aside for quizzes…</vt:lpstr>
      <vt:lpstr>Agenda</vt:lpstr>
      <vt:lpstr>Map ADT</vt:lpstr>
      <vt:lpstr>mostFrequentStart</vt:lpstr>
      <vt:lpstr>mostFrequentStart</vt:lpstr>
      <vt:lpstr>Agenda</vt:lpstr>
      <vt:lpstr>Nested Collections</vt:lpstr>
      <vt:lpstr>Updating Nested Collections</vt:lpstr>
      <vt:lpstr>Suppose map had the following items. What would its items be after running this code?</vt:lpstr>
      <vt:lpstr>Suppose map had the following items. What would its items be after running this code?</vt:lpstr>
      <vt:lpstr>Agenda</vt:lpstr>
      <vt:lpstr>Background: Search Engines</vt:lpstr>
      <vt:lpstr>Inverted Index</vt:lpstr>
      <vt:lpstr>Ranking Results</vt:lpstr>
      <vt:lpstr>Data Bias</vt:lpstr>
      <vt:lpstr>Data Bias</vt:lpstr>
      <vt:lpstr>Data Bias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Elba G.</cp:lastModifiedBy>
  <cp:revision>379</cp:revision>
  <cp:lastPrinted>2022-10-28T02:54:57Z</cp:lastPrinted>
  <dcterms:created xsi:type="dcterms:W3CDTF">2020-06-13T06:27:42Z</dcterms:created>
  <dcterms:modified xsi:type="dcterms:W3CDTF">2024-10-30T20:35:30Z</dcterms:modified>
</cp:coreProperties>
</file>