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325" r:id="rId4"/>
    <p:sldId id="326" r:id="rId5"/>
    <p:sldId id="328" r:id="rId6"/>
    <p:sldId id="329" r:id="rId7"/>
    <p:sldId id="324" r:id="rId8"/>
    <p:sldId id="306" r:id="rId9"/>
    <p:sldId id="302" r:id="rId10"/>
    <p:sldId id="303" r:id="rId11"/>
    <p:sldId id="304" r:id="rId12"/>
    <p:sldId id="310" r:id="rId13"/>
    <p:sldId id="327" r:id="rId14"/>
    <p:sldId id="311" r:id="rId15"/>
    <p:sldId id="312" r:id="rId16"/>
    <p:sldId id="313" r:id="rId17"/>
    <p:sldId id="317" r:id="rId18"/>
    <p:sldId id="314" r:id="rId19"/>
    <p:sldId id="315" r:id="rId20"/>
    <p:sldId id="316" r:id="rId21"/>
    <p:sldId id="318" r:id="rId22"/>
    <p:sldId id="319" r:id="rId23"/>
    <p:sldId id="320" r:id="rId24"/>
    <p:sldId id="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EF5777"/>
    <a:srgbClr val="0FB9B1"/>
    <a:srgbClr val="54A0FF"/>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6" autoAdjust="0"/>
    <p:restoredTop sz="91429"/>
  </p:normalViewPr>
  <p:slideViewPr>
    <p:cSldViewPr snapToGrid="0" snapToObjects="1">
      <p:cViewPr varScale="1">
        <p:scale>
          <a:sx n="85" d="100"/>
          <a:sy n="85" d="100"/>
        </p:scale>
        <p:origin x="60" y="108"/>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dgm:spPr/>
      <dgm:t>
        <a:bodyPr/>
        <a:lstStyle/>
        <a:p>
          <a:r>
            <a:rPr lang="en-US"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dgm:spPr/>
      <dgm:t>
        <a:bodyPr/>
        <a:lstStyle/>
        <a:p>
          <a:r>
            <a:rPr lang="en-US" dirty="0"/>
            <a:t>Beat in eggs &amp; vanilla</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dgm:spPr/>
      <dgm:t>
        <a:bodyPr/>
        <a:lstStyle/>
        <a:p>
          <a:r>
            <a:rPr lang="en-US" dirty="0"/>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dgm:spPr/>
      <dgm:t>
        <a:bodyPr/>
        <a:lstStyle/>
        <a:p>
          <a:r>
            <a:rPr lang="en-US" dirty="0"/>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dgm:spPr/>
      <dgm:t>
        <a:bodyPr/>
        <a:lstStyle/>
        <a:p>
          <a:r>
            <a:rPr lang="en-US" dirty="0"/>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dgm:spPr/>
      <dgm:t>
        <a:bodyPr/>
        <a:lstStyle/>
        <a:p>
          <a:r>
            <a:rPr lang="en-US" dirty="0"/>
            <a:t>Bake at 350 degrees Fahrenheit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dgm:spPr/>
      <dgm:t>
        <a:bodyPr/>
        <a:lstStyle/>
        <a:p>
          <a:r>
            <a:rPr lang="en-US" dirty="0"/>
            <a:t>Let cool after</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44DFEA52-0E0B-2F4C-A471-EB34EA7C2ACC}" type="presOf" srcId="{9B3AE589-B6B6-924B-9F64-A0F9D79BC3C6}" destId="{AB147539-D32E-CD41-82DE-117CD8CD5116}" srcOrd="0" destOrd="0" presId="urn:microsoft.com/office/officeart/2005/8/layout/chevron2"/>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45162" y="145800"/>
          <a:ext cx="967752" cy="677426"/>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 Wet</a:t>
          </a:r>
        </a:p>
      </dsp:txBody>
      <dsp:txXfrm rot="-5400000">
        <a:off x="1" y="339350"/>
        <a:ext cx="677426" cy="290326"/>
      </dsp:txXfrm>
    </dsp:sp>
    <dsp:sp modelId="{2EDB2441-59C9-6742-8E00-F28347F9AE6C}">
      <dsp:nvSpPr>
        <dsp:cNvPr id="0" name=""/>
        <dsp:cNvSpPr/>
      </dsp:nvSpPr>
      <dsp:spPr>
        <a:xfrm rot="5400000">
          <a:off x="2950396" y="-2272331"/>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butter and sugar</a:t>
          </a:r>
        </a:p>
        <a:p>
          <a:pPr marL="171450" lvl="1" indent="-171450" algn="l" defTabSz="800100">
            <a:lnSpc>
              <a:spcPct val="90000"/>
            </a:lnSpc>
            <a:spcBef>
              <a:spcPct val="0"/>
            </a:spcBef>
            <a:spcAft>
              <a:spcPct val="15000"/>
            </a:spcAft>
            <a:buChar char="•"/>
          </a:pPr>
          <a:r>
            <a:rPr lang="en-US" sz="1800" kern="1200" dirty="0"/>
            <a:t>Beat in eggs &amp; vanilla</a:t>
          </a:r>
        </a:p>
      </dsp:txBody>
      <dsp:txXfrm rot="-5400000">
        <a:off x="677427" y="31345"/>
        <a:ext cx="5144271" cy="567625"/>
      </dsp:txXfrm>
    </dsp:sp>
    <dsp:sp modelId="{73ECA5BD-08C7-7E41-8052-E0898EF90E87}">
      <dsp:nvSpPr>
        <dsp:cNvPr id="0" name=""/>
        <dsp:cNvSpPr/>
      </dsp:nvSpPr>
      <dsp:spPr>
        <a:xfrm rot="5400000">
          <a:off x="-145162" y="961847"/>
          <a:ext cx="967752" cy="677426"/>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Dry</a:t>
          </a:r>
        </a:p>
      </dsp:txBody>
      <dsp:txXfrm rot="-5400000">
        <a:off x="1" y="1155397"/>
        <a:ext cx="677426" cy="290326"/>
      </dsp:txXfrm>
    </dsp:sp>
    <dsp:sp modelId="{DE52B34D-749A-B54D-AFCD-D6DD58833B2E}">
      <dsp:nvSpPr>
        <dsp:cNvPr id="0" name=""/>
        <dsp:cNvSpPr/>
      </dsp:nvSpPr>
      <dsp:spPr>
        <a:xfrm rot="5400000">
          <a:off x="2950396" y="-1456285"/>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in flour, baking soda, and chocolate chips</a:t>
          </a:r>
        </a:p>
      </dsp:txBody>
      <dsp:txXfrm rot="-5400000">
        <a:off x="677427" y="847391"/>
        <a:ext cx="5144271" cy="567625"/>
      </dsp:txXfrm>
    </dsp:sp>
    <dsp:sp modelId="{3FD369ED-C8B9-BE48-845D-F35B032CCFF5}">
      <dsp:nvSpPr>
        <dsp:cNvPr id="0" name=""/>
        <dsp:cNvSpPr/>
      </dsp:nvSpPr>
      <dsp:spPr>
        <a:xfrm rot="5400000">
          <a:off x="-145162" y="1777893"/>
          <a:ext cx="967752" cy="677426"/>
        </a:xfrm>
        <a:prstGeom prst="chevron">
          <a:avLst/>
        </a:prstGeom>
        <a:solidFill>
          <a:schemeClr val="accent1">
            <a:shade val="80000"/>
            <a:hueOff val="-169294"/>
            <a:satOff val="-26189"/>
            <a:lumOff val="26461"/>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Place</a:t>
          </a:r>
        </a:p>
      </dsp:txBody>
      <dsp:txXfrm rot="-5400000">
        <a:off x="1" y="1971443"/>
        <a:ext cx="677426" cy="290326"/>
      </dsp:txXfrm>
    </dsp:sp>
    <dsp:sp modelId="{8EE21A13-E0C5-944A-9F38-0CCBC62C23C2}">
      <dsp:nvSpPr>
        <dsp:cNvPr id="0" name=""/>
        <dsp:cNvSpPr/>
      </dsp:nvSpPr>
      <dsp:spPr>
        <a:xfrm rot="5400000">
          <a:off x="2950396" y="-640239"/>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Make cookie-sized balls of dough</a:t>
          </a:r>
        </a:p>
        <a:p>
          <a:pPr marL="171450" lvl="1" indent="-171450" algn="l" defTabSz="800100">
            <a:lnSpc>
              <a:spcPct val="90000"/>
            </a:lnSpc>
            <a:spcBef>
              <a:spcPct val="0"/>
            </a:spcBef>
            <a:spcAft>
              <a:spcPct val="15000"/>
            </a:spcAft>
            <a:buChar char="•"/>
          </a:pPr>
          <a:r>
            <a:rPr lang="en-US" sz="1800" kern="1200" dirty="0"/>
            <a:t>Place evenly on baking sheet</a:t>
          </a:r>
        </a:p>
      </dsp:txBody>
      <dsp:txXfrm rot="-5400000">
        <a:off x="677427" y="1663437"/>
        <a:ext cx="5144271" cy="567625"/>
      </dsp:txXfrm>
    </dsp:sp>
    <dsp:sp modelId="{AB147539-D32E-CD41-82DE-117CD8CD5116}">
      <dsp:nvSpPr>
        <dsp:cNvPr id="0" name=""/>
        <dsp:cNvSpPr/>
      </dsp:nvSpPr>
      <dsp:spPr>
        <a:xfrm rot="5400000">
          <a:off x="-145162" y="2593939"/>
          <a:ext cx="967752" cy="677426"/>
        </a:xfrm>
        <a:prstGeom prst="chevron">
          <a:avLst/>
        </a:prstGeom>
        <a:solidFill>
          <a:schemeClr val="accent1">
            <a:shade val="80000"/>
            <a:hueOff val="-253942"/>
            <a:satOff val="-39283"/>
            <a:lumOff val="39692"/>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Bake</a:t>
          </a:r>
        </a:p>
      </dsp:txBody>
      <dsp:txXfrm rot="-5400000">
        <a:off x="1" y="2787489"/>
        <a:ext cx="677426" cy="290326"/>
      </dsp:txXfrm>
    </dsp:sp>
    <dsp:sp modelId="{33B0643C-46EA-F64B-A2FB-46A0416FB954}">
      <dsp:nvSpPr>
        <dsp:cNvPr id="0" name=""/>
        <dsp:cNvSpPr/>
      </dsp:nvSpPr>
      <dsp:spPr>
        <a:xfrm rot="5400000">
          <a:off x="2950396" y="175806"/>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Bake at 350 degrees Fahrenheit for 10 minutes</a:t>
          </a:r>
        </a:p>
        <a:p>
          <a:pPr marL="171450" lvl="1" indent="-171450" algn="l" defTabSz="800100">
            <a:lnSpc>
              <a:spcPct val="90000"/>
            </a:lnSpc>
            <a:spcBef>
              <a:spcPct val="0"/>
            </a:spcBef>
            <a:spcAft>
              <a:spcPct val="15000"/>
            </a:spcAft>
            <a:buChar char="•"/>
          </a:pPr>
          <a:r>
            <a:rPr lang="en-US" sz="1800" kern="1200" dirty="0"/>
            <a:t>Let cool after</a:t>
          </a:r>
        </a:p>
      </dsp:txBody>
      <dsp:txXfrm rot="-5400000">
        <a:off x="677427" y="2479483"/>
        <a:ext cx="5144271" cy="56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Temperatures {</a:t>
            </a:r>
          </a:p>
          <a:p>
            <a:r>
              <a:rPr lang="en-US" dirty="0"/>
              <a:t>    public static void main(String[] </a:t>
            </a:r>
            <a:r>
              <a:rPr lang="en-US" dirty="0" err="1"/>
              <a:t>args</a:t>
            </a:r>
            <a:r>
              <a:rPr lang="en-US" dirty="0"/>
              <a:t>) {</a:t>
            </a:r>
          </a:p>
          <a:p>
            <a:r>
              <a:rPr lang="en-US" dirty="0"/>
              <a:t>        int[] </a:t>
            </a:r>
            <a:r>
              <a:rPr lang="en-US" dirty="0" err="1"/>
              <a:t>nums</a:t>
            </a:r>
            <a:r>
              <a:rPr lang="en-US" dirty="0"/>
              <a:t> = {1, 4, 4, 8, 13};</a:t>
            </a:r>
          </a:p>
          <a:p>
            <a:r>
              <a:rPr lang="en-US" dirty="0"/>
              <a:t>        int </a:t>
            </a:r>
            <a:r>
              <a:rPr lang="en-US" dirty="0" err="1"/>
              <a:t>totalDiff</a:t>
            </a:r>
            <a:r>
              <a:rPr lang="en-US" dirty="0"/>
              <a:t> = 0;</a:t>
            </a:r>
          </a:p>
          <a:p>
            <a:r>
              <a:rPr lang="en-US" dirty="0"/>
              <a:t>        for (int </a:t>
            </a:r>
            <a:r>
              <a:rPr lang="en-US" dirty="0" err="1"/>
              <a:t>i</a:t>
            </a:r>
            <a:r>
              <a:rPr lang="en-US" dirty="0"/>
              <a:t> = 1; </a:t>
            </a:r>
            <a:r>
              <a:rPr lang="en-US" dirty="0" err="1"/>
              <a:t>i</a:t>
            </a:r>
            <a:r>
              <a:rPr lang="en-US" dirty="0"/>
              <a:t> &lt;= nums.length-1; </a:t>
            </a:r>
            <a:r>
              <a:rPr lang="en-US" dirty="0" err="1"/>
              <a:t>i</a:t>
            </a:r>
            <a:r>
              <a:rPr lang="en-US" dirty="0"/>
              <a:t>++) {</a:t>
            </a:r>
          </a:p>
          <a:p>
            <a:r>
              <a:rPr lang="en-US" dirty="0"/>
              <a:t>            </a:t>
            </a:r>
            <a:r>
              <a:rPr lang="en-US" dirty="0" err="1"/>
              <a:t>totalDiff</a:t>
            </a:r>
            <a:r>
              <a:rPr lang="en-US" dirty="0"/>
              <a:t> += (</a:t>
            </a:r>
            <a:r>
              <a:rPr lang="en-US" dirty="0" err="1"/>
              <a:t>nums</a:t>
            </a:r>
            <a:r>
              <a:rPr lang="en-US" dirty="0"/>
              <a:t>[</a:t>
            </a:r>
            <a:r>
              <a:rPr lang="en-US" dirty="0" err="1"/>
              <a:t>i</a:t>
            </a:r>
            <a:r>
              <a:rPr lang="en-US" dirty="0"/>
              <a:t>] - </a:t>
            </a:r>
            <a:r>
              <a:rPr lang="en-US" dirty="0" err="1"/>
              <a:t>nums</a:t>
            </a:r>
            <a:r>
              <a:rPr lang="en-US" dirty="0"/>
              <a:t>[</a:t>
            </a:r>
            <a:r>
              <a:rPr lang="en-US" dirty="0" err="1"/>
              <a:t>i</a:t>
            </a:r>
            <a:r>
              <a:rPr lang="en-US" dirty="0"/>
              <a:t> - 1]);</a:t>
            </a:r>
          </a:p>
          <a:p>
            <a:r>
              <a:rPr lang="en-US" dirty="0"/>
              <a:t>        }</a:t>
            </a:r>
          </a:p>
          <a:p>
            <a:r>
              <a:rPr lang="en-US" dirty="0"/>
              <a:t>        </a:t>
            </a:r>
            <a:r>
              <a:rPr lang="en-US" dirty="0" err="1"/>
              <a:t>System.out.println</a:t>
            </a:r>
            <a:r>
              <a:rPr lang="en-US" dirty="0"/>
              <a:t>("Total Diff = " + </a:t>
            </a:r>
            <a:r>
              <a:rPr lang="en-US" dirty="0" err="1"/>
              <a:t>totalDiff</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A660FC8D-3FAB-384B-A523-F958535FCC05}" type="slidenum">
              <a:rPr lang="en-US" smtClean="0"/>
              <a:t>10</a:t>
            </a:fld>
            <a:endParaRPr lang="en-US"/>
          </a:p>
        </p:txBody>
      </p:sp>
    </p:spTree>
    <p:extLst>
      <p:ext uri="{BB962C8B-B14F-4D97-AF65-F5344CB8AC3E}">
        <p14:creationId xmlns:p14="http://schemas.microsoft.com/office/powerpoint/2010/main" val="129134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2tKhfaUKjw5HiTga5Uj4wA?si=nce7toO3TEC__BRnwBAsUw"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98;p1">
            <a:extLst>
              <a:ext uri="{FF2B5EF4-FFF2-40B4-BE49-F238E27FC236}">
                <a16:creationId xmlns:a16="http://schemas.microsoft.com/office/drawing/2014/main" id="{5CA07C33-6873-4DF2-A154-B4ADA247A362}"/>
              </a:ext>
            </a:extLst>
          </p:cNvPr>
          <p:cNvSpPr txBox="1"/>
          <p:nvPr userDrawn="1"/>
        </p:nvSpPr>
        <p:spPr>
          <a:xfrm>
            <a:off x="8379355"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Miya </a:t>
            </a:r>
            <a:r>
              <a:rPr lang="en-US" sz="1200" dirty="0" err="1">
                <a:solidFill>
                  <a:schemeClr val="bg2">
                    <a:lumMod val="50000"/>
                  </a:schemeClr>
                </a:solidFill>
                <a:latin typeface="Montserrat SemiBold"/>
                <a:ea typeface="Montserrat SemiBold"/>
                <a:cs typeface="Montserrat SemiBold"/>
                <a:sym typeface="Montserrat SemiBold"/>
              </a:rPr>
              <a:t>Natsuhara</a:t>
            </a:r>
            <a:r>
              <a:rPr lang="en-US" sz="1200" dirty="0">
                <a:solidFill>
                  <a:schemeClr val="bg2">
                    <a:lumMod val="50000"/>
                  </a:schemeClr>
                </a:solidFill>
                <a:latin typeface="Montserrat SemiBold"/>
                <a:ea typeface="Montserrat SemiBold"/>
                <a:cs typeface="Montserrat SemiBold"/>
                <a:sym typeface="Montserrat SemiBold"/>
              </a:rPr>
              <a:t> and Elba Garza</a:t>
            </a:r>
            <a:endParaRPr sz="1200" dirty="0">
              <a:solidFill>
                <a:schemeClr val="bg2">
                  <a:lumMod val="50000"/>
                </a:schemeClr>
              </a:solidFill>
              <a:latin typeface="Montserrat SemiBold"/>
              <a:ea typeface="Montserrat SemiBold"/>
              <a:cs typeface="Montserrat SemiBold"/>
              <a:sym typeface="Montserrat SemiBold"/>
            </a:endParaRPr>
          </a:p>
        </p:txBody>
      </p:sp>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5;p1">
            <a:extLst>
              <a:ext uri="{FF2B5EF4-FFF2-40B4-BE49-F238E27FC236}">
                <a16:creationId xmlns:a16="http://schemas.microsoft.com/office/drawing/2014/main" id="{7D8E7704-703A-4B24-A2DE-3A15B39D1361}"/>
              </a:ext>
            </a:extLst>
          </p:cNvPr>
          <p:cNvSpPr txBox="1"/>
          <p:nvPr userDrawn="1"/>
        </p:nvSpPr>
        <p:spPr>
          <a:xfrm>
            <a:off x="7511082" y="3842619"/>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chemeClr val="bg2">
                    <a:lumMod val="50000"/>
                  </a:schemeClr>
                </a:solidFill>
                <a:latin typeface="Calibri"/>
                <a:ea typeface="Calibri"/>
                <a:cs typeface="Calibri"/>
                <a:sym typeface="Calibri"/>
              </a:rPr>
              <a:t>Music:</a:t>
            </a:r>
            <a:r>
              <a:rPr lang="en-US" sz="2200" dirty="0">
                <a:solidFill>
                  <a:schemeClr val="bg2">
                    <a:lumMod val="50000"/>
                  </a:schemeClr>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122 24au Lecture Tunes </a:t>
            </a:r>
            <a:r>
              <a:rPr lang="en-US" sz="2200" u="sng" dirty="0">
                <a:solidFill>
                  <a:schemeClr val="bg2">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endParaRPr dirty="0">
              <a:solidFill>
                <a:schemeClr val="bg2">
                  <a:lumMod val="50000"/>
                </a:schemeClr>
              </a:solidFill>
            </a:endParaRPr>
          </a:p>
        </p:txBody>
      </p:sp>
      <p:sp>
        <p:nvSpPr>
          <p:cNvPr id="18" name="Google Shape;96;p1">
            <a:extLst>
              <a:ext uri="{FF2B5EF4-FFF2-40B4-BE49-F238E27FC236}">
                <a16:creationId xmlns:a16="http://schemas.microsoft.com/office/drawing/2014/main" id="{CBE26AE4-2D92-44D0-A33C-9EE0F61C435A}"/>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19" name="Google Shape;97;p1">
            <a:extLst>
              <a:ext uri="{FF2B5EF4-FFF2-40B4-BE49-F238E27FC236}">
                <a16:creationId xmlns:a16="http://schemas.microsoft.com/office/drawing/2014/main" id="{600979ED-4D53-4A85-9789-6DA2FB9ED9F9}"/>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21" name="Google Shape;99;p1">
            <a:extLst>
              <a:ext uri="{FF2B5EF4-FFF2-40B4-BE49-F238E27FC236}">
                <a16:creationId xmlns:a16="http://schemas.microsoft.com/office/drawing/2014/main" id="{0679B6BF-A8BD-492B-BAC4-16221F18ABBC}"/>
              </a:ext>
            </a:extLst>
          </p:cNvPr>
          <p:cNvSpPr txBox="1"/>
          <p:nvPr userDrawn="1"/>
        </p:nvSpPr>
        <p:spPr>
          <a:xfrm>
            <a:off x="8379355" y="4640322"/>
            <a:ext cx="3924887" cy="1777379"/>
          </a:xfrm>
          <a:prstGeom prst="rect">
            <a:avLst/>
          </a:prstGeom>
          <a:noFill/>
          <a:ln>
            <a:noFill/>
          </a:ln>
        </p:spPr>
        <p:txBody>
          <a:bodyPr spcFirstLastPara="1" wrap="square" lIns="91425" tIns="91425" rIns="91425" bIns="91425" numCol="4" anchor="t" anchorCtr="0">
            <a:spAutoFit/>
          </a:bodyPr>
          <a:lstStyle/>
          <a:p>
            <a:pPr marL="0" lvl="0" indent="0" algn="l" rtl="0">
              <a:lnSpc>
                <a:spcPct val="115000"/>
              </a:lnSpc>
              <a:spcBef>
                <a:spcPts val="0"/>
              </a:spcBef>
              <a:spcAft>
                <a:spcPts val="0"/>
              </a:spcAft>
              <a:buNone/>
            </a:pPr>
            <a:r>
              <a:rPr lang="en-US" sz="1000" dirty="0" err="1">
                <a:solidFill>
                  <a:schemeClr val="bg2">
                    <a:lumMod val="50000"/>
                  </a:schemeClr>
                </a:solidFill>
                <a:latin typeface="Montserrat SemiBold"/>
                <a:ea typeface="Montserrat SemiBold"/>
                <a:cs typeface="Montserrat SemiBold"/>
                <a:sym typeface="Montserrat SemiBold"/>
              </a:rPr>
              <a:t>Ayush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Andrew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Logan</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Kyle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Maggie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Caleb</a:t>
            </a: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Nicole W</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Heon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Izak</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Jessica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Mia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Ashley</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Chaafen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Harshitha</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Marcus</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Carson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Jack</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Connor</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Cora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Hannah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Leo</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Anya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Ben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Ivory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Cady</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Diya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Katharine</a:t>
            </a:r>
            <a:endParaRPr sz="1000" dirty="0">
              <a:solidFill>
                <a:schemeClr val="bg2">
                  <a:lumMod val="50000"/>
                </a:schemeClr>
              </a:solidFill>
              <a:latin typeface="Montserrat SemiBold"/>
              <a:ea typeface="Montserrat SemiBold"/>
              <a:cs typeface="Montserrat SemiBold"/>
              <a:sym typeface="Montserrat SemiBold"/>
            </a:endParaRPr>
          </a:p>
        </p:txBody>
      </p:sp>
      <p:pic>
        <p:nvPicPr>
          <p:cNvPr id="13" name="Picture 12">
            <a:extLst>
              <a:ext uri="{FF2B5EF4-FFF2-40B4-BE49-F238E27FC236}">
                <a16:creationId xmlns:a16="http://schemas.microsoft.com/office/drawing/2014/main" id="{84CB0DDE-46D6-4529-991E-FC92AB5808EA}"/>
              </a:ext>
            </a:extLst>
          </p:cNvPr>
          <p:cNvPicPr>
            <a:picLocks noChangeAspect="1"/>
          </p:cNvPicPr>
          <p:nvPr userDrawn="1"/>
        </p:nvPicPr>
        <p:blipFill>
          <a:blip r:embed="rId4"/>
          <a:stretch>
            <a:fillRect/>
          </a:stretch>
        </p:blipFill>
        <p:spPr>
          <a:xfrm>
            <a:off x="3053991" y="5703304"/>
            <a:ext cx="1005840" cy="1005840"/>
          </a:xfrm>
          <a:prstGeom prst="rect">
            <a:avLst/>
          </a:prstGeom>
        </p:spPr>
      </p:pic>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F5180FE-AB5C-403C-A6FA-DDE94B643859}"/>
              </a:ext>
            </a:extLst>
          </p:cNvPr>
          <p:cNvPicPr>
            <a:picLocks noChangeAspect="1"/>
          </p:cNvPicPr>
          <p:nvPr userDrawn="1"/>
        </p:nvPicPr>
        <p:blipFill>
          <a:blip r:embed="rId4"/>
          <a:stretch>
            <a:fillRect/>
          </a:stretch>
        </p:blipFill>
        <p:spPr>
          <a:xfrm>
            <a:off x="7348435" y="283130"/>
            <a:ext cx="777240" cy="777240"/>
          </a:xfrm>
          <a:prstGeom prst="rect">
            <a:avLst/>
          </a:prstGeom>
        </p:spPr>
      </p:pic>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D50D3799-0FCE-4939-B3D7-ED6EEB52EFA8}"/>
              </a:ext>
            </a:extLst>
          </p:cNvPr>
          <p:cNvPicPr>
            <a:picLocks noChangeAspect="1"/>
          </p:cNvPicPr>
          <p:nvPr userDrawn="1"/>
        </p:nvPicPr>
        <p:blipFill>
          <a:blip r:embed="rId4"/>
          <a:stretch>
            <a:fillRect/>
          </a:stretch>
        </p:blipFill>
        <p:spPr>
          <a:xfrm>
            <a:off x="7348435" y="283130"/>
            <a:ext cx="777240" cy="777240"/>
          </a:xfrm>
          <a:prstGeom prst="rect">
            <a:avLst/>
          </a:prstGeom>
        </p:spPr>
      </p:pic>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sv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courses.cs.washington.edu/courses/cse122/24wi/resources/code_qualit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courses.cs.washington.edu/courses/cse122/24wi/rubric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urses.cs.washington.edu/courses/cse122/24au/staff/#instructo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WvcuH1vjgRPai9Vh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1840355"/>
            <a:ext cx="4476805" cy="430887"/>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3" name="TextBox 2">
            <a:extLst>
              <a:ext uri="{FF2B5EF4-FFF2-40B4-BE49-F238E27FC236}">
                <a16:creationId xmlns:a16="http://schemas.microsoft.com/office/drawing/2014/main" id="{C9BFB015-FF4C-2845-BA63-4C35130F15D3}"/>
              </a:ext>
            </a:extLst>
          </p:cNvPr>
          <p:cNvSpPr txBox="1"/>
          <p:nvPr/>
        </p:nvSpPr>
        <p:spPr>
          <a:xfrm>
            <a:off x="7847768" y="2367524"/>
            <a:ext cx="3928588" cy="830997"/>
          </a:xfrm>
          <a:prstGeom prst="rect">
            <a:avLst/>
          </a:prstGeom>
          <a:noFill/>
        </p:spPr>
        <p:txBody>
          <a:bodyPr wrap="square" rtlCol="0">
            <a:spAutoFit/>
          </a:bodyPr>
          <a:lstStyle/>
          <a:p>
            <a:pPr algn="ctr"/>
            <a:r>
              <a:rPr lang="en-US" sz="2400" dirty="0"/>
              <a:t>What’s your favorite YouTube or Twitch channel to watch? </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a:t>
            </a:r>
            <a:r>
              <a:rPr lang="en-US">
                <a:solidFill>
                  <a:srgbClr val="067D17"/>
                </a:solidFill>
                <a:effectLst/>
                <a:latin typeface="Consolas" panose="020B0609020204030204" pitchFamily="49" charset="0"/>
                <a:ea typeface="Menlo" panose="020B0609030804020204" pitchFamily="49" charset="0"/>
                <a:cs typeface="Menlo" panose="020B0609030804020204" pitchFamily="49" charset="0"/>
              </a:rPr>
              <a:t>=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a:t>
            </a:r>
          </a:p>
        </p:txBody>
      </p:sp>
    </p:spTree>
    <p:extLst>
      <p:ext uri="{BB962C8B-B14F-4D97-AF65-F5344CB8AC3E}">
        <p14:creationId xmlns:p14="http://schemas.microsoft.com/office/powerpoint/2010/main" val="55909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B90BA0B9-F58C-316D-6914-4455BA3DC14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 </a:t>
            </a:r>
          </a:p>
        </p:txBody>
      </p:sp>
    </p:spTree>
    <p:extLst>
      <p:ext uri="{BB962C8B-B14F-4D97-AF65-F5344CB8AC3E}">
        <p14:creationId xmlns:p14="http://schemas.microsoft.com/office/powerpoint/2010/main" val="325469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Description</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71600"/>
            <a:ext cx="8758330" cy="4805363"/>
          </a:xfrm>
        </p:spPr>
        <p:txBody>
          <a:bodyPr>
            <a:normAutofit fontScale="92500"/>
          </a:bodyPr>
          <a:lstStyle/>
          <a:p>
            <a:pPr marL="0" indent="0">
              <a:buNone/>
            </a:pPr>
            <a:r>
              <a:rPr lang="en-US" sz="2200" dirty="0"/>
              <a:t>Minesweeper is a classic puzzle game that involves a grid of squares, some of which contain hidden mines. The objective of the game is to uncover all the squares that do not contain mines, without detonating any of the mines. </a:t>
            </a:r>
          </a:p>
          <a:p>
            <a:pPr marL="0" indent="0">
              <a:buNone/>
            </a:pPr>
            <a:r>
              <a:rPr lang="en-US" sz="2200" dirty="0"/>
              <a:t>In the board that the player is working from, each square contains either:</a:t>
            </a:r>
          </a:p>
          <a:p>
            <a:r>
              <a:rPr lang="en-US" sz="2200" dirty="0">
                <a:solidFill>
                  <a:srgbClr val="7030A0"/>
                </a:solidFill>
              </a:rPr>
              <a:t>A mine</a:t>
            </a:r>
          </a:p>
          <a:p>
            <a:r>
              <a:rPr lang="en-US" sz="2200" dirty="0">
                <a:solidFill>
                  <a:srgbClr val="7030A0"/>
                </a:solidFill>
              </a:rPr>
              <a:t>A number indicating how many mines are adjacent to the square</a:t>
            </a:r>
          </a:p>
          <a:p>
            <a:r>
              <a:rPr lang="en-US" sz="2200" dirty="0">
                <a:solidFill>
                  <a:srgbClr val="7030A0"/>
                </a:solidFill>
              </a:rPr>
              <a:t>Is blank (indicating there are 0 mines adjacent to the square)</a:t>
            </a:r>
          </a:p>
          <a:p>
            <a:pPr marL="0" indent="0">
              <a:buNone/>
            </a:pPr>
            <a:r>
              <a:rPr lang="en-US" sz="2200" dirty="0"/>
              <a:t>The player clicks on a square to reveal what is hidden underneath. If the square contains a mine, the game is over and the player loses. If not, the player uses the information in that square to determine how to proceed. </a:t>
            </a:r>
          </a:p>
          <a:p>
            <a:pPr marL="0" indent="0">
              <a:buNone/>
            </a:pPr>
            <a:r>
              <a:rPr lang="en-US" sz="2200" dirty="0"/>
              <a:t>Using logic and deduction, the player must determine the locations of the mines and mark them with flags. Once all the mines have been flagged, the game is won. The game comes with different levels of difficulty which may determine things in the game such as the size of the grid or the number of mines hidden within it. </a:t>
            </a:r>
          </a:p>
        </p:txBody>
      </p:sp>
      <p:pic>
        <p:nvPicPr>
          <p:cNvPr id="2050" name="Picture 2">
            <a:extLst>
              <a:ext uri="{FF2B5EF4-FFF2-40B4-BE49-F238E27FC236}">
                <a16:creationId xmlns:a16="http://schemas.microsoft.com/office/drawing/2014/main" id="{42A5CCA9-AB41-4495-B60D-53B1F87A7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30" y="2145553"/>
            <a:ext cx="2357772" cy="29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8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Output</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199" y="1371600"/>
            <a:ext cx="10929472" cy="5208494"/>
          </a:xfrm>
          <a:solidFill>
            <a:schemeClr val="accent3">
              <a:lumMod val="20000"/>
              <a:lumOff val="80000"/>
            </a:schemeClr>
          </a:solidFill>
        </p:spPr>
        <p:txBody>
          <a:bodyPr>
            <a:normAutofit lnSpcReduction="10000"/>
          </a:bodyPr>
          <a:lstStyle/>
          <a:p>
            <a:pPr marL="0" indent="0">
              <a:spcBef>
                <a:spcPts val="0"/>
              </a:spcBef>
              <a:buNone/>
            </a:pPr>
            <a:r>
              <a:rPr lang="en-US" sz="2400" dirty="0">
                <a:latin typeface="Consolas" panose="020B0609020204030204" pitchFamily="49" charset="0"/>
              </a:rPr>
              <a:t>Welcome to </a:t>
            </a:r>
            <a:r>
              <a:rPr lang="en-US" sz="2400" dirty="0" err="1">
                <a:latin typeface="Consolas" panose="020B0609020204030204" pitchFamily="49" charset="0"/>
              </a:rPr>
              <a:t>MineSweeper</a:t>
            </a:r>
            <a:r>
              <a:rPr lang="en-US" sz="2400" dirty="0">
                <a:latin typeface="Consolas" panose="020B0609020204030204" pitchFamily="49" charset="0"/>
              </a:rPr>
              <a:t>!</a:t>
            </a:r>
          </a:p>
          <a:p>
            <a:pPr marL="0" indent="0">
              <a:spcBef>
                <a:spcPts val="0"/>
              </a:spcBef>
              <a:buNone/>
            </a:pPr>
            <a:r>
              <a:rPr lang="en-US" sz="2400" dirty="0">
                <a:latin typeface="Consolas" panose="020B0609020204030204" pitchFamily="49" charset="0"/>
              </a:rPr>
              <a:t>Please choose game difficulty (NOTE: Difficulty: 1 to 10): </a:t>
            </a:r>
            <a:r>
              <a:rPr lang="en-US" sz="2400" b="1" u="sng" dirty="0">
                <a:latin typeface="Consolas" panose="020B0609020204030204" pitchFamily="49" charset="0"/>
              </a:rPr>
              <a:t>3</a:t>
            </a:r>
          </a:p>
          <a:p>
            <a:pPr marL="0" indent="0">
              <a:spcBef>
                <a:spcPts val="0"/>
              </a:spcBef>
              <a:buNone/>
            </a:pPr>
            <a:r>
              <a:rPr lang="en-US" sz="2400" dirty="0">
                <a:latin typeface="Consolas" panose="020B0609020204030204" pitchFamily="49" charset="0"/>
              </a:rPr>
              <a:t>| - - - - - - - - - - - - - | </a:t>
            </a:r>
          </a:p>
          <a:p>
            <a:pPr marL="0" indent="0">
              <a:spcBef>
                <a:spcPts val="0"/>
              </a:spcBef>
              <a:buNone/>
            </a:pPr>
            <a:r>
              <a:rPr lang="en-US" sz="2400" dirty="0">
                <a:latin typeface="Consolas" panose="020B0609020204030204" pitchFamily="49" charset="0"/>
              </a:rPr>
              <a:t>| 0 0 1 X 1 1 X 1 0 0 0 0 0 | </a:t>
            </a:r>
          </a:p>
          <a:p>
            <a:pPr marL="0" indent="0">
              <a:spcBef>
                <a:spcPts val="0"/>
              </a:spcBef>
              <a:buNone/>
            </a:pPr>
            <a:r>
              <a:rPr lang="en-US" sz="2400" dirty="0">
                <a:latin typeface="Consolas" panose="020B0609020204030204" pitchFamily="49" charset="0"/>
              </a:rPr>
              <a:t>| 0 0 1 1 1 1 1 1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2 1 1 0 0 0 0 0 0 0 0 | </a:t>
            </a:r>
          </a:p>
          <a:p>
            <a:pPr marL="0" indent="0">
              <a:spcBef>
                <a:spcPts val="0"/>
              </a:spcBef>
              <a:buNone/>
            </a:pPr>
            <a:r>
              <a:rPr lang="en-US" sz="2400" dirty="0">
                <a:latin typeface="Consolas" panose="020B0609020204030204" pitchFamily="49" charset="0"/>
              </a:rPr>
              <a:t>| 1 1 2 X 1 0 0 1 1 1 0 0 0 | </a:t>
            </a:r>
          </a:p>
          <a:p>
            <a:pPr marL="0" indent="0">
              <a:spcBef>
                <a:spcPts val="0"/>
              </a:spcBef>
              <a:buNone/>
            </a:pPr>
            <a:r>
              <a:rPr lang="en-US" sz="2400" dirty="0">
                <a:latin typeface="Consolas" panose="020B0609020204030204" pitchFamily="49" charset="0"/>
              </a:rPr>
              <a:t>| 0 0 1 1 1 0 0 1 X 1 0 0 0 | </a:t>
            </a:r>
          </a:p>
          <a:p>
            <a:pPr marL="0" indent="0">
              <a:spcBef>
                <a:spcPts val="0"/>
              </a:spcBef>
              <a:buNone/>
            </a:pPr>
            <a:r>
              <a:rPr lang="en-US" sz="2400" dirty="0">
                <a:latin typeface="Consolas" panose="020B0609020204030204" pitchFamily="49" charset="0"/>
              </a:rPr>
              <a:t>| 0 0 0 0 0 0 0 1 1 1 0 0 0 | </a:t>
            </a:r>
          </a:p>
          <a:p>
            <a:pPr marL="0" indent="0">
              <a:spcBef>
                <a:spcPts val="0"/>
              </a:spcBef>
              <a:buNone/>
            </a:pPr>
            <a:r>
              <a:rPr lang="en-US" sz="2400" dirty="0">
                <a:latin typeface="Consolas" panose="020B0609020204030204" pitchFamily="49" charset="0"/>
              </a:rPr>
              <a:t>| 0 0 0 0 0 0 0 0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1 1 1 1 0 0 0 0 0 0 0 | </a:t>
            </a:r>
          </a:p>
          <a:p>
            <a:pPr marL="0" indent="0">
              <a:spcBef>
                <a:spcPts val="0"/>
              </a:spcBef>
              <a:buNone/>
            </a:pPr>
            <a:r>
              <a:rPr lang="en-US" sz="2400" dirty="0">
                <a:latin typeface="Consolas" panose="020B0609020204030204" pitchFamily="49" charset="0"/>
              </a:rPr>
              <a:t>| 1 1 1 1 X 2 1 1 0 0 0 0 0 | </a:t>
            </a:r>
          </a:p>
          <a:p>
            <a:pPr marL="0" indent="0">
              <a:spcBef>
                <a:spcPts val="0"/>
              </a:spcBef>
              <a:buNone/>
            </a:pPr>
            <a:r>
              <a:rPr lang="en-US" sz="2400" dirty="0">
                <a:latin typeface="Consolas" panose="020B0609020204030204" pitchFamily="49" charset="0"/>
              </a:rPr>
              <a:t>| 1 1 0 1 1 2 X 1 0 0 0 0 0 | </a:t>
            </a:r>
          </a:p>
          <a:p>
            <a:pPr marL="0" indent="0">
              <a:spcBef>
                <a:spcPts val="0"/>
              </a:spcBef>
              <a:buNone/>
            </a:pPr>
            <a:r>
              <a:rPr lang="en-US" sz="2400" dirty="0">
                <a:latin typeface="Consolas" panose="020B0609020204030204" pitchFamily="49" charset="0"/>
              </a:rPr>
              <a:t>| X 1 0 0 0 1 1 1 0 0 0 0 0 | </a:t>
            </a:r>
          </a:p>
          <a:p>
            <a:pPr marL="0" indent="0">
              <a:spcBef>
                <a:spcPts val="0"/>
              </a:spcBef>
              <a:buNone/>
            </a:pPr>
            <a:r>
              <a:rPr lang="en-US" sz="2400" dirty="0">
                <a:latin typeface="Consolas" panose="020B0609020204030204" pitchFamily="49" charset="0"/>
              </a:rPr>
              <a:t>| - - - - - - - - - - - - - | </a:t>
            </a:r>
          </a:p>
        </p:txBody>
      </p:sp>
    </p:spTree>
    <p:extLst>
      <p:ext uri="{BB962C8B-B14F-4D97-AF65-F5344CB8AC3E}">
        <p14:creationId xmlns:p14="http://schemas.microsoft.com/office/powerpoint/2010/main" val="336685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28231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3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762433" y="4538160"/>
            <a:ext cx="3708579" cy="646331"/>
          </a:xfrm>
          <a:prstGeom prst="rect">
            <a:avLst/>
          </a:prstGeom>
          <a:noFill/>
        </p:spPr>
        <p:txBody>
          <a:bodyPr wrap="non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6995" y="4404125"/>
            <a:ext cx="914400" cy="914400"/>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1738373101"/>
              </p:ext>
            </p:extLst>
          </p:nvPr>
        </p:nvGraphicFramePr>
        <p:xfrm>
          <a:off x="6082535" y="3327093"/>
          <a:ext cx="5852405" cy="3417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CAB6-D7DE-B816-FA32-86F830EA788C}"/>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5170B653-7797-2D6B-C71D-01F400D087C8}"/>
              </a:ext>
            </a:extLst>
          </p:cNvPr>
          <p:cNvSpPr>
            <a:spLocks noGrp="1"/>
          </p:cNvSpPr>
          <p:nvPr>
            <p:ph idx="1"/>
          </p:nvPr>
        </p:nvSpPr>
        <p:spPr/>
        <p:txBody>
          <a:bodyPr/>
          <a:lstStyle/>
          <a:p>
            <a:pPr marL="0" indent="0">
              <a:buNone/>
            </a:pPr>
            <a:r>
              <a:rPr lang="en-US" dirty="0"/>
              <a:t>In our code, functional decomposition often means breaking a task into smaller methods (also called functions).</a:t>
            </a:r>
          </a:p>
          <a:p>
            <a:pPr marL="0" indent="0">
              <a:buNone/>
            </a:pPr>
            <a:endParaRPr lang="en-US" dirty="0"/>
          </a:p>
          <a:p>
            <a:pPr marL="0" indent="0">
              <a:buNone/>
            </a:pPr>
            <a:r>
              <a:rPr lang="en-US" dirty="0"/>
              <a:t>Example: Minesweeper</a:t>
            </a:r>
          </a:p>
          <a:p>
            <a:pPr lvl="1"/>
            <a:r>
              <a:rPr lang="en-US"/>
              <a:t>Introduce the game</a:t>
            </a:r>
            <a:endParaRPr lang="en-US" dirty="0"/>
          </a:p>
          <a:p>
            <a:pPr lvl="1"/>
            <a:r>
              <a:rPr lang="en-US" dirty="0"/>
              <a:t>Set up blank game board </a:t>
            </a:r>
          </a:p>
          <a:p>
            <a:pPr lvl="1"/>
            <a:r>
              <a:rPr lang="en-US" dirty="0"/>
              <a:t>Randomly decide where to place mines</a:t>
            </a:r>
          </a:p>
          <a:p>
            <a:pPr lvl="1"/>
            <a:r>
              <a:rPr lang="en-US" dirty="0"/>
              <a:t>Place counts in each non-mine square</a:t>
            </a:r>
          </a:p>
        </p:txBody>
      </p:sp>
    </p:spTree>
    <p:extLst>
      <p:ext uri="{BB962C8B-B14F-4D97-AF65-F5344CB8AC3E}">
        <p14:creationId xmlns:p14="http://schemas.microsoft.com/office/powerpoint/2010/main" val="21637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two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Consolas" panose="020B0609020204030204" pitchFamily="49" charset="0"/>
                <a:ea typeface="Menlo" panose="020B0609030804020204" pitchFamily="49" charset="0"/>
                <a:cs typeface="Menlo" panose="020B0609030804020204" pitchFamily="49" charset="0"/>
              </a:rPr>
              <a:t>printMessage</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sz="1400" dirty="0">
                <a:latin typeface="Consolas" panose="020B0609020204030204" pitchFamily="49" charset="0"/>
                <a:ea typeface="Menlo" panose="020B0609030804020204" pitchFamily="49" charset="0"/>
                <a:cs typeface="Menlo" panose="020B0609030804020204" pitchFamily="49" charset="0"/>
              </a:rPr>
              <a:t>message) {</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sz="1400" dirty="0" err="1">
                <a:latin typeface="Consolas" panose="020B060902020403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sz="1400" dirty="0" err="1">
                <a:latin typeface="Consolas" panose="020B0609020204030204" pitchFamily="49" charset="0"/>
                <a:ea typeface="Menlo" panose="020B0609030804020204" pitchFamily="49" charset="0"/>
                <a:cs typeface="Menlo" panose="020B0609030804020204" pitchFamily="49" charset="0"/>
              </a:rPr>
              <a:t>.println</a:t>
            </a:r>
            <a:r>
              <a:rPr lang="en-US" sz="1400" dirty="0">
                <a:latin typeface="Consolas" panose="020B0609020204030204" pitchFamily="49" charset="0"/>
                <a:ea typeface="Menlo" panose="020B0609030804020204" pitchFamily="49" charset="0"/>
                <a:cs typeface="Menlo" panose="020B0609030804020204" pitchFamily="49" charset="0"/>
              </a:rPr>
              <a:t>(message);</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Consolas" panose="020B0609020204030204" pitchFamily="49" charset="0"/>
                <a:ea typeface="Menlo" panose="020B0609030804020204" pitchFamily="49" charset="0"/>
                <a:cs typeface="Menlo" panose="020B0609030804020204" pitchFamily="49" charset="0"/>
              </a:rPr>
              <a:t>round</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double </a:t>
            </a:r>
            <a:r>
              <a:rPr lang="en-US" sz="1400" dirty="0">
                <a:latin typeface="Consolas" panose="020B0609020204030204" pitchFamily="49" charset="0"/>
                <a:ea typeface="Menlo" panose="020B0609030804020204" pitchFamily="49" charset="0"/>
                <a:cs typeface="Menlo" panose="020B0609030804020204" pitchFamily="49" charset="0"/>
              </a:rPr>
              <a:t>num) {</a:t>
            </a:r>
            <a:br>
              <a:rPr lang="en-US" sz="1400" dirty="0">
                <a:latin typeface="Consolas" panose="020B0609020204030204" pitchFamily="49" charset="0"/>
                <a:ea typeface="Menlo" panose="020B0609030804020204" pitchFamily="49" charset="0"/>
                <a:cs typeface="Menlo" panose="020B0609030804020204" pitchFamily="49" charset="0"/>
              </a:rPr>
            </a:b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sz="1200" dirty="0">
                <a:latin typeface="Consolas" panose="020B0609020204030204" pitchFamily="49" charset="0"/>
                <a:ea typeface="Menlo" panose="020B0609030804020204" pitchFamily="49" charset="0"/>
                <a:cs typeface="Menlo" panose="020B0609030804020204" pitchFamily="49" charset="0"/>
              </a:rPr>
              <a:t>((</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err="1">
                <a:latin typeface="Consolas" panose="020B0609020204030204" pitchFamily="49" charset="0"/>
                <a:ea typeface="Menlo" panose="020B0609030804020204" pitchFamily="49" charset="0"/>
                <a:cs typeface="Menlo" panose="020B0609030804020204" pitchFamily="49" charset="0"/>
              </a:rPr>
              <a:t>Math.round</a:t>
            </a:r>
            <a:r>
              <a:rPr lang="en-US" sz="1200" dirty="0">
                <a:latin typeface="Consolas" panose="020B060902020403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a:t>
            </a:r>
            <a:r>
              <a:rPr lang="en-US" sz="1200" dirty="0">
                <a:latin typeface="Consolas" panose="020B0609020204030204" pitchFamily="49" charset="0"/>
                <a:ea typeface="Menlo" panose="020B0609030804020204" pitchFamily="49" charset="0"/>
                <a:cs typeface="Menlo" panose="020B0609030804020204" pitchFamily="49" charset="0"/>
              </a:rPr>
              <a:t>))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10.0</a:t>
            </a:r>
            <a:r>
              <a:rPr lang="en-US" sz="1200" dirty="0">
                <a:latin typeface="Consolas" panose="020B0609020204030204" pitchFamily="49" charset="0"/>
                <a:ea typeface="Menlo" panose="020B0609030804020204" pitchFamily="49" charset="0"/>
                <a:cs typeface="Menlo" panose="020B0609030804020204" pitchFamily="49" charset="0"/>
              </a:rPr>
              <a:t>;</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418994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b="1" dirty="0">
                <a:solidFill>
                  <a:schemeClr val="accent5"/>
                </a:solidFill>
              </a:rPr>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274336"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i="1" dirty="0">
                <a:solidFill>
                  <a:srgbClr val="000000"/>
                </a:solidFill>
              </a:rPr>
              <a:t>communication.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Tree>
    <p:extLst>
      <p:ext uri="{BB962C8B-B14F-4D97-AF65-F5344CB8AC3E}">
        <p14:creationId xmlns:p14="http://schemas.microsoft.com/office/powerpoint/2010/main" val="241173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Tree>
    <p:extLst>
      <p:ext uri="{BB962C8B-B14F-4D97-AF65-F5344CB8AC3E}">
        <p14:creationId xmlns:p14="http://schemas.microsoft.com/office/powerpoint/2010/main" val="22422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7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3693319"/>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a:latin typeface="Consolas" panose="020B0609020204030204" pitchFamily="49" charset="0"/>
                <a:ea typeface="Menlo" panose="020B0609030804020204" pitchFamily="49" charset="0"/>
                <a:cs typeface="Menlo" panose="020B0609030804020204" pitchFamily="49" charset="0"/>
              </a:rPr>
              <a:t>a,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char </a:t>
            </a:r>
            <a:r>
              <a:rPr lang="en-US" dirty="0">
                <a:latin typeface="Consolas" panose="020B0609020204030204" pitchFamily="49" charset="0"/>
                <a:ea typeface="Menlo" panose="020B0609030804020204" pitchFamily="49" charset="0"/>
                <a:cs typeface="Menlo" panose="020B0609030804020204" pitchFamily="49" charset="0"/>
              </a:rPr>
              <a:t>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43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b="1" dirty="0">
                <a:solidFill>
                  <a:schemeClr val="accent5"/>
                </a:solidFill>
              </a:rPr>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75847" y="41191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Creative Project 0</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a:bodyPr>
          <a:lstStyle/>
          <a:p>
            <a:r>
              <a:rPr lang="en-US" dirty="0"/>
              <a:t>Released today, due next Thursday (Jan 11) at 11:59 pm on Ed</a:t>
            </a:r>
          </a:p>
          <a:p>
            <a:pPr lvl="1"/>
            <a:r>
              <a:rPr lang="en-US" dirty="0"/>
              <a:t>Can hit the "Submit" button multiple times – we will grade the last submission made before the initial deadline. </a:t>
            </a:r>
          </a:p>
          <a:p>
            <a:pPr lvl="1"/>
            <a:r>
              <a:rPr lang="en-US" dirty="0"/>
              <a:t>Build good habits: Don’t “shotgun debug”</a:t>
            </a:r>
          </a:p>
          <a:p>
            <a:pPr lvl="1"/>
            <a:r>
              <a:rPr lang="en-US" dirty="0"/>
              <a:t>While you can resubmit this assignment, it's important to meet due date to get as much feedback as possible.</a:t>
            </a:r>
          </a:p>
          <a:p>
            <a:r>
              <a:rPr lang="en-US" dirty="0"/>
              <a:t>Focused on reviewing Java concepts and Functional Decomposition</a:t>
            </a:r>
          </a:p>
          <a:p>
            <a:r>
              <a:rPr lang="en-US" dirty="0"/>
              <a:t>See </a:t>
            </a:r>
            <a:r>
              <a:rPr lang="en-US" dirty="0">
                <a:hlinkClick r:id="rId2"/>
              </a:rPr>
              <a:t>Grading Rubric</a:t>
            </a:r>
            <a:r>
              <a:rPr lang="en-US" dirty="0"/>
              <a:t> to know what </a:t>
            </a:r>
            <a:r>
              <a:rPr lang="en-US"/>
              <a:t>to expect</a:t>
            </a:r>
          </a:p>
          <a:p>
            <a:r>
              <a:rPr lang="en-US" dirty="0"/>
              <a:t>IPL opens Monday!</a:t>
            </a:r>
          </a:p>
          <a:p>
            <a:endParaRPr lang="en-US" dirty="0"/>
          </a:p>
          <a:p>
            <a:endParaRPr lang="en-US" dirty="0"/>
          </a:p>
        </p:txBody>
      </p:sp>
    </p:spTree>
    <p:extLst>
      <p:ext uri="{BB962C8B-B14F-4D97-AF65-F5344CB8AC3E}">
        <p14:creationId xmlns:p14="http://schemas.microsoft.com/office/powerpoint/2010/main" val="396587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p:txBody>
          <a:bodyPr>
            <a:normAutofit/>
          </a:bodyPr>
          <a:lstStyle/>
          <a:p>
            <a:r>
              <a:rPr lang="en-US" dirty="0"/>
              <a:t>Hope you had fun in your first quiz section yesterday! </a:t>
            </a:r>
          </a:p>
          <a:p>
            <a:r>
              <a:rPr lang="en-US" dirty="0"/>
              <a:t>Creative Project 0 (C0) released later today, due next Thursday, Oct 3</a:t>
            </a:r>
          </a:p>
          <a:p>
            <a:pPr lvl="1"/>
            <a:r>
              <a:rPr lang="en-US" dirty="0"/>
              <a:t>Focused on Java Review + Functional Decomposition</a:t>
            </a:r>
          </a:p>
          <a:p>
            <a:r>
              <a:rPr lang="en-US" dirty="0"/>
              <a:t>Java Review Session – planning on Monday, Sept 30</a:t>
            </a:r>
          </a:p>
          <a:p>
            <a:pPr lvl="1"/>
            <a:r>
              <a:rPr lang="en-US" dirty="0"/>
              <a:t>Tentatively 12:30pm-1:20pm and 3:30pm-4:20pm (location TBD)</a:t>
            </a:r>
          </a:p>
          <a:p>
            <a:r>
              <a:rPr lang="en-US" dirty="0"/>
              <a:t>IPL will also open on Monday!</a:t>
            </a:r>
          </a:p>
          <a:p>
            <a:r>
              <a:rPr lang="en-US" dirty="0"/>
              <a:t>Instructor Office Hours posted </a:t>
            </a:r>
          </a:p>
          <a:p>
            <a:pPr lvl="1"/>
            <a:r>
              <a:rPr lang="en-US" dirty="0"/>
              <a:t>Viewable on the </a:t>
            </a:r>
            <a:r>
              <a:rPr lang="en-US" dirty="0">
                <a:hlinkClick r:id="rId2"/>
              </a:rPr>
              <a:t>Staff page of the course website</a:t>
            </a:r>
            <a:endParaRPr lang="en-US" dirty="0"/>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Fill out the </a:t>
            </a:r>
            <a:r>
              <a:rPr lang="en-US" sz="3200" dirty="0">
                <a:hlinkClick r:id="rId2"/>
              </a:rPr>
              <a:t>Introductory Survey</a:t>
            </a:r>
            <a:endParaRPr lang="en-US" sz="3200" dirty="0"/>
          </a:p>
          <a:p>
            <a:r>
              <a:rPr lang="en-US" sz="3200" dirty="0"/>
              <a:t>Make an intro video to introduce yourself to your classmates! </a:t>
            </a:r>
          </a:p>
          <a:p>
            <a:pPr lvl="1"/>
            <a:r>
              <a:rPr lang="en-US" sz="2800" dirty="0"/>
              <a:t>Optional, but fun </a:t>
            </a:r>
            <a:r>
              <a:rPr lang="en-US" sz="2800" dirty="0">
                <a:sym typeface="Wingdings" panose="05000000000000000000" pitchFamily="2" charset="2"/>
              </a:rPr>
              <a:t> </a:t>
            </a:r>
            <a:endParaRPr lang="en-US" sz="2800" dirty="0"/>
          </a:p>
          <a:p>
            <a:r>
              <a:rPr lang="en-US" sz="3200" dirty="0"/>
              <a:t>⭐ Complete the pre-class material (PCM) for Wednesday (see calendar)</a:t>
            </a:r>
          </a:p>
          <a:p>
            <a:pPr lvl="1"/>
            <a:r>
              <a:rPr lang="en-US" sz="2800" dirty="0"/>
              <a:t>Will be posted after class today</a:t>
            </a:r>
          </a:p>
          <a:p>
            <a:r>
              <a:rPr lang="en-US" sz="3200" dirty="0"/>
              <a:t>Attend quiz section on Tuesday!</a:t>
            </a:r>
          </a:p>
        </p:txBody>
      </p:sp>
    </p:spTree>
    <p:extLst>
      <p:ext uri="{BB962C8B-B14F-4D97-AF65-F5344CB8AC3E}">
        <p14:creationId xmlns:p14="http://schemas.microsoft.com/office/powerpoint/2010/main" val="2002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71600"/>
            <a:ext cx="10515600" cy="5029835"/>
          </a:xfrm>
        </p:spPr>
        <p:txBody>
          <a:bodyPr>
            <a:normAutofit lnSpcReduction="10000"/>
          </a:bodyPr>
          <a:lstStyle/>
          <a:p>
            <a:r>
              <a:rPr lang="en-US" sz="2800" dirty="0"/>
              <a:t>Students receive "section credit" for a quiz section by: </a:t>
            </a:r>
          </a:p>
          <a:p>
            <a:pPr lvl="1"/>
            <a:r>
              <a:rPr lang="en-US" dirty="0"/>
              <a:t>Completing and submitting section homework at the beginning of the quiz section</a:t>
            </a:r>
          </a:p>
          <a:p>
            <a:pPr lvl="2"/>
            <a:r>
              <a:rPr lang="en-US" dirty="0"/>
              <a:t>Section homework must be submitted </a:t>
            </a:r>
            <a:r>
              <a:rPr lang="en-US" b="1" dirty="0"/>
              <a:t>on paper</a:t>
            </a:r>
            <a:r>
              <a:rPr lang="en-US" dirty="0"/>
              <a:t>, </a:t>
            </a:r>
            <a:r>
              <a:rPr lang="en-US" b="1" dirty="0"/>
              <a:t>in person</a:t>
            </a:r>
            <a:r>
              <a:rPr lang="en-US" dirty="0"/>
              <a:t>, and </a:t>
            </a:r>
            <a:r>
              <a:rPr lang="en-US" b="1" dirty="0"/>
              <a:t>at the beginning of quiz section</a:t>
            </a:r>
            <a:r>
              <a:rPr lang="en-US" dirty="0"/>
              <a:t>.</a:t>
            </a:r>
            <a:endParaRPr lang="en-US" b="1" dirty="0"/>
          </a:p>
          <a:p>
            <a:pPr lvl="2"/>
            <a:r>
              <a:rPr lang="en-US" dirty="0"/>
              <a:t>No need to print out the problems – you just need to turn in a piece of paper with your name, the section, and your work/answers. </a:t>
            </a:r>
          </a:p>
          <a:p>
            <a:pPr lvl="1"/>
            <a:r>
              <a:rPr lang="en-US" dirty="0"/>
              <a:t>Attending and engaging in the quiz section's class and activities</a:t>
            </a:r>
          </a:p>
          <a:p>
            <a:r>
              <a:rPr lang="en-US" sz="2800" dirty="0"/>
              <a:t>Section homework is comprised of a small collection of warm-up problems focused on that section's topics</a:t>
            </a:r>
          </a:p>
          <a:p>
            <a:pPr lvl="1"/>
            <a:r>
              <a:rPr lang="en-US" dirty="0"/>
              <a:t>These problems should take up to </a:t>
            </a:r>
            <a:r>
              <a:rPr lang="en-US" b="1" dirty="0"/>
              <a:t>20 minutes</a:t>
            </a:r>
            <a:r>
              <a:rPr lang="en-US" dirty="0"/>
              <a:t> for each section. If you find yourself taking significantly longer than this, you may stop your work and write that you worked for 20 minutes. </a:t>
            </a:r>
          </a:p>
          <a:p>
            <a:pPr lvl="1"/>
            <a:r>
              <a:rPr lang="en-US" dirty="0"/>
              <a:t>Section homework is graded on demonstrated effort, not on completeness or correctness. </a:t>
            </a:r>
          </a:p>
        </p:txBody>
      </p:sp>
    </p:spTree>
    <p:extLst>
      <p:ext uri="{BB962C8B-B14F-4D97-AF65-F5344CB8AC3E}">
        <p14:creationId xmlns:p14="http://schemas.microsoft.com/office/powerpoint/2010/main" val="239821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 + Late Days</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71600"/>
            <a:ext cx="10515600" cy="5029835"/>
          </a:xfrm>
        </p:spPr>
        <p:txBody>
          <a:bodyPr>
            <a:normAutofit/>
          </a:bodyPr>
          <a:lstStyle/>
          <a:p>
            <a:r>
              <a:rPr lang="en-US" dirty="0"/>
              <a:t>Students can earn a free "late day" (a late day is 24-hours) by earning section credit for </a:t>
            </a:r>
            <a:r>
              <a:rPr lang="en-US" b="1" dirty="0"/>
              <a:t>6</a:t>
            </a:r>
            <a:r>
              <a:rPr lang="en-US" dirty="0"/>
              <a:t> quiz sections. </a:t>
            </a:r>
          </a:p>
          <a:p>
            <a:pPr lvl="1"/>
            <a:r>
              <a:rPr lang="en-US" dirty="0"/>
              <a:t>Late days can only be applied to Programming Assignment and Creative Project initial deadlines (not resubmissions)</a:t>
            </a:r>
          </a:p>
          <a:p>
            <a:pPr lvl="1"/>
            <a:r>
              <a:rPr lang="en-US" dirty="0"/>
              <a:t>Some math: </a:t>
            </a:r>
          </a:p>
          <a:p>
            <a:pPr lvl="2"/>
            <a:r>
              <a:rPr lang="en-US" dirty="0"/>
              <a:t>There are 17 quiz sections you can earn credit for</a:t>
            </a:r>
          </a:p>
          <a:p>
            <a:pPr lvl="2"/>
            <a:r>
              <a:rPr lang="en-US" dirty="0"/>
              <a:t>Students can maximally earn 2 late days throughout the quarter</a:t>
            </a:r>
          </a:p>
          <a:p>
            <a:pPr lvl="2"/>
            <a:r>
              <a:rPr lang="en-US" dirty="0"/>
              <a:t>You can miss 5 sections and still earn the maximum number of late days </a:t>
            </a:r>
          </a:p>
          <a:p>
            <a:r>
              <a:rPr lang="en-US" sz="2800" dirty="0"/>
              <a:t>Missing a quiz section will not count against you, but attending section can help you earn late days to use throughout the quarter at your discretion.</a:t>
            </a:r>
          </a:p>
        </p:txBody>
      </p:sp>
    </p:spTree>
    <p:extLst>
      <p:ext uri="{BB962C8B-B14F-4D97-AF65-F5344CB8AC3E}">
        <p14:creationId xmlns:p14="http://schemas.microsoft.com/office/powerpoint/2010/main" val="422935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074773" y="21367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a:bodyPr>
          <a:lstStyle/>
          <a:p>
            <a:pPr marL="0" indent="0">
              <a:buNone/>
            </a:pPr>
            <a:r>
              <a:rPr lang="en-US" dirty="0">
                <a:hlinkClick r:id="rId2"/>
              </a:rPr>
              <a:t>Java Tutorial</a:t>
            </a:r>
            <a:r>
              <a:rPr lang="en-US" dirty="0"/>
              <a:t> 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Arrays</a:t>
            </a:r>
          </a:p>
          <a:p>
            <a:pPr lvl="1"/>
            <a:r>
              <a:rPr lang="en-US"/>
              <a:t>2D arrays</a:t>
            </a:r>
            <a:endParaRPr lang="en-US" dirty="0"/>
          </a:p>
          <a:p>
            <a:pPr marL="0" indent="0">
              <a:buNone/>
            </a:pPr>
            <a:r>
              <a:rPr lang="en-US" dirty="0"/>
              <a:t> </a:t>
            </a:r>
          </a:p>
        </p:txBody>
      </p:sp>
    </p:spTree>
    <p:extLst>
      <p:ext uri="{BB962C8B-B14F-4D97-AF65-F5344CB8AC3E}">
        <p14:creationId xmlns:p14="http://schemas.microsoft.com/office/powerpoint/2010/main" val="269572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12005</TotalTime>
  <Words>2090</Words>
  <Application>Microsoft Office PowerPoint</Application>
  <PresentationFormat>Widescreen</PresentationFormat>
  <Paragraphs>208</Paragraphs>
  <Slides>24</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Consolas</vt:lpstr>
      <vt:lpstr>Montserrat</vt:lpstr>
      <vt:lpstr>Montserrat ExtraBold</vt:lpstr>
      <vt:lpstr>Montserrat SemiBold</vt:lpstr>
      <vt:lpstr>System Font Regular</vt:lpstr>
      <vt:lpstr>Verdana</vt:lpstr>
      <vt:lpstr>CSE 373 Summer 2020</vt:lpstr>
      <vt:lpstr>Java Review &amp;  Functional Decomposition</vt:lpstr>
      <vt:lpstr>Lecture Outline</vt:lpstr>
      <vt:lpstr>Announcements</vt:lpstr>
      <vt:lpstr>Reminders</vt:lpstr>
      <vt:lpstr>Section Credit</vt:lpstr>
      <vt:lpstr>Section Credit + Late Days</vt:lpstr>
      <vt:lpstr>Lecture Outline</vt:lpstr>
      <vt:lpstr>Reminders: Review Java Syntax</vt:lpstr>
      <vt:lpstr>In-Class Activities</vt:lpstr>
      <vt:lpstr>What is the output of this Java program?</vt:lpstr>
      <vt:lpstr>What is the output of this Java program?</vt:lpstr>
      <vt:lpstr>Case Study: Minesweeper Description</vt:lpstr>
      <vt:lpstr>Case Study: Minesweeper Output</vt:lpstr>
      <vt:lpstr>Lecture Outline</vt:lpstr>
      <vt:lpstr>Functional Decomposition</vt:lpstr>
      <vt:lpstr>Functional Decomposition</vt:lpstr>
      <vt:lpstr>Avoid Trivial Methods</vt:lpstr>
      <vt:lpstr>Lecture Outline</vt:lpstr>
      <vt:lpstr>Code Quality</vt:lpstr>
      <vt:lpstr>CSE 122 Code Quality</vt:lpstr>
      <vt:lpstr>What does this code do? How could you improve the quality of this code? (No Slido poll)</vt:lpstr>
      <vt:lpstr>What does this code do? How could you improve the quality of this code? (No Slido poll)</vt:lpstr>
      <vt:lpstr>Lecture Outline</vt:lpstr>
      <vt:lpstr>Creative Project 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229</cp:revision>
  <cp:lastPrinted>2022-09-27T21:33:44Z</cp:lastPrinted>
  <dcterms:created xsi:type="dcterms:W3CDTF">2020-06-13T06:27:42Z</dcterms:created>
  <dcterms:modified xsi:type="dcterms:W3CDTF">2024-09-28T00:00:43Z</dcterms:modified>
</cp:coreProperties>
</file>