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285" r:id="rId3"/>
    <p:sldId id="324" r:id="rId4"/>
    <p:sldId id="350" r:id="rId5"/>
    <p:sldId id="342" r:id="rId6"/>
    <p:sldId id="352" r:id="rId7"/>
    <p:sldId id="351" r:id="rId8"/>
    <p:sldId id="353" r:id="rId9"/>
    <p:sldId id="354" r:id="rId10"/>
    <p:sldId id="357" r:id="rId11"/>
    <p:sldId id="358" r:id="rId12"/>
    <p:sldId id="356" r:id="rId13"/>
    <p:sldId id="360" r:id="rId14"/>
    <p:sldId id="361" r:id="rId15"/>
    <p:sldId id="362" r:id="rId16"/>
    <p:sldId id="363" r:id="rId17"/>
    <p:sldId id="364" r:id="rId18"/>
    <p:sldId id="365" r:id="rId19"/>
    <p:sldId id="366" r:id="rId20"/>
    <p:sldId id="367" r:id="rId21"/>
    <p:sldId id="368" r:id="rId22"/>
    <p:sldId id="369" r:id="rId23"/>
    <p:sldId id="371" r:id="rId24"/>
    <p:sldId id="372" r:id="rId25"/>
    <p:sldId id="373" r:id="rId26"/>
    <p:sldId id="374" r:id="rId27"/>
    <p:sldId id="375" r:id="rId28"/>
    <p:sldId id="376" r:id="rId29"/>
    <p:sldId id="377" r:id="rId30"/>
    <p:sldId id="359" r:id="rId31"/>
    <p:sldId id="355" r:id="rId32"/>
    <p:sldId id="312" r:id="rId33"/>
    <p:sldId id="343" r:id="rId34"/>
    <p:sldId id="345" r:id="rId35"/>
    <p:sldId id="348" r:id="rId36"/>
    <p:sldId id="378" r:id="rId37"/>
    <p:sldId id="379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5C71387-6F25-40BE-A9C7-2DE5AC23F89B}">
          <p14:sldIdLst>
            <p14:sldId id="256"/>
            <p14:sldId id="285"/>
            <p14:sldId id="324"/>
            <p14:sldId id="350"/>
            <p14:sldId id="342"/>
            <p14:sldId id="352"/>
            <p14:sldId id="351"/>
            <p14:sldId id="353"/>
            <p14:sldId id="354"/>
            <p14:sldId id="357"/>
            <p14:sldId id="358"/>
            <p14:sldId id="356"/>
            <p14:sldId id="360"/>
            <p14:sldId id="361"/>
            <p14:sldId id="362"/>
            <p14:sldId id="363"/>
            <p14:sldId id="364"/>
            <p14:sldId id="365"/>
            <p14:sldId id="366"/>
            <p14:sldId id="367"/>
            <p14:sldId id="368"/>
            <p14:sldId id="369"/>
            <p14:sldId id="371"/>
            <p14:sldId id="372"/>
            <p14:sldId id="373"/>
            <p14:sldId id="374"/>
            <p14:sldId id="375"/>
            <p14:sldId id="376"/>
            <p14:sldId id="377"/>
            <p14:sldId id="359"/>
            <p14:sldId id="355"/>
            <p14:sldId id="312"/>
            <p14:sldId id="343"/>
            <p14:sldId id="345"/>
            <p14:sldId id="348"/>
            <p14:sldId id="378"/>
            <p14:sldId id="37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nats" initials="m" lastIdx="1" clrIdx="0">
    <p:extLst>
      <p:ext uri="{19B8F6BF-5375-455C-9EA6-DF929625EA0E}">
        <p15:presenceInfo xmlns:p15="http://schemas.microsoft.com/office/powerpoint/2012/main" userId="S-1-5-21-2454115528-2111753937-1836222636-101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B9B1"/>
    <a:srgbClr val="54A0FF"/>
    <a:srgbClr val="FAFAFA"/>
    <a:srgbClr val="F5F5F5"/>
    <a:srgbClr val="EF5777"/>
    <a:srgbClr val="F7B731"/>
    <a:srgbClr val="FA8231"/>
    <a:srgbClr val="4E408B"/>
    <a:srgbClr val="43367C"/>
    <a:srgbClr val="2E2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19" autoAdjust="0"/>
    <p:restoredTop sz="91361"/>
  </p:normalViewPr>
  <p:slideViewPr>
    <p:cSldViewPr snapToGrid="0" snapToObjects="1">
      <p:cViewPr varScale="1">
        <p:scale>
          <a:sx n="88" d="100"/>
          <a:sy n="88" d="100"/>
        </p:scale>
        <p:origin x="81" y="63"/>
      </p:cViewPr>
      <p:guideLst/>
    </p:cSldViewPr>
  </p:slideViewPr>
  <p:outlineViewPr>
    <p:cViewPr>
      <p:scale>
        <a:sx n="33" d="100"/>
        <a:sy n="33" d="100"/>
      </p:scale>
      <p:origin x="0" y="-180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69" d="100"/>
          <a:sy n="69" d="100"/>
        </p:scale>
        <p:origin x="2568" y="2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05390FE-FB65-4994-8FE0-A97F34E4751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25A841-1D9F-4E96-8CF5-00F60380620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B32B75-29E5-4B2E-97CD-D3D59EDFEABE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47E50C-3D9A-46A1-821F-3AE3CFE8BF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EAB848-2364-4A6E-841D-EB7567B10BB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956D7-71AE-472C-A160-5A36F95A7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7805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8B3A00-37AE-DF4F-846D-B0E493D1DDE8}" type="datetimeFigureOut">
              <a:rPr lang="en-US" smtClean="0"/>
              <a:t>1/25/2023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0FC8D-3FAB-384B-A523-F958535FC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39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9E575A9-56CD-5A42-B9C7-1068F9228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977" y="4013370"/>
            <a:ext cx="6212925" cy="1954786"/>
          </a:xfrm>
        </p:spPr>
        <p:txBody>
          <a:bodyPr anchor="t">
            <a:noAutofit/>
          </a:bodyPr>
          <a:lstStyle>
            <a:lvl1pPr>
              <a:defRPr sz="6000" b="0" i="0">
                <a:solidFill>
                  <a:srgbClr val="F0F0F0"/>
                </a:solidFill>
                <a:latin typeface="Montserrat SemiBold" pitchFamily="2" charset="77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B47C65-C622-BE47-AE97-E148F4F3EA4E}"/>
              </a:ext>
            </a:extLst>
          </p:cNvPr>
          <p:cNvSpPr txBox="1"/>
          <p:nvPr userDrawn="1"/>
        </p:nvSpPr>
        <p:spPr>
          <a:xfrm>
            <a:off x="292977" y="3182200"/>
            <a:ext cx="315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0" spc="100" baseline="0" dirty="0">
                <a:solidFill>
                  <a:srgbClr val="F0F0F0"/>
                </a:solidFill>
                <a:latin typeface="Montserrat ExtraBold" pitchFamily="2" charset="77"/>
              </a:rPr>
              <a:t>CSE 122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7A9EB4D-77DA-A446-AC45-F12975CF7B81}"/>
              </a:ext>
            </a:extLst>
          </p:cNvPr>
          <p:cNvSpPr/>
          <p:nvPr userDrawn="1"/>
        </p:nvSpPr>
        <p:spPr>
          <a:xfrm>
            <a:off x="420128" y="2753848"/>
            <a:ext cx="1269523" cy="420130"/>
          </a:xfrm>
          <a:prstGeom prst="roundRect">
            <a:avLst/>
          </a:prstGeom>
          <a:solidFill>
            <a:srgbClr val="FA8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0" i="0" spc="300" dirty="0">
                <a:latin typeface="Montserrat" pitchFamily="2" charset="77"/>
              </a:rPr>
              <a:t>LEC 06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0E59AED-1ABF-8D47-B5D7-C50109AB6669}"/>
              </a:ext>
            </a:extLst>
          </p:cNvPr>
          <p:cNvSpPr/>
          <p:nvPr userDrawn="1"/>
        </p:nvSpPr>
        <p:spPr>
          <a:xfrm>
            <a:off x="7119063" y="1251643"/>
            <a:ext cx="5250244" cy="5153775"/>
          </a:xfrm>
          <a:prstGeom prst="roundRect">
            <a:avLst>
              <a:gd name="adj" fmla="val 1114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E204213-5282-9748-829A-B0CF9968EAE3}"/>
              </a:ext>
            </a:extLst>
          </p:cNvPr>
          <p:cNvCxnSpPr/>
          <p:nvPr userDrawn="1"/>
        </p:nvCxnSpPr>
        <p:spPr>
          <a:xfrm>
            <a:off x="7452794" y="4551419"/>
            <a:ext cx="4468305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6C7426B-729E-F7D5-0736-3AD7D1926A0A}"/>
              </a:ext>
            </a:extLst>
          </p:cNvPr>
          <p:cNvSpPr/>
          <p:nvPr userDrawn="1"/>
        </p:nvSpPr>
        <p:spPr>
          <a:xfrm>
            <a:off x="-369625" y="5494620"/>
            <a:ext cx="4632957" cy="1688781"/>
          </a:xfrm>
          <a:prstGeom prst="roundRect">
            <a:avLst>
              <a:gd name="adj" fmla="val 9433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808DAC-636A-06AC-ADA9-6F6514C7FCE0}"/>
              </a:ext>
            </a:extLst>
          </p:cNvPr>
          <p:cNvSpPr/>
          <p:nvPr userDrawn="1"/>
        </p:nvSpPr>
        <p:spPr>
          <a:xfrm>
            <a:off x="71163" y="5574803"/>
            <a:ext cx="22506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Questions during Class?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DE38F8-AD40-1DC7-1944-4682FDD989B1}"/>
              </a:ext>
            </a:extLst>
          </p:cNvPr>
          <p:cNvSpPr/>
          <p:nvPr userDrawn="1"/>
        </p:nvSpPr>
        <p:spPr>
          <a:xfrm>
            <a:off x="72629" y="5851802"/>
            <a:ext cx="24321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Raise hand or send here</a:t>
            </a:r>
          </a:p>
          <a:p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2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sli.do    #cse122 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F316C5E-94E4-1E69-FEBC-BC7B29D56913}"/>
              </a:ext>
            </a:extLst>
          </p:cNvPr>
          <p:cNvSpPr/>
          <p:nvPr userDrawn="1"/>
        </p:nvSpPr>
        <p:spPr>
          <a:xfrm>
            <a:off x="2950313" y="5594680"/>
            <a:ext cx="1218438" cy="1223089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787C127-688A-4FA8-8161-9327E6828A01}"/>
              </a:ext>
            </a:extLst>
          </p:cNvPr>
          <p:cNvSpPr/>
          <p:nvPr userDrawn="1"/>
        </p:nvSpPr>
        <p:spPr>
          <a:xfrm>
            <a:off x="7360567" y="4636533"/>
            <a:ext cx="9861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Instructor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712A5D7-D6F6-462D-B042-ADA53B26ADFD}"/>
              </a:ext>
            </a:extLst>
          </p:cNvPr>
          <p:cNvSpPr/>
          <p:nvPr userDrawn="1"/>
        </p:nvSpPr>
        <p:spPr>
          <a:xfrm>
            <a:off x="7848275" y="4892775"/>
            <a:ext cx="4796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TAs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7E8D259-25D8-4CB7-B4C9-B6C3D4D6ADDF}"/>
              </a:ext>
            </a:extLst>
          </p:cNvPr>
          <p:cNvSpPr txBox="1"/>
          <p:nvPr userDrawn="1"/>
        </p:nvSpPr>
        <p:spPr>
          <a:xfrm>
            <a:off x="8346734" y="4903866"/>
            <a:ext cx="3552289" cy="1318669"/>
          </a:xfrm>
          <a:prstGeom prst="rect">
            <a:avLst/>
          </a:prstGeom>
          <a:noFill/>
        </p:spPr>
        <p:txBody>
          <a:bodyPr wrap="square" numCol="4" rtlCol="0">
            <a:noAutofit/>
          </a:bodyPr>
          <a:lstStyle/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Ayush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Connor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Poojitha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Andrew 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Andrew C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Jasmine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Darel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Gabe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Karen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Colton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Atharva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Julia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Megana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Joey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Eesha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Lilian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Thomas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Leon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Melissa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Audrey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Ernie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Di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Logan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Shivani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Michelle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Steven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Kevin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Ken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Vivek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Autumn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Ambika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Elizabeth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Jin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Ben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Evelyn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Kent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AFA0F65-A712-492B-8BDC-2EB86F045E93}"/>
              </a:ext>
            </a:extLst>
          </p:cNvPr>
          <p:cNvSpPr/>
          <p:nvPr userDrawn="1"/>
        </p:nvSpPr>
        <p:spPr>
          <a:xfrm>
            <a:off x="8346734" y="4636533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Miya </a:t>
            </a:r>
            <a:r>
              <a:rPr lang="en-US" sz="12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Natsuhara</a:t>
            </a:r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26750A-4D3D-40D0-9184-B48B5EA9961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48340" y="5703304"/>
            <a:ext cx="1022384" cy="100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369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788E2-53AC-E040-9733-D210E8554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10CAD9-D825-5C41-812F-1D2BA3804933}"/>
              </a:ext>
            </a:extLst>
          </p:cNvPr>
          <p:cNvSpPr txBox="1"/>
          <p:nvPr userDrawn="1"/>
        </p:nvSpPr>
        <p:spPr>
          <a:xfrm>
            <a:off x="568410" y="469557"/>
            <a:ext cx="2014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0" dirty="0">
                <a:latin typeface="Calibri" panose="020F0502020204030204" pitchFamily="34" charset="0"/>
                <a:cs typeface="Calibri" panose="020F0502020204030204" pitchFamily="3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517276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6B8B3-3837-584A-94CD-BA26A8EFF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6CF4A-8D26-7E47-BE24-56CAFA2BF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DA4DA-0832-AD49-906C-ED72A76C7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1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tice: Th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3AA407-1DA0-3243-8E37-6DD02AC469B7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sli.do</a:t>
            </a:r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      #cse-122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B2FB86-FF62-31DF-F83C-54AC220C7122}"/>
              </a:ext>
            </a:extLst>
          </p:cNvPr>
          <p:cNvSpPr txBox="1"/>
          <p:nvPr userDrawn="1"/>
        </p:nvSpPr>
        <p:spPr>
          <a:xfrm>
            <a:off x="1106916" y="300371"/>
            <a:ext cx="37417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Think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C7D0B743-6487-A3F6-EBE7-3E0368CD2E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flipH="1">
            <a:off x="154039" y="300371"/>
            <a:ext cx="684160" cy="781897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F486DBF-0D75-55DB-9928-3E596B345D51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5B7D14-FA34-B2D9-C621-221E813EEED7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D01724B-31BF-447C-8F75-290C8DBA9E3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67693" y="311532"/>
            <a:ext cx="743552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051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itce: P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A96D726-B7B5-E5FD-95E9-944FA8727D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54039" y="300371"/>
            <a:ext cx="961802" cy="769442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0FA711B-19AB-5E1A-7C37-14ED2D5431ED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sli.do</a:t>
            </a:r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      #cse-122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92366A2-C9D8-2580-7B79-3B1F6DDAB802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61646E-9F5C-9C61-C30B-3DF312AA0AE9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522D9B-890F-87AE-E16B-BD76B76C8428}"/>
              </a:ext>
            </a:extLst>
          </p:cNvPr>
          <p:cNvSpPr txBox="1"/>
          <p:nvPr userDrawn="1"/>
        </p:nvSpPr>
        <p:spPr>
          <a:xfrm>
            <a:off x="1106916" y="300371"/>
            <a:ext cx="33576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Pair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39920AB-9886-4165-905A-7BD9FAE95A7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67693" y="311532"/>
            <a:ext cx="743552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598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3D231-F19F-A840-B5BC-F29C9E521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0AC8BA-BD64-6945-A342-22D204834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023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D3693-0064-BB4F-9EC2-569D40495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86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B460B4-70F4-B145-8648-892BD7385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6565"/>
            <a:ext cx="10515600" cy="762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173FE4-2A2D-D54E-9CA7-3BE743A50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0"/>
            <a:ext cx="10515600" cy="4805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0E522-6C81-E146-9573-8B2A265760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7150" y="6329363"/>
            <a:ext cx="55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rgbClr val="2E235D"/>
                </a:solidFill>
              </a:defRPr>
            </a:lvl1pPr>
          </a:lstStyle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829BDB-00F0-1A4D-85ED-E7EECB1665B0}"/>
              </a:ext>
            </a:extLst>
          </p:cNvPr>
          <p:cNvSpPr/>
          <p:nvPr userDrawn="1"/>
        </p:nvSpPr>
        <p:spPr>
          <a:xfrm>
            <a:off x="-89452" y="-2819"/>
            <a:ext cx="12503426" cy="23955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F99840-7979-4642-ADBB-375B21C7BD9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63" y="29972"/>
            <a:ext cx="2150721" cy="1690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16FF7FA-8B99-C643-9479-91C32ACC4F6F}"/>
              </a:ext>
            </a:extLst>
          </p:cNvPr>
          <p:cNvSpPr txBox="1"/>
          <p:nvPr userDrawn="1"/>
        </p:nvSpPr>
        <p:spPr>
          <a:xfrm>
            <a:off x="10569575" y="0"/>
            <a:ext cx="16224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CSE 122 Winter 2023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82E279-6D9E-BC4A-A9B9-46E4512D586D}"/>
              </a:ext>
            </a:extLst>
          </p:cNvPr>
          <p:cNvSpPr txBox="1"/>
          <p:nvPr userDrawn="1"/>
        </p:nvSpPr>
        <p:spPr>
          <a:xfrm>
            <a:off x="3000376" y="-2819"/>
            <a:ext cx="61912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LEC 06: 2D Arrays</a:t>
            </a:r>
          </a:p>
        </p:txBody>
      </p:sp>
    </p:spTree>
    <p:extLst>
      <p:ext uri="{BB962C8B-B14F-4D97-AF65-F5344CB8AC3E}">
        <p14:creationId xmlns:p14="http://schemas.microsoft.com/office/powerpoint/2010/main" val="846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6" r:id="rId4"/>
    <p:sldLayoutId id="2147483657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.spotify.com/playlist/6qTTy2RQxmpsklo7EHwU5i?si=7c8233d38102427d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3E336-7FEF-924C-B9A0-DBFB9A4D8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33" y="4125093"/>
            <a:ext cx="6591226" cy="1954786"/>
          </a:xfrm>
        </p:spPr>
        <p:txBody>
          <a:bodyPr/>
          <a:lstStyle/>
          <a:p>
            <a:r>
              <a:rPr lang="en-US" sz="3600" dirty="0"/>
              <a:t>2D Arrays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40A5DD-90C5-8F48-BFF7-AE8301DF7CEF}"/>
              </a:ext>
            </a:extLst>
          </p:cNvPr>
          <p:cNvSpPr txBox="1"/>
          <p:nvPr/>
        </p:nvSpPr>
        <p:spPr>
          <a:xfrm>
            <a:off x="7456906" y="2225075"/>
            <a:ext cx="44768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Talk to your neighbors:</a:t>
            </a:r>
          </a:p>
          <a:p>
            <a:pPr algn="ctr"/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your go-to study snack?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B3FA4D-2EA7-2844-8846-AA5A5AC61268}"/>
              </a:ext>
            </a:extLst>
          </p:cNvPr>
          <p:cNvSpPr txBox="1"/>
          <p:nvPr/>
        </p:nvSpPr>
        <p:spPr>
          <a:xfrm>
            <a:off x="7379594" y="1403798"/>
            <a:ext cx="4631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pc="80" dirty="0">
                <a:solidFill>
                  <a:schemeClr val="bg1">
                    <a:lumMod val="65000"/>
                  </a:schemeClr>
                </a:solidFill>
                <a:latin typeface="Montserrat SemiBold" pitchFamily="2" charset="77"/>
              </a:rPr>
              <a:t>BEFORE WE START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16DE7B-D427-4F15-9281-51CF2BEDDBC8}"/>
              </a:ext>
            </a:extLst>
          </p:cNvPr>
          <p:cNvSpPr txBox="1"/>
          <p:nvPr/>
        </p:nvSpPr>
        <p:spPr>
          <a:xfrm>
            <a:off x="7630732" y="4125093"/>
            <a:ext cx="42113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Music: 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Miya’s 23wi CSE 122 Playlist</a:t>
            </a:r>
            <a:endParaRPr lang="en-US" sz="2200" i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297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2D Array Traversals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5945839-CF8A-46FE-95CD-A0EE0F5F1A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AF00DB"/>
                </a:solidFill>
                <a:latin typeface="Consolas" panose="020B0609020204030204" pitchFamily="49" charset="0"/>
              </a:rPr>
              <a:t>for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3200" dirty="0">
                <a:solidFill>
                  <a:srgbClr val="267F99"/>
                </a:solidFill>
                <a:latin typeface="Consolas" panose="020B0609020204030204" pitchFamily="49" charset="0"/>
              </a:rPr>
              <a:t>int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3200" dirty="0" err="1">
                <a:solidFill>
                  <a:srgbClr val="001080"/>
                </a:solidFill>
                <a:latin typeface="Consolas" panose="020B0609020204030204" pitchFamily="49" charset="0"/>
              </a:rPr>
              <a:t>i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3200" dirty="0">
                <a:solidFill>
                  <a:srgbClr val="098658"/>
                </a:solidFill>
                <a:latin typeface="Consolas" panose="020B0609020204030204" pitchFamily="49" charset="0"/>
              </a:rPr>
              <a:t>0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sz="3200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 &lt; </a:t>
            </a:r>
            <a:r>
              <a:rPr lang="en-US" sz="3200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sz="32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3200" dirty="0" err="1">
                <a:solidFill>
                  <a:srgbClr val="001080"/>
                </a:solidFill>
                <a:latin typeface="Consolas" panose="020B0609020204030204" pitchFamily="49" charset="0"/>
              </a:rPr>
              <a:t>length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sz="3200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++) {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3200" dirty="0">
                <a:solidFill>
                  <a:srgbClr val="AF00DB"/>
                </a:solidFill>
                <a:latin typeface="Consolas" panose="020B0609020204030204" pitchFamily="49" charset="0"/>
              </a:rPr>
              <a:t>for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3200" dirty="0">
                <a:solidFill>
                  <a:srgbClr val="267F99"/>
                </a:solidFill>
                <a:latin typeface="Consolas" panose="020B0609020204030204" pitchFamily="49" charset="0"/>
              </a:rPr>
              <a:t>int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3200" dirty="0">
                <a:solidFill>
                  <a:srgbClr val="001080"/>
                </a:solidFill>
                <a:latin typeface="Consolas" panose="020B0609020204030204" pitchFamily="49" charset="0"/>
              </a:rPr>
              <a:t>j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3200" dirty="0">
                <a:solidFill>
                  <a:srgbClr val="098658"/>
                </a:solidFill>
                <a:latin typeface="Consolas" panose="020B0609020204030204" pitchFamily="49" charset="0"/>
              </a:rPr>
              <a:t>0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; j &lt; list[</a:t>
            </a:r>
            <a:r>
              <a:rPr lang="en-US" sz="3200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].</a:t>
            </a:r>
            <a:r>
              <a:rPr lang="en-US" sz="3200" dirty="0">
                <a:solidFill>
                  <a:srgbClr val="001080"/>
                </a:solidFill>
                <a:latin typeface="Consolas" panose="020B0609020204030204" pitchFamily="49" charset="0"/>
              </a:rPr>
              <a:t>length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sz="3200" dirty="0" err="1">
                <a:solidFill>
                  <a:srgbClr val="000000"/>
                </a:solidFill>
                <a:latin typeface="Consolas" panose="020B0609020204030204" pitchFamily="49" charset="0"/>
              </a:rPr>
              <a:t>j++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        </a:t>
            </a:r>
            <a:r>
              <a:rPr lang="en-US" sz="3200" dirty="0">
                <a:solidFill>
                  <a:srgbClr val="008000"/>
                </a:solidFill>
                <a:latin typeface="Consolas" panose="020B0609020204030204" pitchFamily="49" charset="0"/>
              </a:rPr>
              <a:t>// do something with list[</a:t>
            </a:r>
            <a:r>
              <a:rPr lang="en-US" sz="3200" dirty="0" err="1">
                <a:solidFill>
                  <a:srgbClr val="008000"/>
                </a:solidFill>
                <a:latin typeface="Consolas" panose="020B0609020204030204" pitchFamily="49" charset="0"/>
              </a:rPr>
              <a:t>i</a:t>
            </a:r>
            <a:r>
              <a:rPr lang="en-US" sz="3200" dirty="0">
                <a:solidFill>
                  <a:srgbClr val="008000"/>
                </a:solidFill>
                <a:latin typeface="Consolas" panose="020B0609020204030204" pitchFamily="49" charset="0"/>
              </a:rPr>
              <a:t>][j]</a:t>
            </a:r>
            <a:endParaRPr lang="en-US" sz="32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    }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67117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6565"/>
            <a:ext cx="10515600" cy="762635"/>
          </a:xfrm>
        </p:spPr>
        <p:txBody>
          <a:bodyPr/>
          <a:lstStyle/>
          <a:p>
            <a:r>
              <a:rPr lang="en-US" dirty="0">
                <a:latin typeface="Consolas" panose="020B0609020204030204" pitchFamily="49" charset="0"/>
              </a:rPr>
              <a:t>Arrays</a:t>
            </a:r>
            <a:r>
              <a:rPr lang="en-US" dirty="0"/>
              <a:t> Utility Class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D301144-31AD-4BF3-8974-85F3C1508F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419602"/>
              </p:ext>
            </p:extLst>
          </p:nvPr>
        </p:nvGraphicFramePr>
        <p:xfrm>
          <a:off x="838199" y="1353215"/>
          <a:ext cx="11016344" cy="47794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8172">
                  <a:extLst>
                    <a:ext uri="{9D8B030D-6E8A-4147-A177-3AD203B41FA5}">
                      <a16:colId xmlns:a16="http://schemas.microsoft.com/office/drawing/2014/main" val="2906013631"/>
                    </a:ext>
                  </a:extLst>
                </a:gridCol>
                <a:gridCol w="5508172">
                  <a:extLst>
                    <a:ext uri="{9D8B030D-6E8A-4147-A177-3AD203B41FA5}">
                      <a16:colId xmlns:a16="http://schemas.microsoft.com/office/drawing/2014/main" val="1338416299"/>
                    </a:ext>
                  </a:extLst>
                </a:gridCol>
              </a:tblGrid>
              <a:tr h="56091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5760069"/>
                  </a:ext>
                </a:extLst>
              </a:tr>
              <a:tr h="560913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nsolas" panose="020B0609020204030204" pitchFamily="49" charset="0"/>
                        </a:rPr>
                        <a:t>Arrays.toString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(array);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Returns a 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String</a:t>
                      </a:r>
                      <a:r>
                        <a:rPr lang="en-US" dirty="0">
                          <a:latin typeface="+mn-lt"/>
                        </a:rPr>
                        <a:t> </a:t>
                      </a:r>
                      <a:r>
                        <a:rPr lang="en-US" dirty="0"/>
                        <a:t>representing the array, such as </a:t>
                      </a:r>
                      <a:br>
                        <a:rPr lang="en-US" dirty="0"/>
                      </a:b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"[10, 30, -25, 17]"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791527"/>
                  </a:ext>
                </a:extLst>
              </a:tr>
              <a:tr h="560913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nsolas" panose="020B0609020204030204" pitchFamily="49" charset="0"/>
                        </a:rPr>
                        <a:t>Arrays.fill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(array, value);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Sets every element to the given value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2582377"/>
                  </a:ext>
                </a:extLst>
              </a:tr>
              <a:tr h="560913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nsolas" panose="020B0609020204030204" pitchFamily="49" charset="0"/>
                        </a:rPr>
                        <a:t>Arrays.equals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(array1, array2);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Returns 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true</a:t>
                      </a:r>
                      <a:r>
                        <a:rPr lang="en-US" dirty="0">
                          <a:latin typeface="+mn-lt"/>
                        </a:rPr>
                        <a:t> </a:t>
                      </a:r>
                      <a:r>
                        <a:rPr lang="en-US" dirty="0"/>
                        <a:t>if the two arrays contain the same elements in the same order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5839463"/>
                  </a:ext>
                </a:extLst>
              </a:tr>
              <a:tr h="560913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nsolas" panose="020B0609020204030204" pitchFamily="49" charset="0"/>
                        </a:rPr>
                        <a:t>Arrays.deepToString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(array);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Returns a 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String</a:t>
                      </a:r>
                      <a:r>
                        <a:rPr lang="en-US" dirty="0"/>
                        <a:t> representing the array; if the array contains other arrays as elements, the 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String</a:t>
                      </a:r>
                      <a:r>
                        <a:rPr lang="en-US" dirty="0"/>
                        <a:t> represents their contents, and so on. For example, </a:t>
                      </a: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Consolas" panose="020B0609020204030204" pitchFamily="49" charset="0"/>
                          <a:ea typeface="+mn-ea"/>
                          <a:cs typeface="+mn-cs"/>
                        </a:rPr>
                        <a:t>"[[99, 151], [30, 5]]"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9125575"/>
                  </a:ext>
                </a:extLst>
              </a:tr>
              <a:tr h="560913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nsolas" panose="020B0609020204030204" pitchFamily="49" charset="0"/>
                        </a:rPr>
                        <a:t>Arrays.deepEquals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(array1, array2);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Returns 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true</a:t>
                      </a:r>
                      <a:r>
                        <a:rPr lang="en-US" dirty="0"/>
                        <a:t> if the two arrays contain the same elements in the same order; if the array(s) contain other arrays as elements, their contents are tested for equality, and so on.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1642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5022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 of 2D Arrays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807337" cy="4805363"/>
          </a:xfrm>
        </p:spPr>
        <p:txBody>
          <a:bodyPr anchor="t">
            <a:normAutofit/>
          </a:bodyPr>
          <a:lstStyle/>
          <a:p>
            <a:r>
              <a:rPr lang="en-US" sz="3200" dirty="0"/>
              <a:t>Matrices </a:t>
            </a:r>
          </a:p>
          <a:p>
            <a:pPr lvl="1"/>
            <a:r>
              <a:rPr lang="en-US" sz="2800" dirty="0"/>
              <a:t>Useful in various applications requiring complex math! </a:t>
            </a:r>
          </a:p>
          <a:p>
            <a:r>
              <a:rPr lang="en-US" sz="3200" dirty="0"/>
              <a:t>Board games </a:t>
            </a:r>
          </a:p>
          <a:p>
            <a:pPr lvl="1"/>
            <a:r>
              <a:rPr lang="en-US" sz="2800" dirty="0"/>
              <a:t>(e.g., chess/checkerboard, tic tac toe, sudoku)</a:t>
            </a:r>
          </a:p>
          <a:p>
            <a:r>
              <a:rPr lang="en-US" sz="3200" dirty="0"/>
              <a:t>Representing information in a grid or table </a:t>
            </a:r>
          </a:p>
          <a:p>
            <a:pPr lvl="1"/>
            <a:r>
              <a:rPr lang="en-US" sz="2800" dirty="0"/>
              <a:t>(e.g., scorekeeping, gradebook)</a:t>
            </a:r>
          </a:p>
          <a:p>
            <a:r>
              <a:rPr lang="en-US" sz="3200" dirty="0"/>
              <a:t>Image processing</a:t>
            </a:r>
          </a:p>
        </p:txBody>
      </p:sp>
    </p:spTree>
    <p:extLst>
      <p:ext uri="{BB962C8B-B14F-4D97-AF65-F5344CB8AC3E}">
        <p14:creationId xmlns:p14="http://schemas.microsoft.com/office/powerpoint/2010/main" val="1526314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/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Content Placeholder 7">
            <a:extLst>
              <a:ext uri="{FF2B5EF4-FFF2-40B4-BE49-F238E27FC236}">
                <a16:creationId xmlns:a16="http://schemas.microsoft.com/office/drawing/2014/main" id="{E86FBD2C-7DE9-4F46-810D-DD4BEF4FD0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2327805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38013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5368135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9797005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Content Placeholder 7">
            <a:extLst>
              <a:ext uri="{FF2B5EF4-FFF2-40B4-BE49-F238E27FC236}">
                <a16:creationId xmlns:a16="http://schemas.microsoft.com/office/drawing/2014/main" id="{E86FBD2C-7DE9-4F46-810D-DD4BEF4FD0FF}"/>
              </a:ext>
            </a:extLst>
          </p:cNvPr>
          <p:cNvGraphicFramePr>
            <a:graphicFrameLocks/>
          </p:cNvGraphicFramePr>
          <p:nvPr/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41748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2885122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0450267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CD65524A-8DA5-4FF4-BD9E-B3D370ECD7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7430937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81622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5696651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8632349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5EAA0BD1-BAD3-4ADB-97B2-E12F8FF1A8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0182604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43936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7109907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3887486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Content Placeholder 7">
            <a:extLst>
              <a:ext uri="{FF2B5EF4-FFF2-40B4-BE49-F238E27FC236}">
                <a16:creationId xmlns:a16="http://schemas.microsoft.com/office/drawing/2014/main" id="{5C475FEF-384E-43AC-B0A6-ACD8638BBBE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7924742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84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66203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1970093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601448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C7D91C5A-E57C-44EF-95BB-F08C95C31F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7207449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83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89994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0278623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3998846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2D57F211-91B5-478A-883D-21881E5D41F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5912106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103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1424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2D Arrays Review </a:t>
            </a:r>
          </a:p>
          <a:p>
            <a:pPr>
              <a:spcAft>
                <a:spcPts val="1200"/>
              </a:spcAft>
            </a:pPr>
            <a:r>
              <a:rPr lang="en-US" dirty="0"/>
              <a:t>Images</a:t>
            </a:r>
          </a:p>
          <a:p>
            <a:pPr>
              <a:spcAft>
                <a:spcPts val="1200"/>
              </a:spcAft>
            </a:pPr>
            <a:r>
              <a:rPr lang="en-US" dirty="0"/>
              <a:t>Images with 2D Arrays!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732788" y="1458097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0607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6663471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9774949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08F81802-F346-4F08-9C85-1004835AA7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8513699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103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136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67998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5756759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6349715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8EFE3468-E928-4DA4-B569-3600277C23F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5284268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103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136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115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41947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1863033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5718906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5FE6FAA4-8734-40F4-8983-7B6F19D7E4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8253004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103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136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115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62023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7588653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9602560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19285B9A-FD33-4338-B60D-774361EE72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1342013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103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136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115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143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52976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1877991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3207991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34EFEE84-274D-4C94-B221-CE830E93167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9853831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103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136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115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143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81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92359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2957191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4907183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3E7B7330-FBE5-4A4E-BCBC-855192320A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5592194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103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136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143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81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119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8720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6525128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8711213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9EC0BA6A-F628-455C-AF90-CAACACE726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8493051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103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136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143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81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42795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1626054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9731769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6516BBBF-164A-4F3A-99A1-A0494500299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5461112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103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136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143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81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98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08204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5844953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6321300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C722FAFF-259E-490C-B12B-D8BCB25F900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1169143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103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136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143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81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98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105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  <a:latin typeface="Consolas" panose="020B0609020204030204" pitchFamily="49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34736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913215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9373587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Content Placeholder 7">
            <a:extLst>
              <a:ext uri="{FF2B5EF4-FFF2-40B4-BE49-F238E27FC236}">
                <a16:creationId xmlns:a16="http://schemas.microsoft.com/office/drawing/2014/main" id="{E86FBD2C-7DE9-4F46-810D-DD4BEF4FD0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9875026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169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103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136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115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143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81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119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98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105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>
                    <a:solidFill>
                      <a:srgbClr val="0FB9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6076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E5B18-EC10-4D28-83F1-A67D382E6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D5913-F37F-40C7-AF10-284F417715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First round of Quiz 0 Retakes happened yesterday! </a:t>
            </a:r>
          </a:p>
          <a:p>
            <a:pPr lvl="1"/>
            <a:r>
              <a:rPr lang="en-US" sz="2800" dirty="0"/>
              <a:t>Maximum one retake per quiz </a:t>
            </a:r>
          </a:p>
          <a:p>
            <a:pPr lvl="1"/>
            <a:r>
              <a:rPr lang="en-US" sz="2800" dirty="0"/>
              <a:t>Quiz 0 retakes still possible 1/31 and 2/7</a:t>
            </a:r>
          </a:p>
          <a:p>
            <a:pPr lvl="1"/>
            <a:r>
              <a:rPr lang="en-US" sz="2800" dirty="0"/>
              <a:t>Grades for Quiz 0 Retakes will be released after 2/7</a:t>
            </a:r>
          </a:p>
          <a:p>
            <a:r>
              <a:rPr lang="en-US" sz="3200" dirty="0"/>
              <a:t>Programming Assignment 1 is due tomorrow (Thurs, Jan 26)</a:t>
            </a:r>
          </a:p>
          <a:p>
            <a:r>
              <a:rPr lang="en-US" sz="3200" dirty="0"/>
              <a:t>Creative Project 1 released on Friday (Jan  27)</a:t>
            </a:r>
          </a:p>
          <a:p>
            <a:r>
              <a:rPr lang="en-US" sz="3200" dirty="0"/>
              <a:t>Quiz 1 scheduled for Tuesday, Feb 7</a:t>
            </a:r>
          </a:p>
        </p:txBody>
      </p:sp>
    </p:spTree>
    <p:extLst>
      <p:ext uri="{BB962C8B-B14F-4D97-AF65-F5344CB8AC3E}">
        <p14:creationId xmlns:p14="http://schemas.microsoft.com/office/powerpoint/2010/main" val="267378369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nsolas" panose="020B0609020204030204" pitchFamily="49" charset="0"/>
              </a:rPr>
              <a:t>matrixAdd</a:t>
            </a:r>
            <a:endParaRPr lang="en-US" dirty="0">
              <a:latin typeface="Consolas" panose="020B0609020204030204" pitchFamily="49" charset="0"/>
            </a:endParaRP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FA242B1-DABE-4D68-875E-2691F87FBA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2190400"/>
              </p:ext>
            </p:extLst>
          </p:nvPr>
        </p:nvGraphicFramePr>
        <p:xfrm>
          <a:off x="1240973" y="1371599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graphicFrame>
        <p:nvGraphicFramePr>
          <p:cNvPr id="10" name="Content Placeholder 7">
            <a:extLst>
              <a:ext uri="{FF2B5EF4-FFF2-40B4-BE49-F238E27FC236}">
                <a16:creationId xmlns:a16="http://schemas.microsoft.com/office/drawing/2014/main" id="{2CD75E41-7077-499A-A99C-7EF675FF61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05427"/>
              </p:ext>
            </p:extLst>
          </p:nvPr>
        </p:nvGraphicFramePr>
        <p:xfrm>
          <a:off x="1240973" y="4509952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  <p:sp>
        <p:nvSpPr>
          <p:cNvPr id="12" name="Plus Sign 11">
            <a:extLst>
              <a:ext uri="{FF2B5EF4-FFF2-40B4-BE49-F238E27FC236}">
                <a16:creationId xmlns:a16="http://schemas.microsoft.com/office/drawing/2014/main" id="{B100F266-9118-4C39-A17B-E33DCB1FCBC5}"/>
              </a:ext>
            </a:extLst>
          </p:cNvPr>
          <p:cNvSpPr/>
          <p:nvPr/>
        </p:nvSpPr>
        <p:spPr>
          <a:xfrm>
            <a:off x="2706190" y="3476896"/>
            <a:ext cx="822960" cy="855617"/>
          </a:xfrm>
          <a:prstGeom prst="mathPl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9EEB12D-8935-45C0-A6C4-A9549EC859CA}"/>
              </a:ext>
            </a:extLst>
          </p:cNvPr>
          <p:cNvSpPr/>
          <p:nvPr/>
        </p:nvSpPr>
        <p:spPr>
          <a:xfrm rot="16200000">
            <a:off x="6082938" y="3298371"/>
            <a:ext cx="757646" cy="10189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Content Placeholder 7">
            <a:extLst>
              <a:ext uri="{FF2B5EF4-FFF2-40B4-BE49-F238E27FC236}">
                <a16:creationId xmlns:a16="http://schemas.microsoft.com/office/drawing/2014/main" id="{E86FBD2C-7DE9-4F46-810D-DD4BEF4FD0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608348"/>
              </p:ext>
            </p:extLst>
          </p:nvPr>
        </p:nvGraphicFramePr>
        <p:xfrm>
          <a:off x="7728859" y="2831373"/>
          <a:ext cx="3753395" cy="19528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0679">
                  <a:extLst>
                    <a:ext uri="{9D8B030D-6E8A-4147-A177-3AD203B41FA5}">
                      <a16:colId xmlns:a16="http://schemas.microsoft.com/office/drawing/2014/main" val="2862508809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3754692235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502607394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1202980538"/>
                    </a:ext>
                  </a:extLst>
                </a:gridCol>
                <a:gridCol w="750679">
                  <a:extLst>
                    <a:ext uri="{9D8B030D-6E8A-4147-A177-3AD203B41FA5}">
                      <a16:colId xmlns:a16="http://schemas.microsoft.com/office/drawing/2014/main" val="4096569836"/>
                    </a:ext>
                  </a:extLst>
                </a:gridCol>
              </a:tblGrid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5942554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47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2435476"/>
                  </a:ext>
                </a:extLst>
              </a:tr>
              <a:tr h="65096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onsolas" panose="020B0609020204030204" pitchFamily="49" charset="0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26143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75379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2D Arrays Review</a:t>
            </a:r>
            <a:r>
              <a:rPr lang="en-US" b="1" dirty="0">
                <a:solidFill>
                  <a:schemeClr val="accent5"/>
                </a:solidFill>
              </a:rPr>
              <a:t> 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Images</a:t>
            </a:r>
          </a:p>
          <a:p>
            <a:pPr>
              <a:spcAft>
                <a:spcPts val="1200"/>
              </a:spcAft>
            </a:pPr>
            <a:r>
              <a:rPr lang="en-US" dirty="0"/>
              <a:t>Images with 2D Arrays!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2274103" y="2802385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0432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From the computer’s perspective, images are just a big grid of values called </a:t>
            </a:r>
            <a:r>
              <a:rPr lang="en-US" sz="3600" b="1" dirty="0"/>
              <a:t>pixels</a:t>
            </a:r>
            <a:r>
              <a:rPr lang="en-US" sz="3600" dirty="0"/>
              <a:t>.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Each pixel shows a different color based on a specified value.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CB1E370-9F78-4CE3-9F83-D912C922CE69}"/>
              </a:ext>
            </a:extLst>
          </p:cNvPr>
          <p:cNvSpPr/>
          <p:nvPr/>
        </p:nvSpPr>
        <p:spPr>
          <a:xfrm>
            <a:off x="5120640" y="4305993"/>
            <a:ext cx="3230880" cy="226106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75EDFD6-E5BB-4496-98A6-4B05700E96B0}"/>
              </a:ext>
            </a:extLst>
          </p:cNvPr>
          <p:cNvCxnSpPr>
            <a:cxnSpLocks/>
          </p:cNvCxnSpPr>
          <p:nvPr/>
        </p:nvCxnSpPr>
        <p:spPr>
          <a:xfrm>
            <a:off x="5120640" y="4095859"/>
            <a:ext cx="31570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25D599D-4A2F-43BD-8B84-A348A18C480F}"/>
              </a:ext>
            </a:extLst>
          </p:cNvPr>
          <p:cNvCxnSpPr>
            <a:cxnSpLocks/>
          </p:cNvCxnSpPr>
          <p:nvPr/>
        </p:nvCxnSpPr>
        <p:spPr>
          <a:xfrm>
            <a:off x="4876799" y="4305993"/>
            <a:ext cx="0" cy="22610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3A4B5C6-A654-4161-98FD-B01F8E708713}"/>
              </a:ext>
            </a:extLst>
          </p:cNvPr>
          <p:cNvSpPr txBox="1"/>
          <p:nvPr/>
        </p:nvSpPr>
        <p:spPr>
          <a:xfrm>
            <a:off x="4564759" y="3926582"/>
            <a:ext cx="566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(0,0)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7343CE-D684-4617-A467-4F330B888E22}"/>
              </a:ext>
            </a:extLst>
          </p:cNvPr>
          <p:cNvSpPr txBox="1"/>
          <p:nvPr/>
        </p:nvSpPr>
        <p:spPr>
          <a:xfrm>
            <a:off x="4587776" y="5067191"/>
            <a:ext cx="268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6B8113-17F0-4D11-B2BA-0CBE91A61FBF}"/>
              </a:ext>
            </a:extLst>
          </p:cNvPr>
          <p:cNvSpPr txBox="1"/>
          <p:nvPr/>
        </p:nvSpPr>
        <p:spPr>
          <a:xfrm>
            <a:off x="6467660" y="3784261"/>
            <a:ext cx="268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5002888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3200" dirty="0"/>
              <a:t>If images are just grids of pixels, and we can think of 2D arrays as grids,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3200" dirty="0"/>
              <a:t>	We can represent images as 2D arrays of pixels!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32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200" dirty="0"/>
              <a:t>Further, since each pixel is shown as a specific color,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3200" dirty="0"/>
              <a:t>	We can represent images as 2D arrays of colors! </a:t>
            </a:r>
          </a:p>
        </p:txBody>
      </p:sp>
    </p:spTree>
    <p:extLst>
      <p:ext uri="{BB962C8B-B14F-4D97-AF65-F5344CB8AC3E}">
        <p14:creationId xmlns:p14="http://schemas.microsoft.com/office/powerpoint/2010/main" val="1373556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Images in Java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dirty="0">
                <a:latin typeface="Consolas" panose="020B0609020204030204" pitchFamily="49" charset="0"/>
              </a:rPr>
              <a:t>Picture.java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Represents the idea of a picture in your program</a:t>
            </a:r>
          </a:p>
          <a:p>
            <a:pPr>
              <a:lnSpc>
                <a:spcPct val="100000"/>
              </a:lnSpc>
            </a:pPr>
            <a:endParaRPr lang="en-US" sz="3600" dirty="0"/>
          </a:p>
          <a:p>
            <a:pPr>
              <a:lnSpc>
                <a:spcPct val="100000"/>
              </a:lnSpc>
            </a:pPr>
            <a:r>
              <a:rPr lang="en-US" sz="3200" dirty="0">
                <a:latin typeface="Consolas" panose="020B0609020204030204" pitchFamily="49" charset="0"/>
              </a:rPr>
              <a:t>Color.java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Represents colors in your program! 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Uses the RGB color scheme where each color is made up of some amount (0-255) of </a:t>
            </a:r>
            <a:r>
              <a:rPr lang="en-US" sz="2800" b="1" dirty="0">
                <a:solidFill>
                  <a:srgbClr val="FF0000"/>
                </a:solidFill>
              </a:rPr>
              <a:t>r</a:t>
            </a:r>
            <a:r>
              <a:rPr lang="en-US" sz="2800" dirty="0">
                <a:solidFill>
                  <a:srgbClr val="FF0000"/>
                </a:solidFill>
              </a:rPr>
              <a:t>ed</a:t>
            </a:r>
            <a:r>
              <a:rPr lang="en-US" sz="2800" dirty="0"/>
              <a:t>, </a:t>
            </a:r>
            <a:r>
              <a:rPr lang="en-US" sz="2800" b="1" dirty="0">
                <a:solidFill>
                  <a:srgbClr val="00B050"/>
                </a:solidFill>
              </a:rPr>
              <a:t>g</a:t>
            </a:r>
            <a:r>
              <a:rPr lang="en-US" sz="2800" dirty="0">
                <a:solidFill>
                  <a:srgbClr val="00B050"/>
                </a:solidFill>
              </a:rPr>
              <a:t>reen</a:t>
            </a:r>
            <a:r>
              <a:rPr lang="en-US" sz="2800" dirty="0"/>
              <a:t>, and </a:t>
            </a:r>
            <a:r>
              <a:rPr lang="en-US" sz="2800" b="1" dirty="0">
                <a:solidFill>
                  <a:srgbClr val="0070C0"/>
                </a:solidFill>
              </a:rPr>
              <a:t>b</a:t>
            </a:r>
            <a:r>
              <a:rPr lang="en-US" sz="2800" dirty="0">
                <a:solidFill>
                  <a:srgbClr val="0070C0"/>
                </a:solidFill>
              </a:rPr>
              <a:t>lue</a:t>
            </a:r>
          </a:p>
        </p:txBody>
      </p:sp>
    </p:spTree>
    <p:extLst>
      <p:ext uri="{BB962C8B-B14F-4D97-AF65-F5344CB8AC3E}">
        <p14:creationId xmlns:p14="http://schemas.microsoft.com/office/powerpoint/2010/main" val="4101035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Images in Java: </a:t>
            </a:r>
            <a:r>
              <a:rPr lang="en-US" dirty="0">
                <a:latin typeface="Consolas" panose="020B0609020204030204" pitchFamily="49" charset="0"/>
              </a:rPr>
              <a:t>Picture.java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B204056-87DD-4B7C-BE48-AD2E770767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9447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267F99"/>
                </a:solidFill>
                <a:latin typeface="Consolas" panose="020B0609020204030204" pitchFamily="49" charset="0"/>
              </a:rPr>
              <a:t>Picture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001080"/>
                </a:solidFill>
                <a:latin typeface="Consolas" panose="020B0609020204030204" pitchFamily="49" charset="0"/>
              </a:rPr>
              <a:t>pic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3600" dirty="0">
                <a:solidFill>
                  <a:srgbClr val="AF00DB"/>
                </a:solidFill>
                <a:latin typeface="Consolas" panose="020B0609020204030204" pitchFamily="49" charset="0"/>
              </a:rPr>
              <a:t>new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795E26"/>
                </a:solidFill>
                <a:latin typeface="Consolas" panose="020B0609020204030204" pitchFamily="49" charset="0"/>
              </a:rPr>
              <a:t>Picture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3600" dirty="0">
                <a:solidFill>
                  <a:srgbClr val="A31515"/>
                </a:solidFill>
                <a:latin typeface="Consolas" panose="020B0609020204030204" pitchFamily="49" charset="0"/>
              </a:rPr>
              <a:t>"gumball.png"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</a:rPr>
              <a:t>* This functionality doesn’t work perfectly on Ed, it’s probably easier to use the save() method! </a:t>
            </a:r>
            <a:endParaRPr lang="en-US" sz="3200" dirty="0">
              <a:solidFill>
                <a:srgbClr val="000000"/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1D20548-68B1-472F-BFE8-9D20B71586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472614"/>
              </p:ext>
            </p:extLst>
          </p:nvPr>
        </p:nvGraphicFramePr>
        <p:xfrm>
          <a:off x="838199" y="2185246"/>
          <a:ext cx="10515599" cy="33925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0215">
                  <a:extLst>
                    <a:ext uri="{9D8B030D-6E8A-4147-A177-3AD203B41FA5}">
                      <a16:colId xmlns:a16="http://schemas.microsoft.com/office/drawing/2014/main" val="2251307398"/>
                    </a:ext>
                  </a:extLst>
                </a:gridCol>
                <a:gridCol w="5245384">
                  <a:extLst>
                    <a:ext uri="{9D8B030D-6E8A-4147-A177-3AD203B41FA5}">
                      <a16:colId xmlns:a16="http://schemas.microsoft.com/office/drawing/2014/main" val="1075561472"/>
                    </a:ext>
                  </a:extLst>
                </a:gridCol>
              </a:tblGrid>
              <a:tr h="42921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Methods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Descriptions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0768537"/>
                  </a:ext>
                </a:extLst>
              </a:tr>
              <a:tr h="740844">
                <a:tc>
                  <a:txBody>
                    <a:bodyPr/>
                    <a:lstStyle/>
                    <a:p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pic.getPixels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();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Returns a 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Color[][]</a:t>
                      </a:r>
                      <a:r>
                        <a:rPr lang="en-US" sz="2000" dirty="0"/>
                        <a:t> representing the colors in the grid of pixels.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8010095"/>
                  </a:ext>
                </a:extLst>
              </a:tr>
              <a:tr h="740844">
                <a:tc>
                  <a:txBody>
                    <a:bodyPr/>
                    <a:lstStyle/>
                    <a:p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pic.setPixels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(</a:t>
                      </a:r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colorArray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Sets the grid of pixels in the picture based on the given </a:t>
                      </a:r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colorArray</a:t>
                      </a:r>
                      <a:r>
                        <a:rPr lang="en-US" sz="2000" dirty="0"/>
                        <a:t>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2946201"/>
                  </a:ext>
                </a:extLst>
              </a:tr>
              <a:tr h="740844">
                <a:tc>
                  <a:txBody>
                    <a:bodyPr/>
                    <a:lstStyle/>
                    <a:p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pic.save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(</a:t>
                      </a:r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fileName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Saves the current picture to a file with the given </a:t>
                      </a:r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fileName</a:t>
                      </a:r>
                      <a:r>
                        <a:rPr lang="en-US" sz="20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2980523"/>
                  </a:ext>
                </a:extLst>
              </a:tr>
              <a:tr h="740844">
                <a:tc>
                  <a:txBody>
                    <a:bodyPr/>
                    <a:lstStyle/>
                    <a:p>
                      <a:r>
                        <a:rPr lang="en-US" sz="2000" dirty="0" err="1">
                          <a:latin typeface="Consolas" panose="020B0609020204030204" pitchFamily="49" charset="0"/>
                        </a:rPr>
                        <a:t>pic.show</a:t>
                      </a:r>
                      <a:r>
                        <a:rPr lang="en-US" sz="2000" dirty="0">
                          <a:latin typeface="Consolas" panose="020B0609020204030204" pitchFamily="49" charset="0"/>
                        </a:rPr>
                        <a:t>();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Shows the current picture in a window on the screen.*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74032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23538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Images in Java: </a:t>
            </a:r>
            <a:r>
              <a:rPr lang="en-US" dirty="0">
                <a:latin typeface="Consolas" panose="020B0609020204030204" pitchFamily="49" charset="0"/>
              </a:rPr>
              <a:t>Color.java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B204056-87DD-4B7C-BE48-AD2E770767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9447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267F99"/>
                </a:solidFill>
                <a:latin typeface="Consolas" panose="020B0609020204030204" pitchFamily="49" charset="0"/>
              </a:rPr>
              <a:t>Color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1080"/>
                </a:solidFill>
                <a:latin typeface="Consolas" panose="020B0609020204030204" pitchFamily="49" charset="0"/>
              </a:rPr>
              <a:t>color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dirty="0">
                <a:solidFill>
                  <a:srgbClr val="AF00DB"/>
                </a:solidFill>
                <a:latin typeface="Consolas" panose="020B0609020204030204" pitchFamily="49" charset="0"/>
              </a:rPr>
              <a:t>new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795E26"/>
                </a:solidFill>
                <a:latin typeface="Consolas" panose="020B0609020204030204" pitchFamily="49" charset="0"/>
              </a:rPr>
              <a:t>Color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redVal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greenVal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blueVal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1D20548-68B1-472F-BFE8-9D20B71586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659837"/>
              </p:ext>
            </p:extLst>
          </p:nvPr>
        </p:nvGraphicFramePr>
        <p:xfrm>
          <a:off x="838200" y="2185245"/>
          <a:ext cx="10515600" cy="4131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0216">
                  <a:extLst>
                    <a:ext uri="{9D8B030D-6E8A-4147-A177-3AD203B41FA5}">
                      <a16:colId xmlns:a16="http://schemas.microsoft.com/office/drawing/2014/main" val="2251307398"/>
                    </a:ext>
                  </a:extLst>
                </a:gridCol>
                <a:gridCol w="5245384">
                  <a:extLst>
                    <a:ext uri="{9D8B030D-6E8A-4147-A177-3AD203B41FA5}">
                      <a16:colId xmlns:a16="http://schemas.microsoft.com/office/drawing/2014/main" val="1075561472"/>
                    </a:ext>
                  </a:extLst>
                </a:gridCol>
              </a:tblGrid>
              <a:tr h="66867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Methods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/>
                        <a:t>Descriptions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0768537"/>
                  </a:ext>
                </a:extLst>
              </a:tr>
              <a:tr h="1154157">
                <a:tc>
                  <a:txBody>
                    <a:bodyPr/>
                    <a:lstStyle/>
                    <a:p>
                      <a:r>
                        <a:rPr lang="en-US" sz="2400" dirty="0" err="1">
                          <a:latin typeface="Consolas" panose="020B0609020204030204" pitchFamily="49" charset="0"/>
                        </a:rPr>
                        <a:t>color.getRed</a:t>
                      </a:r>
                      <a:r>
                        <a:rPr lang="en-US" sz="2400" dirty="0">
                          <a:latin typeface="Consolas" panose="020B0609020204030204" pitchFamily="49" charset="0"/>
                        </a:rPr>
                        <a:t>();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Returns the color amount for red.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8010095"/>
                  </a:ext>
                </a:extLst>
              </a:tr>
              <a:tr h="1154157">
                <a:tc>
                  <a:txBody>
                    <a:bodyPr/>
                    <a:lstStyle/>
                    <a:p>
                      <a:r>
                        <a:rPr lang="en-US" sz="2400" dirty="0" err="1">
                          <a:latin typeface="Consolas" panose="020B0609020204030204" pitchFamily="49" charset="0"/>
                        </a:rPr>
                        <a:t>color.getGreen</a:t>
                      </a:r>
                      <a:r>
                        <a:rPr lang="en-US" sz="2400" dirty="0">
                          <a:latin typeface="Consolas" panose="020B0609020204030204" pitchFamily="49" charset="0"/>
                        </a:rPr>
                        <a:t>();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Returns the color amount for green.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2946201"/>
                  </a:ext>
                </a:extLst>
              </a:tr>
              <a:tr h="1154157">
                <a:tc>
                  <a:txBody>
                    <a:bodyPr/>
                    <a:lstStyle/>
                    <a:p>
                      <a:r>
                        <a:rPr lang="en-US" sz="2400" dirty="0" err="1">
                          <a:latin typeface="Consolas" panose="020B0609020204030204" pitchFamily="49" charset="0"/>
                        </a:rPr>
                        <a:t>color.getBlue</a:t>
                      </a:r>
                      <a:r>
                        <a:rPr lang="en-US" sz="2400" dirty="0">
                          <a:latin typeface="Consolas" panose="020B0609020204030204" pitchFamily="49" charset="0"/>
                        </a:rPr>
                        <a:t>();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Returns the color amount for blue.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2980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40902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2D Arrays Review </a:t>
            </a:r>
          </a:p>
          <a:p>
            <a:pPr>
              <a:spcAft>
                <a:spcPts val="1200"/>
              </a:spcAft>
            </a:pPr>
            <a:r>
              <a:rPr lang="en-US" dirty="0"/>
              <a:t>Images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Images with 2D Arrays!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4730315" y="3429000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68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2D Arrays Review </a:t>
            </a:r>
          </a:p>
          <a:p>
            <a:pPr>
              <a:spcAft>
                <a:spcPts val="1200"/>
              </a:spcAft>
            </a:pPr>
            <a:r>
              <a:rPr lang="en-US" dirty="0"/>
              <a:t>Images</a:t>
            </a:r>
          </a:p>
          <a:p>
            <a:pPr>
              <a:spcAft>
                <a:spcPts val="1200"/>
              </a:spcAft>
            </a:pPr>
            <a:r>
              <a:rPr lang="en-US" dirty="0"/>
              <a:t>Images with 2D Arrays!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854708" y="2123116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468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Arrays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The type of an array is </a:t>
            </a:r>
            <a:r>
              <a:rPr lang="en-US" sz="3600" i="1" dirty="0" err="1"/>
              <a:t>ElementType</a:t>
            </a:r>
            <a:r>
              <a:rPr lang="en-US" sz="3600" dirty="0"/>
              <a:t>[]</a:t>
            </a:r>
          </a:p>
          <a:p>
            <a:pPr lvl="1"/>
            <a:r>
              <a:rPr lang="en-US" sz="3200" i="1" dirty="0" err="1"/>
              <a:t>ElementType</a:t>
            </a:r>
            <a:r>
              <a:rPr lang="en-US" sz="3200" dirty="0"/>
              <a:t> can be any type! </a:t>
            </a:r>
            <a:endParaRPr lang="en-US" sz="3200" i="1" dirty="0"/>
          </a:p>
          <a:p>
            <a:r>
              <a:rPr lang="en-US" sz="3600" dirty="0"/>
              <a:t>Can store multiple elements </a:t>
            </a:r>
            <a:r>
              <a:rPr lang="en-US" sz="3600" i="1" dirty="0"/>
              <a:t>of the same type</a:t>
            </a:r>
            <a:endParaRPr lang="en-US" sz="3600" dirty="0"/>
          </a:p>
          <a:p>
            <a:r>
              <a:rPr lang="en-US" sz="3600" dirty="0"/>
              <a:t>Need to specify length of array and type of elements it will store at creation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21B4E5-6A70-4564-84C5-EDA0D5623209}"/>
              </a:ext>
            </a:extLst>
          </p:cNvPr>
          <p:cNvSpPr txBox="1"/>
          <p:nvPr/>
        </p:nvSpPr>
        <p:spPr>
          <a:xfrm>
            <a:off x="2022765" y="5241034"/>
            <a:ext cx="16593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nsolas" panose="020B0609020204030204" pitchFamily="49" charset="0"/>
              </a:rPr>
              <a:t>int[]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AFCC3A-DA8D-4063-9E73-D0B304533B30}"/>
              </a:ext>
            </a:extLst>
          </p:cNvPr>
          <p:cNvSpPr txBox="1"/>
          <p:nvPr/>
        </p:nvSpPr>
        <p:spPr>
          <a:xfrm>
            <a:off x="5367251" y="5393434"/>
            <a:ext cx="2561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nsolas" panose="020B0609020204030204" pitchFamily="49" charset="0"/>
              </a:rPr>
              <a:t>double[]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B35965-B244-484F-85D1-8FB58C9C58DB}"/>
              </a:ext>
            </a:extLst>
          </p:cNvPr>
          <p:cNvSpPr txBox="1"/>
          <p:nvPr/>
        </p:nvSpPr>
        <p:spPr>
          <a:xfrm>
            <a:off x="7996150" y="5101046"/>
            <a:ext cx="2121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nsolas" panose="020B0609020204030204" pitchFamily="49" charset="0"/>
              </a:rPr>
              <a:t>String[]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A97B80-E3A2-4A04-B52B-B139DBE05D97}"/>
              </a:ext>
            </a:extLst>
          </p:cNvPr>
          <p:cNvSpPr txBox="1"/>
          <p:nvPr/>
        </p:nvSpPr>
        <p:spPr>
          <a:xfrm>
            <a:off x="3172691" y="6234120"/>
            <a:ext cx="2831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latin typeface="Consolas" panose="020B0609020204030204" pitchFamily="49" charset="0"/>
              </a:rPr>
              <a:t>boolean</a:t>
            </a:r>
            <a:r>
              <a:rPr lang="en-US" sz="2800" dirty="0">
                <a:latin typeface="Consolas" panose="020B0609020204030204" pitchFamily="49" charset="0"/>
              </a:rPr>
              <a:t>[]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0E90C4-9406-4D7B-9D47-16E756FC351B}"/>
              </a:ext>
            </a:extLst>
          </p:cNvPr>
          <p:cNvSpPr txBox="1"/>
          <p:nvPr/>
        </p:nvSpPr>
        <p:spPr>
          <a:xfrm>
            <a:off x="9418322" y="6078342"/>
            <a:ext cx="16593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nsolas" panose="020B0609020204030204" pitchFamily="49" charset="0"/>
              </a:rPr>
              <a:t>char[]</a:t>
            </a:r>
          </a:p>
        </p:txBody>
      </p:sp>
      <p:pic>
        <p:nvPicPr>
          <p:cNvPr id="9" name="Picture 2" descr="The text &quot;int[]&quot; highlighted in blue labeled with &quot;type&quot; underneath, followed by the text &quot;arr&quot; highlighted yellow labeled with &quot;name&quot; underneath, followed by &quot; = new int[4];&quot; highlighted purple labeled with &quot;array creation code.&quot; ">
            <a:extLst>
              <a:ext uri="{FF2B5EF4-FFF2-40B4-BE49-F238E27FC236}">
                <a16:creationId xmlns:a16="http://schemas.microsoft.com/office/drawing/2014/main" id="{3AB72C1B-F77C-41E5-9BF8-BB211A7672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390" y="3891115"/>
            <a:ext cx="5666515" cy="1027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243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Arrays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r>
              <a:rPr lang="en-US" sz="3600" dirty="0"/>
              <a:t>The type of an array is </a:t>
            </a:r>
            <a:r>
              <a:rPr lang="en-US" sz="3600" i="1" dirty="0" err="1"/>
              <a:t>ElementType</a:t>
            </a:r>
            <a:r>
              <a:rPr lang="en-US" sz="3600" dirty="0"/>
              <a:t>[]</a:t>
            </a:r>
          </a:p>
          <a:p>
            <a:pPr lvl="1"/>
            <a:r>
              <a:rPr lang="en-US" sz="3200" i="1" dirty="0" err="1"/>
              <a:t>ElementType</a:t>
            </a:r>
            <a:r>
              <a:rPr lang="en-US" sz="3200" dirty="0"/>
              <a:t> can be any type! </a:t>
            </a:r>
            <a:endParaRPr lang="en-US" sz="3200" i="1" dirty="0"/>
          </a:p>
          <a:p>
            <a:r>
              <a:rPr lang="en-US" sz="3600" dirty="0"/>
              <a:t>Can store multiple elements </a:t>
            </a:r>
            <a:r>
              <a:rPr lang="en-US" sz="3600" i="1" dirty="0"/>
              <a:t>of the same type</a:t>
            </a:r>
            <a:endParaRPr lang="en-US" sz="3600" dirty="0"/>
          </a:p>
          <a:p>
            <a:r>
              <a:rPr lang="en-US" sz="3600" dirty="0"/>
              <a:t>Need to specify length of array and type of elements it will store at creation</a:t>
            </a:r>
          </a:p>
        </p:txBody>
      </p:sp>
      <p:pic>
        <p:nvPicPr>
          <p:cNvPr id="1028" name="Picture 4" descr="https://static.us.edusercontent.com/files/pJ3vMPOEgj5NjSX7t5TrGDCl">
            <a:extLst>
              <a:ext uri="{FF2B5EF4-FFF2-40B4-BE49-F238E27FC236}">
                <a16:creationId xmlns:a16="http://schemas.microsoft.com/office/drawing/2014/main" id="{9CC40C58-3241-47AC-AB0D-69B41DAA81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002" y="4337502"/>
            <a:ext cx="7529995" cy="2164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105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2D Arrays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i="1" dirty="0"/>
              <a:t>An array of arrays!</a:t>
            </a:r>
          </a:p>
          <a:p>
            <a:pPr marL="0" indent="0" algn="ctr">
              <a:buNone/>
            </a:pPr>
            <a:endParaRPr lang="en-US" sz="3200" i="1" dirty="0"/>
          </a:p>
          <a:p>
            <a:r>
              <a:rPr lang="en-US" sz="3200" dirty="0"/>
              <a:t>The </a:t>
            </a:r>
            <a:r>
              <a:rPr lang="en-US" sz="3200" i="1" dirty="0" err="1"/>
              <a:t>ElementType</a:t>
            </a:r>
            <a:r>
              <a:rPr lang="en-US" sz="3200" dirty="0"/>
              <a:t> of the array is another array itself! </a:t>
            </a:r>
          </a:p>
          <a:p>
            <a:pPr lvl="1"/>
            <a:r>
              <a:rPr lang="en-US" sz="2800" dirty="0"/>
              <a:t>Your first example of “nested data structures” </a:t>
            </a:r>
          </a:p>
          <a:p>
            <a:pPr lvl="2"/>
            <a:r>
              <a:rPr lang="en-US" sz="2400" dirty="0"/>
              <a:t>There will be more! </a:t>
            </a:r>
            <a:endParaRPr lang="en-US" sz="3200" dirty="0"/>
          </a:p>
          <a:p>
            <a:pPr marL="0" indent="0">
              <a:buNone/>
            </a:pPr>
            <a:endParaRPr lang="en-US" sz="3200" i="1" dirty="0"/>
          </a:p>
          <a:p>
            <a:pPr marL="0" indent="0">
              <a:buNone/>
            </a:pPr>
            <a:r>
              <a:rPr lang="en-US" sz="3200" i="1" dirty="0"/>
              <a:t> </a:t>
            </a:r>
          </a:p>
          <a:p>
            <a:pPr marL="0" indent="0">
              <a:buNone/>
            </a:pPr>
            <a:endParaRPr lang="en-US" sz="3200" i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B8E1D5-846E-44ED-9848-F51A3F857518}"/>
              </a:ext>
            </a:extLst>
          </p:cNvPr>
          <p:cNvSpPr txBox="1"/>
          <p:nvPr/>
        </p:nvSpPr>
        <p:spPr>
          <a:xfrm>
            <a:off x="2022764" y="4754880"/>
            <a:ext cx="2040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onsolas" panose="020B0609020204030204" pitchFamily="49" charset="0"/>
              </a:rPr>
              <a:t>int[][]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43C700-2D16-4FDB-97F4-73C8B03A3E17}"/>
              </a:ext>
            </a:extLst>
          </p:cNvPr>
          <p:cNvSpPr txBox="1"/>
          <p:nvPr/>
        </p:nvSpPr>
        <p:spPr>
          <a:xfrm>
            <a:off x="5367251" y="4907280"/>
            <a:ext cx="2463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onsolas" panose="020B0609020204030204" pitchFamily="49" charset="0"/>
              </a:rPr>
              <a:t>double[][]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E5099E-AFE0-4B7E-87A8-5738FA929F24}"/>
              </a:ext>
            </a:extLst>
          </p:cNvPr>
          <p:cNvSpPr txBox="1"/>
          <p:nvPr/>
        </p:nvSpPr>
        <p:spPr>
          <a:xfrm>
            <a:off x="7996150" y="4614892"/>
            <a:ext cx="2539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onsolas" panose="020B0609020204030204" pitchFamily="49" charset="0"/>
              </a:rPr>
              <a:t>String[][]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C87055-755A-44BC-8728-7351AED21146}"/>
              </a:ext>
            </a:extLst>
          </p:cNvPr>
          <p:cNvSpPr txBox="1"/>
          <p:nvPr/>
        </p:nvSpPr>
        <p:spPr>
          <a:xfrm>
            <a:off x="3172691" y="5747966"/>
            <a:ext cx="2723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latin typeface="Consolas" panose="020B0609020204030204" pitchFamily="49" charset="0"/>
              </a:rPr>
              <a:t>boolean</a:t>
            </a:r>
            <a:r>
              <a:rPr lang="en-US" sz="3200" dirty="0">
                <a:latin typeface="Consolas" panose="020B0609020204030204" pitchFamily="49" charset="0"/>
              </a:rPr>
              <a:t>[][]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21D526-B9D8-4BC3-BCDB-A9FC0BED98E7}"/>
              </a:ext>
            </a:extLst>
          </p:cNvPr>
          <p:cNvSpPr txBox="1"/>
          <p:nvPr/>
        </p:nvSpPr>
        <p:spPr>
          <a:xfrm>
            <a:off x="8758647" y="5592188"/>
            <a:ext cx="2255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onsolas" panose="020B0609020204030204" pitchFamily="49" charset="0"/>
              </a:rPr>
              <a:t>char[][]</a:t>
            </a:r>
          </a:p>
        </p:txBody>
      </p:sp>
      <p:pic>
        <p:nvPicPr>
          <p:cNvPr id="2050" name="Picture 2" descr="The text &quot;int[][]&quot; highlighted blue and labeled with &quot;type&quot; underneath, followed by &quot;a&quot; highlighted yellow and labeled with &quot;name&quot;, then = new int[4][3]; highlighted purple and labeled with &quot;array creation code.&quot;">
            <a:extLst>
              <a:ext uri="{FF2B5EF4-FFF2-40B4-BE49-F238E27FC236}">
                <a16:creationId xmlns:a16="http://schemas.microsoft.com/office/drawing/2014/main" id="{771B0B99-F94D-4520-9C55-A0BBB2CDA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257" y="3611389"/>
            <a:ext cx="5772961" cy="1003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6430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2D Arrays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4818017" cy="4805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i="1" dirty="0"/>
              <a:t>An array of arrays!</a:t>
            </a:r>
          </a:p>
          <a:p>
            <a:pPr marL="0" indent="0">
              <a:buNone/>
            </a:pPr>
            <a:endParaRPr lang="en-US" sz="3200" i="1" dirty="0"/>
          </a:p>
          <a:p>
            <a:pPr marL="0" indent="0">
              <a:buNone/>
            </a:pPr>
            <a:r>
              <a:rPr lang="en-US" sz="3200" dirty="0"/>
              <a:t>The two dimensions are “rows” and “columns”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i="1" dirty="0"/>
          </a:p>
          <a:p>
            <a:pPr marL="0" indent="0">
              <a:buNone/>
            </a:pPr>
            <a:r>
              <a:rPr lang="en-US" sz="3200" i="1" dirty="0"/>
              <a:t> </a:t>
            </a:r>
          </a:p>
          <a:p>
            <a:pPr marL="0" indent="0">
              <a:buNone/>
            </a:pPr>
            <a:endParaRPr lang="en-US" sz="3200" i="1" dirty="0"/>
          </a:p>
        </p:txBody>
      </p:sp>
      <p:pic>
        <p:nvPicPr>
          <p:cNvPr id="4098" name="Picture 2" descr="https://static.us.edusercontent.com/files/e55lmLPLwx6go6t1SJwOnX3K">
            <a:extLst>
              <a:ext uri="{FF2B5EF4-FFF2-40B4-BE49-F238E27FC236}">
                <a16:creationId xmlns:a16="http://schemas.microsoft.com/office/drawing/2014/main" id="{4FC02A4D-F56D-40A2-A882-C58587BB46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924" y="2192582"/>
            <a:ext cx="6332220" cy="3606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005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2D Arrays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4818017" cy="480536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3200" dirty="0"/>
              <a:t>A slightly more accurate view…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i="1" dirty="0"/>
              <a:t>reference semantics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6F8378-C35C-4A2D-B9F4-CBEC0DB0A6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2262" y="2736668"/>
            <a:ext cx="6841487" cy="2934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93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SE 373 Summer 2020">
  <a:themeElements>
    <a:clrScheme name="CSE 373 20s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E235D"/>
      </a:accent1>
      <a:accent2>
        <a:srgbClr val="E83C60"/>
      </a:accent2>
      <a:accent3>
        <a:srgbClr val="2699A9"/>
      </a:accent3>
      <a:accent4>
        <a:srgbClr val="FFC000"/>
      </a:accent4>
      <a:accent5>
        <a:srgbClr val="EE8A64"/>
      </a:accent5>
      <a:accent6>
        <a:srgbClr val="09A98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12676</TotalTime>
  <Words>1602</Words>
  <Application>Microsoft Office PowerPoint</Application>
  <PresentationFormat>Widescreen</PresentationFormat>
  <Paragraphs>876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Arial</vt:lpstr>
      <vt:lpstr>Calibri</vt:lpstr>
      <vt:lpstr>Consolas</vt:lpstr>
      <vt:lpstr>Montserrat</vt:lpstr>
      <vt:lpstr>Montserrat ExtraBold</vt:lpstr>
      <vt:lpstr>Montserrat SemiBold</vt:lpstr>
      <vt:lpstr>System Font Regular</vt:lpstr>
      <vt:lpstr>CSE 373 Summer 2020</vt:lpstr>
      <vt:lpstr>2D Arrays</vt:lpstr>
      <vt:lpstr>Lecture Outline</vt:lpstr>
      <vt:lpstr>Announcements</vt:lpstr>
      <vt:lpstr>Lecture Outline</vt:lpstr>
      <vt:lpstr>(PCM) Arrays</vt:lpstr>
      <vt:lpstr>(PCM) Arrays</vt:lpstr>
      <vt:lpstr>(PCM) 2D Arrays</vt:lpstr>
      <vt:lpstr>(PCM) 2D Arrays</vt:lpstr>
      <vt:lpstr>(PCM) 2D Arrays</vt:lpstr>
      <vt:lpstr>(PCM) 2D Array Traversals</vt:lpstr>
      <vt:lpstr>Arrays Utility Class</vt:lpstr>
      <vt:lpstr>Applications of 2D Arrays</vt:lpstr>
      <vt:lpstr>matrixAdd</vt:lpstr>
      <vt:lpstr>matrixAdd</vt:lpstr>
      <vt:lpstr>matrixAdd</vt:lpstr>
      <vt:lpstr>matrixAdd</vt:lpstr>
      <vt:lpstr>matrixAdd</vt:lpstr>
      <vt:lpstr>matrixAdd</vt:lpstr>
      <vt:lpstr>matrixAdd</vt:lpstr>
      <vt:lpstr>matrixAdd</vt:lpstr>
      <vt:lpstr>matrixAdd</vt:lpstr>
      <vt:lpstr>matrixAdd</vt:lpstr>
      <vt:lpstr>matrixAdd</vt:lpstr>
      <vt:lpstr>matrixAdd</vt:lpstr>
      <vt:lpstr>matrixAdd</vt:lpstr>
      <vt:lpstr>matrixAdd</vt:lpstr>
      <vt:lpstr>matrixAdd</vt:lpstr>
      <vt:lpstr>matrixAdd</vt:lpstr>
      <vt:lpstr>matrixAdd</vt:lpstr>
      <vt:lpstr>matrixAdd</vt:lpstr>
      <vt:lpstr>Lecture Outline</vt:lpstr>
      <vt:lpstr>Images</vt:lpstr>
      <vt:lpstr>Images</vt:lpstr>
      <vt:lpstr>Images in Java</vt:lpstr>
      <vt:lpstr>Images in Java: Picture.java</vt:lpstr>
      <vt:lpstr>Images in Java: Color.java</vt:lpstr>
      <vt:lpstr>Lecture Outline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 S Johnston</dc:creator>
  <cp:lastModifiedBy>mnats</cp:lastModifiedBy>
  <cp:revision>265</cp:revision>
  <cp:lastPrinted>2022-09-27T21:33:44Z</cp:lastPrinted>
  <dcterms:created xsi:type="dcterms:W3CDTF">2020-06-13T06:27:42Z</dcterms:created>
  <dcterms:modified xsi:type="dcterms:W3CDTF">2023-01-26T02:53:14Z</dcterms:modified>
</cp:coreProperties>
</file>