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85" r:id="rId3"/>
    <p:sldId id="324" r:id="rId4"/>
    <p:sldId id="390" r:id="rId5"/>
    <p:sldId id="387" r:id="rId6"/>
    <p:sldId id="379" r:id="rId7"/>
    <p:sldId id="380" r:id="rId8"/>
    <p:sldId id="381" r:id="rId9"/>
    <p:sldId id="384" r:id="rId10"/>
    <p:sldId id="385" r:id="rId11"/>
    <p:sldId id="277" r:id="rId12"/>
    <p:sldId id="386" r:id="rId13"/>
    <p:sldId id="388" r:id="rId14"/>
    <p:sldId id="391" r:id="rId15"/>
    <p:sldId id="389" r:id="rId16"/>
    <p:sldId id="392" r:id="rId17"/>
    <p:sldId id="3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0FF"/>
    <a:srgbClr val="FAFAFA"/>
    <a:srgbClr val="F5F5F5"/>
    <a:srgbClr val="EF5777"/>
    <a:srgbClr val="0FB9B1"/>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45" autoAdjust="0"/>
    <p:restoredTop sz="95359" autoAdjust="0"/>
  </p:normalViewPr>
  <p:slideViewPr>
    <p:cSldViewPr snapToGrid="0" snapToObjects="1">
      <p:cViewPr>
        <p:scale>
          <a:sx n="87" d="100"/>
          <a:sy n="87" d="100"/>
        </p:scale>
        <p:origin x="243" y="126"/>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660FC8D-3FAB-384B-A523-F958535FCC05}" type="slidenum">
              <a:rPr lang="en-US" smtClean="0"/>
              <a:t>9</a:t>
            </a:fld>
            <a:endParaRPr lang="en-US"/>
          </a:p>
        </p:txBody>
      </p:sp>
    </p:spTree>
    <p:extLst>
      <p:ext uri="{BB962C8B-B14F-4D97-AF65-F5344CB8AC3E}">
        <p14:creationId xmlns:p14="http://schemas.microsoft.com/office/powerpoint/2010/main" val="2356605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70901" y="4174812"/>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6" y="3182200"/>
            <a:ext cx="3682675"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05</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err="1">
                <a:solidFill>
                  <a:schemeClr val="tx1">
                    <a:lumMod val="65000"/>
                    <a:lumOff val="35000"/>
                  </a:schemeClr>
                </a:solidFill>
                <a:latin typeface="Montserrat SemiBold" pitchFamily="2" charset="77"/>
              </a:rPr>
              <a:t>sli.do</a:t>
            </a:r>
            <a:r>
              <a:rPr lang="en-US" sz="2000" b="0" i="0" dirty="0">
                <a:solidFill>
                  <a:schemeClr val="tx1">
                    <a:lumMod val="65000"/>
                    <a:lumOff val="35000"/>
                  </a:schemeClr>
                </a:solidFill>
                <a:latin typeface="Montserrat SemiBold" pitchFamily="2" charset="77"/>
              </a:rPr>
              <a:t>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gd name="adj" fmla="val 1613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8B43A55-0BC9-481C-A458-DAE14BC82FC5}"/>
              </a:ext>
            </a:extLst>
          </p:cNvPr>
          <p:cNvSpPr/>
          <p:nvPr userDrawn="1"/>
        </p:nvSpPr>
        <p:spPr>
          <a:xfrm>
            <a:off x="7360567" y="4636533"/>
            <a:ext cx="986167"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Instructor</a:t>
            </a:r>
          </a:p>
        </p:txBody>
      </p:sp>
      <p:sp>
        <p:nvSpPr>
          <p:cNvPr id="31" name="Rectangle 30">
            <a:extLst>
              <a:ext uri="{FF2B5EF4-FFF2-40B4-BE49-F238E27FC236}">
                <a16:creationId xmlns:a16="http://schemas.microsoft.com/office/drawing/2014/main" id="{813EC334-0AB6-4CBF-91FB-4CCF9EE0F56E}"/>
              </a:ext>
            </a:extLst>
          </p:cNvPr>
          <p:cNvSpPr/>
          <p:nvPr userDrawn="1"/>
        </p:nvSpPr>
        <p:spPr>
          <a:xfrm>
            <a:off x="7848275" y="4892775"/>
            <a:ext cx="479618"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TAs</a:t>
            </a:r>
          </a:p>
        </p:txBody>
      </p:sp>
      <p:sp>
        <p:nvSpPr>
          <p:cNvPr id="32" name="TextBox 31">
            <a:extLst>
              <a:ext uri="{FF2B5EF4-FFF2-40B4-BE49-F238E27FC236}">
                <a16:creationId xmlns:a16="http://schemas.microsoft.com/office/drawing/2014/main" id="{7FF60FE5-DA51-4839-9151-147955C7569D}"/>
              </a:ext>
            </a:extLst>
          </p:cNvPr>
          <p:cNvSpPr txBox="1"/>
          <p:nvPr userDrawn="1"/>
        </p:nvSpPr>
        <p:spPr>
          <a:xfrm>
            <a:off x="8346734" y="4903866"/>
            <a:ext cx="3552289" cy="1318669"/>
          </a:xfrm>
          <a:prstGeom prst="rect">
            <a:avLst/>
          </a:prstGeom>
          <a:noFill/>
        </p:spPr>
        <p:txBody>
          <a:bodyPr wrap="square" numCol="4" rtlCol="0">
            <a:noAutofit/>
          </a:bodyPr>
          <a:lstStyle/>
          <a:p>
            <a:r>
              <a:rPr lang="en-US" sz="800" b="1" i="0" dirty="0" err="1">
                <a:solidFill>
                  <a:schemeClr val="tx1">
                    <a:lumMod val="65000"/>
                    <a:lumOff val="35000"/>
                  </a:schemeClr>
                </a:solidFill>
                <a:latin typeface="Montserrat SemiBold" pitchFamily="2" charset="77"/>
              </a:rPr>
              <a:t>Ayush</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Connor</a:t>
            </a:r>
          </a:p>
          <a:p>
            <a:r>
              <a:rPr lang="en-US" sz="800" b="1" i="0" dirty="0" err="1">
                <a:solidFill>
                  <a:schemeClr val="tx1">
                    <a:lumMod val="65000"/>
                    <a:lumOff val="35000"/>
                  </a:schemeClr>
                </a:solidFill>
                <a:latin typeface="Montserrat SemiBold" pitchFamily="2" charset="77"/>
              </a:rPr>
              <a:t>Poojitha</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Andrew A</a:t>
            </a:r>
          </a:p>
          <a:p>
            <a:r>
              <a:rPr lang="en-US" sz="800" b="1" i="0" dirty="0">
                <a:solidFill>
                  <a:schemeClr val="tx1">
                    <a:lumMod val="65000"/>
                    <a:lumOff val="35000"/>
                  </a:schemeClr>
                </a:solidFill>
                <a:latin typeface="Montserrat SemiBold" pitchFamily="2" charset="77"/>
              </a:rPr>
              <a:t>Andrew C</a:t>
            </a:r>
          </a:p>
          <a:p>
            <a:r>
              <a:rPr lang="en-US" sz="800" b="1" i="0" dirty="0">
                <a:solidFill>
                  <a:schemeClr val="tx1">
                    <a:lumMod val="65000"/>
                    <a:lumOff val="35000"/>
                  </a:schemeClr>
                </a:solidFill>
                <a:latin typeface="Montserrat SemiBold" pitchFamily="2" charset="77"/>
              </a:rPr>
              <a:t>Jasmine</a:t>
            </a:r>
          </a:p>
          <a:p>
            <a:r>
              <a:rPr lang="en-US" sz="800" b="1" i="0" dirty="0" err="1">
                <a:solidFill>
                  <a:schemeClr val="tx1">
                    <a:lumMod val="65000"/>
                    <a:lumOff val="35000"/>
                  </a:schemeClr>
                </a:solidFill>
                <a:latin typeface="Montserrat SemiBold" pitchFamily="2" charset="77"/>
              </a:rPr>
              <a:t>Darel</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Gabe</a:t>
            </a:r>
          </a:p>
          <a:p>
            <a:r>
              <a:rPr lang="en-US" sz="800" b="1" i="0" dirty="0">
                <a:solidFill>
                  <a:schemeClr val="tx1">
                    <a:lumMod val="65000"/>
                    <a:lumOff val="35000"/>
                  </a:schemeClr>
                </a:solidFill>
                <a:latin typeface="Montserrat SemiBold" pitchFamily="2" charset="77"/>
              </a:rPr>
              <a:t>Karen</a:t>
            </a:r>
          </a:p>
          <a:p>
            <a:r>
              <a:rPr lang="en-US" sz="800" b="1" i="0" dirty="0">
                <a:solidFill>
                  <a:schemeClr val="tx1">
                    <a:lumMod val="65000"/>
                    <a:lumOff val="35000"/>
                  </a:schemeClr>
                </a:solidFill>
                <a:latin typeface="Montserrat SemiBold" pitchFamily="2" charset="77"/>
              </a:rPr>
              <a:t>Colton</a:t>
            </a:r>
          </a:p>
          <a:p>
            <a:r>
              <a:rPr lang="en-US" sz="800" b="1" i="0" dirty="0">
                <a:solidFill>
                  <a:schemeClr val="tx1">
                    <a:lumMod val="65000"/>
                    <a:lumOff val="35000"/>
                  </a:schemeClr>
                </a:solidFill>
                <a:latin typeface="Montserrat SemiBold" pitchFamily="2" charset="77"/>
              </a:rPr>
              <a:t>Atharva</a:t>
            </a:r>
          </a:p>
          <a:p>
            <a:r>
              <a:rPr lang="en-US" sz="800" b="1" i="0" dirty="0">
                <a:solidFill>
                  <a:schemeClr val="tx1">
                    <a:lumMod val="65000"/>
                    <a:lumOff val="35000"/>
                  </a:schemeClr>
                </a:solidFill>
                <a:latin typeface="Montserrat SemiBold" pitchFamily="2" charset="77"/>
              </a:rPr>
              <a:t>Julia</a:t>
            </a:r>
          </a:p>
          <a:p>
            <a:r>
              <a:rPr lang="en-US" sz="800" b="1" i="0" dirty="0" err="1">
                <a:solidFill>
                  <a:schemeClr val="tx1">
                    <a:lumMod val="65000"/>
                    <a:lumOff val="35000"/>
                  </a:schemeClr>
                </a:solidFill>
                <a:latin typeface="Montserrat SemiBold" pitchFamily="2" charset="77"/>
              </a:rPr>
              <a:t>Megana</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Joey</a:t>
            </a:r>
          </a:p>
          <a:p>
            <a:r>
              <a:rPr lang="en-US" sz="800" b="1" i="0" dirty="0" err="1">
                <a:solidFill>
                  <a:schemeClr val="tx1">
                    <a:lumMod val="65000"/>
                    <a:lumOff val="35000"/>
                  </a:schemeClr>
                </a:solidFill>
                <a:latin typeface="Montserrat SemiBold" pitchFamily="2" charset="77"/>
              </a:rPr>
              <a:t>Eesha</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Lilian</a:t>
            </a:r>
          </a:p>
          <a:p>
            <a:r>
              <a:rPr lang="en-US" sz="800" b="1" i="0" dirty="0">
                <a:solidFill>
                  <a:schemeClr val="tx1">
                    <a:lumMod val="65000"/>
                    <a:lumOff val="35000"/>
                  </a:schemeClr>
                </a:solidFill>
                <a:latin typeface="Montserrat SemiBold" pitchFamily="2" charset="77"/>
              </a:rPr>
              <a:t>Thomas</a:t>
            </a:r>
          </a:p>
          <a:p>
            <a:r>
              <a:rPr lang="en-US" sz="800" b="1" i="0" dirty="0">
                <a:solidFill>
                  <a:schemeClr val="tx1">
                    <a:lumMod val="65000"/>
                    <a:lumOff val="35000"/>
                  </a:schemeClr>
                </a:solidFill>
                <a:latin typeface="Montserrat SemiBold" pitchFamily="2" charset="77"/>
              </a:rPr>
              <a:t>Leon</a:t>
            </a:r>
          </a:p>
          <a:p>
            <a:r>
              <a:rPr lang="en-US" sz="800" b="1" i="0" dirty="0">
                <a:solidFill>
                  <a:schemeClr val="tx1">
                    <a:lumMod val="65000"/>
                    <a:lumOff val="35000"/>
                  </a:schemeClr>
                </a:solidFill>
                <a:latin typeface="Montserrat SemiBold" pitchFamily="2" charset="77"/>
              </a:rPr>
              <a:t>Melissa</a:t>
            </a:r>
          </a:p>
          <a:p>
            <a:r>
              <a:rPr lang="en-US" sz="800" b="1" i="0" dirty="0">
                <a:solidFill>
                  <a:schemeClr val="tx1">
                    <a:lumMod val="65000"/>
                    <a:lumOff val="35000"/>
                  </a:schemeClr>
                </a:solidFill>
                <a:latin typeface="Montserrat SemiBold" pitchFamily="2" charset="77"/>
              </a:rPr>
              <a:t>Audrey</a:t>
            </a:r>
          </a:p>
          <a:p>
            <a:r>
              <a:rPr lang="en-US" sz="800" b="1" i="0" dirty="0">
                <a:solidFill>
                  <a:schemeClr val="tx1">
                    <a:lumMod val="65000"/>
                    <a:lumOff val="35000"/>
                  </a:schemeClr>
                </a:solidFill>
                <a:latin typeface="Montserrat SemiBold" pitchFamily="2" charset="77"/>
              </a:rPr>
              <a:t>Ernie</a:t>
            </a:r>
          </a:p>
          <a:p>
            <a:r>
              <a:rPr lang="en-US" sz="800" b="1" i="0" dirty="0">
                <a:solidFill>
                  <a:schemeClr val="tx1">
                    <a:lumMod val="65000"/>
                    <a:lumOff val="35000"/>
                  </a:schemeClr>
                </a:solidFill>
                <a:latin typeface="Montserrat SemiBold" pitchFamily="2" charset="77"/>
              </a:rPr>
              <a:t>Di</a:t>
            </a:r>
          </a:p>
          <a:p>
            <a:r>
              <a:rPr lang="en-US" sz="800" b="1" i="0" dirty="0">
                <a:solidFill>
                  <a:schemeClr val="tx1">
                    <a:lumMod val="65000"/>
                    <a:lumOff val="35000"/>
                  </a:schemeClr>
                </a:solidFill>
                <a:latin typeface="Montserrat SemiBold" pitchFamily="2" charset="77"/>
              </a:rPr>
              <a:t>Logan</a:t>
            </a:r>
          </a:p>
          <a:p>
            <a:r>
              <a:rPr lang="en-US" sz="800" b="1" i="0" dirty="0">
                <a:solidFill>
                  <a:schemeClr val="tx1">
                    <a:lumMod val="65000"/>
                    <a:lumOff val="35000"/>
                  </a:schemeClr>
                </a:solidFill>
                <a:latin typeface="Montserrat SemiBold" pitchFamily="2" charset="77"/>
              </a:rPr>
              <a:t>Shivani</a:t>
            </a:r>
          </a:p>
          <a:p>
            <a:r>
              <a:rPr lang="en-US" sz="800" b="1" i="0" dirty="0">
                <a:solidFill>
                  <a:schemeClr val="tx1">
                    <a:lumMod val="65000"/>
                    <a:lumOff val="35000"/>
                  </a:schemeClr>
                </a:solidFill>
                <a:latin typeface="Montserrat SemiBold" pitchFamily="2" charset="77"/>
              </a:rPr>
              <a:t>Michelle</a:t>
            </a:r>
          </a:p>
          <a:p>
            <a:r>
              <a:rPr lang="en-US" sz="800" b="1" i="0" dirty="0">
                <a:solidFill>
                  <a:schemeClr val="tx1">
                    <a:lumMod val="65000"/>
                    <a:lumOff val="35000"/>
                  </a:schemeClr>
                </a:solidFill>
                <a:latin typeface="Montserrat SemiBold" pitchFamily="2" charset="77"/>
              </a:rPr>
              <a:t>Steven</a:t>
            </a:r>
          </a:p>
          <a:p>
            <a:r>
              <a:rPr lang="en-US" sz="800" b="1" i="0" dirty="0">
                <a:solidFill>
                  <a:schemeClr val="tx1">
                    <a:lumMod val="65000"/>
                    <a:lumOff val="35000"/>
                  </a:schemeClr>
                </a:solidFill>
                <a:latin typeface="Montserrat SemiBold" pitchFamily="2" charset="77"/>
              </a:rPr>
              <a:t>Kevin</a:t>
            </a:r>
          </a:p>
          <a:p>
            <a:r>
              <a:rPr lang="en-US" sz="800" b="1" i="0" dirty="0">
                <a:solidFill>
                  <a:schemeClr val="tx1">
                    <a:lumMod val="65000"/>
                    <a:lumOff val="35000"/>
                  </a:schemeClr>
                </a:solidFill>
                <a:latin typeface="Montserrat SemiBold" pitchFamily="2" charset="77"/>
              </a:rPr>
              <a:t>Ken</a:t>
            </a:r>
          </a:p>
          <a:p>
            <a:r>
              <a:rPr lang="en-US" sz="800" b="1" i="0" dirty="0">
                <a:solidFill>
                  <a:schemeClr val="tx1">
                    <a:lumMod val="65000"/>
                    <a:lumOff val="35000"/>
                  </a:schemeClr>
                </a:solidFill>
                <a:latin typeface="Montserrat SemiBold" pitchFamily="2" charset="77"/>
              </a:rPr>
              <a:t>Vivek</a:t>
            </a:r>
          </a:p>
          <a:p>
            <a:r>
              <a:rPr lang="en-US" sz="800" b="1" i="0" dirty="0">
                <a:solidFill>
                  <a:schemeClr val="tx1">
                    <a:lumMod val="65000"/>
                    <a:lumOff val="35000"/>
                  </a:schemeClr>
                </a:solidFill>
                <a:latin typeface="Montserrat SemiBold" pitchFamily="2" charset="77"/>
              </a:rPr>
              <a:t>Autumn</a:t>
            </a:r>
          </a:p>
          <a:p>
            <a:r>
              <a:rPr lang="en-US" sz="800" b="1" i="0" dirty="0">
                <a:solidFill>
                  <a:schemeClr val="tx1">
                    <a:lumMod val="65000"/>
                    <a:lumOff val="35000"/>
                  </a:schemeClr>
                </a:solidFill>
                <a:latin typeface="Montserrat SemiBold" pitchFamily="2" charset="77"/>
              </a:rPr>
              <a:t>Ambika</a:t>
            </a:r>
          </a:p>
          <a:p>
            <a:r>
              <a:rPr lang="en-US" sz="800" b="1" i="0" dirty="0">
                <a:solidFill>
                  <a:schemeClr val="tx1">
                    <a:lumMod val="65000"/>
                    <a:lumOff val="35000"/>
                  </a:schemeClr>
                </a:solidFill>
                <a:latin typeface="Montserrat SemiBold" pitchFamily="2" charset="77"/>
              </a:rPr>
              <a:t>Elizabeth</a:t>
            </a:r>
          </a:p>
          <a:p>
            <a:r>
              <a:rPr lang="en-US" sz="800" b="1" i="0" dirty="0">
                <a:solidFill>
                  <a:schemeClr val="tx1">
                    <a:lumMod val="65000"/>
                    <a:lumOff val="35000"/>
                  </a:schemeClr>
                </a:solidFill>
                <a:latin typeface="Montserrat SemiBold" pitchFamily="2" charset="77"/>
              </a:rPr>
              <a:t>Joe</a:t>
            </a:r>
          </a:p>
          <a:p>
            <a:r>
              <a:rPr lang="en-US" sz="800" b="1" i="0" dirty="0" err="1">
                <a:solidFill>
                  <a:schemeClr val="tx1">
                    <a:lumMod val="65000"/>
                    <a:lumOff val="35000"/>
                  </a:schemeClr>
                </a:solidFill>
                <a:latin typeface="Montserrat SemiBold" pitchFamily="2" charset="77"/>
              </a:rPr>
              <a:t>Jin</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Ben</a:t>
            </a:r>
          </a:p>
          <a:p>
            <a:r>
              <a:rPr lang="en-US" sz="800" b="1" i="0" dirty="0">
                <a:solidFill>
                  <a:schemeClr val="tx1">
                    <a:lumMod val="65000"/>
                    <a:lumOff val="35000"/>
                  </a:schemeClr>
                </a:solidFill>
                <a:latin typeface="Montserrat SemiBold" pitchFamily="2" charset="77"/>
              </a:rPr>
              <a:t>Evelyn</a:t>
            </a:r>
          </a:p>
          <a:p>
            <a:r>
              <a:rPr lang="en-US" sz="800" b="1" i="0" dirty="0">
                <a:solidFill>
                  <a:schemeClr val="tx1">
                    <a:lumMod val="65000"/>
                    <a:lumOff val="35000"/>
                  </a:schemeClr>
                </a:solidFill>
                <a:latin typeface="Montserrat SemiBold" pitchFamily="2" charset="77"/>
              </a:rPr>
              <a:t>Kent</a:t>
            </a:r>
          </a:p>
        </p:txBody>
      </p:sp>
      <p:sp>
        <p:nvSpPr>
          <p:cNvPr id="33" name="Rectangle 32">
            <a:extLst>
              <a:ext uri="{FF2B5EF4-FFF2-40B4-BE49-F238E27FC236}">
                <a16:creationId xmlns:a16="http://schemas.microsoft.com/office/drawing/2014/main" id="{00012999-D5A5-4066-A4B0-28D9E72B4AC1}"/>
              </a:ext>
            </a:extLst>
          </p:cNvPr>
          <p:cNvSpPr/>
          <p:nvPr userDrawn="1"/>
        </p:nvSpPr>
        <p:spPr>
          <a:xfrm>
            <a:off x="8346734" y="4636533"/>
            <a:ext cx="1202573" cy="276999"/>
          </a:xfrm>
          <a:prstGeom prst="rect">
            <a:avLst/>
          </a:prstGeom>
        </p:spPr>
        <p:txBody>
          <a:bodyPr wrap="none">
            <a:spAutoFit/>
          </a:bodyPr>
          <a:lstStyle/>
          <a:p>
            <a:r>
              <a:rPr lang="en-US" sz="1200" b="1" i="0" dirty="0">
                <a:solidFill>
                  <a:schemeClr val="tx1">
                    <a:lumMod val="65000"/>
                    <a:lumOff val="35000"/>
                  </a:schemeClr>
                </a:solidFill>
                <a:latin typeface="Montserrat SemiBold" pitchFamily="2" charset="77"/>
              </a:rPr>
              <a:t>Miya </a:t>
            </a:r>
            <a:r>
              <a:rPr lang="en-US" sz="1200" b="1" i="0" dirty="0" err="1">
                <a:solidFill>
                  <a:schemeClr val="tx1">
                    <a:lumMod val="65000"/>
                    <a:lumOff val="35000"/>
                  </a:schemeClr>
                </a:solidFill>
                <a:latin typeface="Montserrat SemiBold" pitchFamily="2" charset="77"/>
              </a:rPr>
              <a:t>Natsuhara</a:t>
            </a:r>
            <a:endParaRPr lang="en-US" sz="1200" b="1" i="0" dirty="0">
              <a:solidFill>
                <a:schemeClr val="tx1">
                  <a:lumMod val="65000"/>
                  <a:lumOff val="35000"/>
                </a:schemeClr>
              </a:solidFill>
              <a:latin typeface="Montserrat SemiBold" pitchFamily="2" charset="77"/>
            </a:endParaRPr>
          </a:p>
        </p:txBody>
      </p:sp>
      <p:pic>
        <p:nvPicPr>
          <p:cNvPr id="5" name="Picture 4">
            <a:extLst>
              <a:ext uri="{FF2B5EF4-FFF2-40B4-BE49-F238E27FC236}">
                <a16:creationId xmlns:a16="http://schemas.microsoft.com/office/drawing/2014/main" id="{1C89C883-3EF5-4683-A40F-72D425370A38}"/>
              </a:ext>
            </a:extLst>
          </p:cNvPr>
          <p:cNvPicPr>
            <a:picLocks noChangeAspect="1"/>
          </p:cNvPicPr>
          <p:nvPr userDrawn="1"/>
        </p:nvPicPr>
        <p:blipFill>
          <a:blip r:embed="rId3"/>
          <a:stretch>
            <a:fillRect/>
          </a:stretch>
        </p:blipFill>
        <p:spPr>
          <a:xfrm>
            <a:off x="3063273" y="5703304"/>
            <a:ext cx="992518" cy="1005840"/>
          </a:xfrm>
          <a:prstGeom prst="rect">
            <a:avLst/>
          </a:prstGeom>
        </p:spPr>
      </p:pic>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err="1">
                <a:latin typeface="Calibri" panose="020F0502020204030204" pitchFamily="34" charset="0"/>
                <a:cs typeface="Calibri" panose="020F0502020204030204" pitchFamily="34" charset="0"/>
              </a:rPr>
              <a:t>sli.do</a:t>
            </a:r>
            <a:r>
              <a:rPr lang="en-US" sz="2200" b="1" i="0" dirty="0">
                <a:latin typeface="Calibri" panose="020F0502020204030204" pitchFamily="34" charset="0"/>
                <a:cs typeface="Calibri" panose="020F0502020204030204" pitchFamily="34" charset="0"/>
              </a:rPr>
              <a:t>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4A13736-04BD-4786-851A-2A446D036A22}"/>
              </a:ext>
            </a:extLst>
          </p:cNvPr>
          <p:cNvPicPr>
            <a:picLocks noChangeAspect="1"/>
          </p:cNvPicPr>
          <p:nvPr userDrawn="1"/>
        </p:nvPicPr>
        <p:blipFill>
          <a:blip r:embed="rId4"/>
          <a:stretch>
            <a:fillRect/>
          </a:stretch>
        </p:blipFill>
        <p:spPr>
          <a:xfrm>
            <a:off x="7381614" y="313856"/>
            <a:ext cx="721831" cy="73152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err="1">
                <a:latin typeface="Calibri" panose="020F0502020204030204" pitchFamily="34" charset="0"/>
                <a:cs typeface="Calibri" panose="020F0502020204030204" pitchFamily="34" charset="0"/>
              </a:rPr>
              <a:t>sli.do</a:t>
            </a:r>
            <a:r>
              <a:rPr lang="en-US" sz="2200" b="1" i="0" dirty="0">
                <a:latin typeface="Calibri" panose="020F0502020204030204" pitchFamily="34" charset="0"/>
                <a:cs typeface="Calibri" panose="020F0502020204030204" pitchFamily="34" charset="0"/>
              </a:rPr>
              <a:t>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0" name="Picture 9">
            <a:extLst>
              <a:ext uri="{FF2B5EF4-FFF2-40B4-BE49-F238E27FC236}">
                <a16:creationId xmlns:a16="http://schemas.microsoft.com/office/drawing/2014/main" id="{B79F46D0-6B43-41A2-A62B-478009FDBF53}"/>
              </a:ext>
            </a:extLst>
          </p:cNvPr>
          <p:cNvPicPr>
            <a:picLocks noChangeAspect="1"/>
          </p:cNvPicPr>
          <p:nvPr userDrawn="1"/>
        </p:nvPicPr>
        <p:blipFill>
          <a:blip r:embed="rId4"/>
          <a:stretch>
            <a:fillRect/>
          </a:stretch>
        </p:blipFill>
        <p:spPr>
          <a:xfrm>
            <a:off x="7381614" y="313856"/>
            <a:ext cx="721831" cy="73152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01047" y="7913"/>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Winter 2023</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66637" y="30157"/>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05: Stacks &amp;  Queues Practice</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pen.spotify.com/playlist/6qTTy2RQxmpsklo7EHwU5i?si=7c8233d38102427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docs.google.com/spreadsheets/d/19M4gwExCZbLaFQ64YHVVYjhZklgeXO3xJsyIWNdnROQ/edit?usp=sharin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Stacks &amp; Queues</a:t>
            </a:r>
            <a:br>
              <a:rPr lang="en-US" sz="3600" dirty="0"/>
            </a:br>
            <a:r>
              <a:rPr lang="en-US" sz="3600" dirty="0"/>
              <a:t>Practice</a:t>
            </a:r>
          </a:p>
        </p:txBody>
      </p:sp>
      <p:sp>
        <p:nvSpPr>
          <p:cNvPr id="4" name="TextBox 3">
            <a:extLst>
              <a:ext uri="{FF2B5EF4-FFF2-40B4-BE49-F238E27FC236}">
                <a16:creationId xmlns:a16="http://schemas.microsoft.com/office/drawing/2014/main" id="{1140A5DD-90C5-8F48-BFF7-AE8301DF7CEF}"/>
              </a:ext>
            </a:extLst>
          </p:cNvPr>
          <p:cNvSpPr txBox="1"/>
          <p:nvPr/>
        </p:nvSpPr>
        <p:spPr>
          <a:xfrm>
            <a:off x="7456906" y="2225075"/>
            <a:ext cx="4476805" cy="769441"/>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Debate: Are Pop-Tarts ravioli? </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8" name="TextBox 7">
            <a:extLst>
              <a:ext uri="{FF2B5EF4-FFF2-40B4-BE49-F238E27FC236}">
                <a16:creationId xmlns:a16="http://schemas.microsoft.com/office/drawing/2014/main" id="{45C7D6E2-DDE8-42EC-85C6-509635AB8C89}"/>
              </a:ext>
            </a:extLst>
          </p:cNvPr>
          <p:cNvSpPr txBox="1"/>
          <p:nvPr/>
        </p:nvSpPr>
        <p:spPr>
          <a:xfrm>
            <a:off x="7630732" y="4125093"/>
            <a:ext cx="4211392" cy="430887"/>
          </a:xfrm>
          <a:prstGeom prst="rect">
            <a:avLst/>
          </a:prstGeom>
          <a:noFill/>
        </p:spPr>
        <p:txBody>
          <a:bodyPr wrap="square" rtlCol="0">
            <a:spAutoFit/>
          </a:bodyPr>
          <a:lstStyle/>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Music: </a:t>
            </a:r>
            <a:r>
              <a:rPr lang="en-US" sz="2200" i="1" dirty="0">
                <a:solidFill>
                  <a:schemeClr val="tx1">
                    <a:lumMod val="75000"/>
                    <a:lumOff val="25000"/>
                  </a:schemeClr>
                </a:solidFill>
                <a:latin typeface="Calibri" panose="020F0502020204030204" pitchFamily="34" charset="0"/>
                <a:cs typeface="Calibri" panose="020F0502020204030204" pitchFamily="34" charset="0"/>
                <a:hlinkClick r:id="rId2"/>
              </a:rPr>
              <a:t>Miya’s 23wi CSE 122 Playlist</a:t>
            </a:r>
            <a:endParaRPr lang="en-US" sz="2200" i="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15D6-5527-B45C-1075-62DD64F7D4C4}"/>
              </a:ext>
            </a:extLst>
          </p:cNvPr>
          <p:cNvSpPr>
            <a:spLocks noGrp="1"/>
          </p:cNvSpPr>
          <p:nvPr>
            <p:ph type="title"/>
          </p:nvPr>
        </p:nvSpPr>
        <p:spPr/>
        <p:txBody>
          <a:bodyPr>
            <a:normAutofit/>
          </a:bodyPr>
          <a:lstStyle/>
          <a:p>
            <a:r>
              <a:rPr lang="en-US" dirty="0">
                <a:solidFill>
                  <a:schemeClr val="accent4"/>
                </a:solidFill>
              </a:rPr>
              <a:t>(Recap) </a:t>
            </a:r>
            <a:r>
              <a:rPr lang="en-US" dirty="0"/>
              <a:t>Common Problem-Solving Strategies</a:t>
            </a:r>
          </a:p>
        </p:txBody>
      </p:sp>
      <p:sp>
        <p:nvSpPr>
          <p:cNvPr id="3" name="Content Placeholder 2">
            <a:extLst>
              <a:ext uri="{FF2B5EF4-FFF2-40B4-BE49-F238E27FC236}">
                <a16:creationId xmlns:a16="http://schemas.microsoft.com/office/drawing/2014/main" id="{65FF6730-36AF-4573-97CF-E1A998E3C1B8}"/>
              </a:ext>
            </a:extLst>
          </p:cNvPr>
          <p:cNvSpPr>
            <a:spLocks noGrp="1"/>
          </p:cNvSpPr>
          <p:nvPr>
            <p:ph idx="1"/>
          </p:nvPr>
        </p:nvSpPr>
        <p:spPr/>
        <p:txBody>
          <a:bodyPr>
            <a:normAutofit fontScale="92500" lnSpcReduction="10000"/>
          </a:bodyPr>
          <a:lstStyle/>
          <a:p>
            <a:r>
              <a:rPr lang="en-US" b="1" dirty="0"/>
              <a:t>Analogy</a:t>
            </a:r>
            <a:r>
              <a:rPr lang="en-US" dirty="0"/>
              <a:t> – Is this similar to a problem you’ve seen?</a:t>
            </a:r>
          </a:p>
          <a:p>
            <a:pPr lvl="1"/>
            <a:r>
              <a:rPr lang="en-US" dirty="0"/>
              <a:t>sum(Stack) is probably a lot like sum(Queue), start there!</a:t>
            </a:r>
          </a:p>
          <a:p>
            <a:r>
              <a:rPr lang="en-US" b="1" dirty="0"/>
              <a:t>Brainstorming </a:t>
            </a:r>
            <a:r>
              <a:rPr lang="en-US" dirty="0"/>
              <a:t>– Consider steps to solve problem before writing code</a:t>
            </a:r>
          </a:p>
          <a:p>
            <a:pPr lvl="1"/>
            <a:r>
              <a:rPr lang="en-US" dirty="0"/>
              <a:t>Try to do an example “by hand” → outline steps </a:t>
            </a:r>
          </a:p>
          <a:p>
            <a:r>
              <a:rPr lang="en-US" b="1" dirty="0"/>
              <a:t>Solve Sub-Problems</a:t>
            </a:r>
            <a:r>
              <a:rPr lang="en-US" dirty="0"/>
              <a:t> – Is there a smaller part of the problem to solve?</a:t>
            </a:r>
          </a:p>
          <a:p>
            <a:pPr lvl="1"/>
            <a:r>
              <a:rPr lang="en-US" dirty="0"/>
              <a:t>Move to queue first</a:t>
            </a:r>
          </a:p>
          <a:p>
            <a:r>
              <a:rPr lang="en-US" b="1" dirty="0"/>
              <a:t>Debugging </a:t>
            </a:r>
            <a:r>
              <a:rPr lang="en-US" dirty="0"/>
              <a:t>– Does your solution behave correctly on the example input.</a:t>
            </a:r>
          </a:p>
          <a:p>
            <a:pPr lvl="1"/>
            <a:r>
              <a:rPr lang="en-US" dirty="0"/>
              <a:t>Test on input from specification</a:t>
            </a:r>
          </a:p>
          <a:p>
            <a:pPr lvl="1"/>
            <a:r>
              <a:rPr lang="en-US" dirty="0"/>
              <a:t>Test edge cases (“What if the Stack is empty?”)</a:t>
            </a:r>
          </a:p>
          <a:p>
            <a:r>
              <a:rPr lang="en-US" b="1" dirty="0"/>
              <a:t>Iterative Development </a:t>
            </a:r>
            <a:r>
              <a:rPr lang="en-US" dirty="0"/>
              <a:t>– Can we start by solving a different problem that is easier?</a:t>
            </a:r>
          </a:p>
          <a:p>
            <a:pPr lvl="1"/>
            <a:r>
              <a:rPr lang="en-US" dirty="0"/>
              <a:t>Just looping over a queue and printing elements</a:t>
            </a:r>
          </a:p>
          <a:p>
            <a:endParaRPr lang="en-US" b="1" dirty="0"/>
          </a:p>
          <a:p>
            <a:endParaRPr lang="en-US" b="1" dirty="0"/>
          </a:p>
          <a:p>
            <a:endParaRPr lang="en-US" dirty="0"/>
          </a:p>
        </p:txBody>
      </p:sp>
    </p:spTree>
    <p:extLst>
      <p:ext uri="{BB962C8B-B14F-4D97-AF65-F5344CB8AC3E}">
        <p14:creationId xmlns:p14="http://schemas.microsoft.com/office/powerpoint/2010/main" val="385245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B623-05BD-604E-A8F9-94285F17014E}"/>
              </a:ext>
            </a:extLst>
          </p:cNvPr>
          <p:cNvSpPr>
            <a:spLocks noGrp="1"/>
          </p:cNvSpPr>
          <p:nvPr>
            <p:ph type="title"/>
          </p:nvPr>
        </p:nvSpPr>
        <p:spPr/>
        <p:txBody>
          <a:bodyPr/>
          <a:lstStyle/>
          <a:p>
            <a:r>
              <a:rPr lang="en-US" dirty="0"/>
              <a:t>Metacognition</a:t>
            </a:r>
          </a:p>
        </p:txBody>
      </p:sp>
      <p:sp>
        <p:nvSpPr>
          <p:cNvPr id="3" name="Content Placeholder 2">
            <a:extLst>
              <a:ext uri="{FF2B5EF4-FFF2-40B4-BE49-F238E27FC236}">
                <a16:creationId xmlns:a16="http://schemas.microsoft.com/office/drawing/2014/main" id="{4B288DD0-62A0-5C4B-AE32-FEBB913CC116}"/>
              </a:ext>
            </a:extLst>
          </p:cNvPr>
          <p:cNvSpPr>
            <a:spLocks noGrp="1"/>
          </p:cNvSpPr>
          <p:nvPr>
            <p:ph idx="1"/>
          </p:nvPr>
        </p:nvSpPr>
        <p:spPr/>
        <p:txBody>
          <a:bodyPr>
            <a:normAutofit fontScale="92500"/>
          </a:bodyPr>
          <a:lstStyle/>
          <a:p>
            <a:r>
              <a:rPr lang="en-US" b="1" dirty="0">
                <a:solidFill>
                  <a:schemeClr val="accent3"/>
                </a:solidFill>
                <a:sym typeface="Calibri"/>
              </a:rPr>
              <a:t>Metacognition</a:t>
            </a:r>
            <a:r>
              <a:rPr lang="en-US" dirty="0">
                <a:sym typeface="Calibri"/>
              </a:rPr>
              <a:t>: asking questions about your solution process</a:t>
            </a:r>
            <a:r>
              <a:rPr lang="en-US" dirty="0"/>
              <a:t>.</a:t>
            </a:r>
            <a:br>
              <a:rPr lang="en-US" dirty="0"/>
            </a:br>
            <a:endParaRPr lang="en-US" dirty="0"/>
          </a:p>
          <a:p>
            <a:r>
              <a:rPr lang="en-US" dirty="0"/>
              <a:t>Examples:</a:t>
            </a:r>
          </a:p>
          <a:p>
            <a:pPr lvl="1"/>
            <a:r>
              <a:rPr lang="en-US" b="1" dirty="0"/>
              <a:t>While debugging</a:t>
            </a:r>
            <a:r>
              <a:rPr lang="en-US" dirty="0"/>
              <a:t>: explain to yourself why you’re making this change to your program.</a:t>
            </a:r>
          </a:p>
          <a:p>
            <a:pPr lvl="1"/>
            <a:r>
              <a:rPr lang="en-US" b="1" dirty="0"/>
              <a:t>Before running your program</a:t>
            </a:r>
            <a:r>
              <a:rPr lang="en-US" dirty="0"/>
              <a:t>: make an explicit prediction of what you expect to see.</a:t>
            </a:r>
          </a:p>
          <a:p>
            <a:pPr lvl="1"/>
            <a:r>
              <a:rPr lang="en-US" b="1" dirty="0"/>
              <a:t>When coding</a:t>
            </a:r>
            <a:r>
              <a:rPr lang="en-US" dirty="0"/>
              <a:t>: be aware when you’re not making progress, so you can take a break or try a different strategy.</a:t>
            </a:r>
          </a:p>
          <a:p>
            <a:pPr lvl="1"/>
            <a:r>
              <a:rPr lang="en-US" b="1" dirty="0"/>
              <a:t>When designing</a:t>
            </a:r>
            <a:r>
              <a:rPr lang="en-US" dirty="0"/>
              <a:t>:</a:t>
            </a:r>
          </a:p>
          <a:p>
            <a:pPr lvl="2"/>
            <a:r>
              <a:rPr lang="en-US" dirty="0"/>
              <a:t>Explain the tradeoffs with using a different data structure or algorithm.</a:t>
            </a:r>
          </a:p>
          <a:p>
            <a:pPr lvl="2"/>
            <a:r>
              <a:rPr lang="en-US" dirty="0"/>
              <a:t>If one or more requirements change, how would the solution change as a result?</a:t>
            </a:r>
          </a:p>
          <a:p>
            <a:pPr lvl="2"/>
            <a:r>
              <a:rPr lang="en-US" dirty="0"/>
              <a:t>Reflect on how you ruled out alternative ideas along the way to a solution.</a:t>
            </a:r>
          </a:p>
          <a:p>
            <a:pPr lvl="1"/>
            <a:r>
              <a:rPr lang="en-US" b="1" dirty="0"/>
              <a:t>When studying</a:t>
            </a:r>
            <a:r>
              <a:rPr lang="en-US" dirty="0"/>
              <a:t>: what is the relationship of this topic to other ideas in the course?</a:t>
            </a:r>
          </a:p>
          <a:p>
            <a:endParaRPr lang="en-US" dirty="0"/>
          </a:p>
        </p:txBody>
      </p:sp>
    </p:spTree>
    <p:extLst>
      <p:ext uri="{BB962C8B-B14F-4D97-AF65-F5344CB8AC3E}">
        <p14:creationId xmlns:p14="http://schemas.microsoft.com/office/powerpoint/2010/main" val="276180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97C5-8995-2657-BADC-9C137814DFA3}"/>
              </a:ext>
            </a:extLst>
          </p:cNvPr>
          <p:cNvSpPr>
            <a:spLocks noGrp="1"/>
          </p:cNvSpPr>
          <p:nvPr>
            <p:ph type="title"/>
          </p:nvPr>
        </p:nvSpPr>
        <p:spPr/>
        <p:txBody>
          <a:bodyPr/>
          <a:lstStyle/>
          <a:p>
            <a:r>
              <a:rPr lang="en-US" dirty="0">
                <a:solidFill>
                  <a:schemeClr val="accent4"/>
                </a:solidFill>
              </a:rPr>
              <a:t>(Recap) </a:t>
            </a:r>
            <a:r>
              <a:rPr lang="en-US" dirty="0"/>
              <a:t>Common Stack &amp; Queue Patterns</a:t>
            </a:r>
          </a:p>
        </p:txBody>
      </p:sp>
      <p:sp>
        <p:nvSpPr>
          <p:cNvPr id="3" name="Content Placeholder 2">
            <a:extLst>
              <a:ext uri="{FF2B5EF4-FFF2-40B4-BE49-F238E27FC236}">
                <a16:creationId xmlns:a16="http://schemas.microsoft.com/office/drawing/2014/main" id="{C9C004FE-01A7-EA34-0A09-B68EC5B5BFF2}"/>
              </a:ext>
            </a:extLst>
          </p:cNvPr>
          <p:cNvSpPr>
            <a:spLocks noGrp="1"/>
          </p:cNvSpPr>
          <p:nvPr>
            <p:ph idx="1"/>
          </p:nvPr>
        </p:nvSpPr>
        <p:spPr/>
        <p:txBody>
          <a:bodyPr/>
          <a:lstStyle/>
          <a:p>
            <a:r>
              <a:rPr lang="en-US" dirty="0"/>
              <a:t>Stack → Queue and Queue → Stack</a:t>
            </a:r>
          </a:p>
          <a:p>
            <a:pPr lvl="1"/>
            <a:r>
              <a:rPr lang="en-US" dirty="0"/>
              <a:t>We give you helper methods for this on problems</a:t>
            </a:r>
          </a:p>
          <a:p>
            <a:r>
              <a:rPr lang="en-US" dirty="0"/>
              <a:t>Reverse a Stack with a S→Q + Q→S </a:t>
            </a:r>
          </a:p>
          <a:p>
            <a:r>
              <a:rPr lang="en-US" dirty="0"/>
              <a:t>“Cycling” a queue: Inspect each element by repeatedly removing and adding to back </a:t>
            </a:r>
            <a:r>
              <a:rPr lang="en-US" dirty="0">
                <a:latin typeface="Consolas" panose="020B0609020204030204" pitchFamily="49" charset="0"/>
                <a:cs typeface="Consolas" panose="020B0609020204030204" pitchFamily="49" charset="0"/>
              </a:rPr>
              <a:t>size</a:t>
            </a:r>
            <a:r>
              <a:rPr lang="en-US" dirty="0"/>
              <a:t> times</a:t>
            </a:r>
          </a:p>
          <a:p>
            <a:pPr lvl="1"/>
            <a:r>
              <a:rPr lang="en-US" dirty="0"/>
              <a:t> Careful: Watch your loop bounds when queue’s size changes</a:t>
            </a:r>
          </a:p>
          <a:p>
            <a:r>
              <a:rPr lang="en-US" dirty="0"/>
              <a:t>A ”splitting” loop that moves some values to the Stack and others to the Queue</a:t>
            </a:r>
          </a:p>
          <a:p>
            <a:endParaRPr lang="en-US" dirty="0"/>
          </a:p>
          <a:p>
            <a:pPr lvl="1"/>
            <a:endParaRPr lang="en-US" dirty="0"/>
          </a:p>
        </p:txBody>
      </p:sp>
    </p:spTree>
    <p:extLst>
      <p:ext uri="{BB962C8B-B14F-4D97-AF65-F5344CB8AC3E}">
        <p14:creationId xmlns:p14="http://schemas.microsoft.com/office/powerpoint/2010/main" val="175191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Quick Recap</a:t>
            </a:r>
          </a:p>
          <a:p>
            <a:pPr>
              <a:spcAft>
                <a:spcPts val="1200"/>
              </a:spcAft>
            </a:pPr>
            <a:r>
              <a:rPr lang="en-US" b="1" dirty="0" err="1">
                <a:solidFill>
                  <a:schemeClr val="accent5"/>
                </a:solidFill>
              </a:rPr>
              <a:t>copyStack</a:t>
            </a:r>
            <a:r>
              <a:rPr lang="en-US" b="1" dirty="0">
                <a:solidFill>
                  <a:schemeClr val="accent5"/>
                </a:solidFill>
              </a:rPr>
              <a:t> Review</a:t>
            </a:r>
          </a:p>
          <a:p>
            <a:pPr>
              <a:spcAft>
                <a:spcPts val="1200"/>
              </a:spcAft>
            </a:pPr>
            <a:r>
              <a:rPr lang="en-US" dirty="0"/>
              <a:t>Structured Example: </a:t>
            </a:r>
            <a:r>
              <a:rPr lang="en-US" dirty="0" err="1"/>
              <a:t>spliceStack</a:t>
            </a:r>
            <a:endParaRPr lang="en-US"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3951806" y="274482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60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B623-05BD-604E-A8F9-94285F17014E}"/>
              </a:ext>
            </a:extLst>
          </p:cNvPr>
          <p:cNvSpPr>
            <a:spLocks noGrp="1"/>
          </p:cNvSpPr>
          <p:nvPr>
            <p:ph type="title"/>
          </p:nvPr>
        </p:nvSpPr>
        <p:spPr/>
        <p:txBody>
          <a:bodyPr/>
          <a:lstStyle/>
          <a:p>
            <a:r>
              <a:rPr lang="en-US" dirty="0">
                <a:solidFill>
                  <a:schemeClr val="accent3"/>
                </a:solidFill>
              </a:rPr>
              <a:t>(PCM) </a:t>
            </a:r>
            <a:r>
              <a:rPr lang="en-US" dirty="0" err="1"/>
              <a:t>copyStack</a:t>
            </a:r>
            <a:endParaRPr lang="en-US" dirty="0"/>
          </a:p>
        </p:txBody>
      </p:sp>
      <p:sp>
        <p:nvSpPr>
          <p:cNvPr id="3" name="Content Placeholder 2">
            <a:extLst>
              <a:ext uri="{FF2B5EF4-FFF2-40B4-BE49-F238E27FC236}">
                <a16:creationId xmlns:a16="http://schemas.microsoft.com/office/drawing/2014/main" id="{4B288DD0-62A0-5C4B-AE32-FEBB913CC116}"/>
              </a:ext>
            </a:extLst>
          </p:cNvPr>
          <p:cNvSpPr>
            <a:spLocks noGrp="1"/>
          </p:cNvSpPr>
          <p:nvPr>
            <p:ph idx="1"/>
          </p:nvPr>
        </p:nvSpPr>
        <p:spPr/>
        <p:txBody>
          <a:bodyPr>
            <a:normAutofit/>
          </a:bodyPr>
          <a:lstStyle/>
          <a:p>
            <a:pPr marL="0" indent="0">
              <a:buNone/>
            </a:pPr>
            <a:r>
              <a:rPr lang="en-US" dirty="0"/>
              <a:t>Write a method </a:t>
            </a:r>
            <a:r>
              <a:rPr lang="en-US" dirty="0" err="1">
                <a:latin typeface="Consolas" panose="020B0609020204030204" pitchFamily="49" charset="0"/>
              </a:rPr>
              <a:t>copyStack</a:t>
            </a:r>
            <a:r>
              <a:rPr lang="en-US" dirty="0"/>
              <a:t> that takes a stack of integers as a parameter and returns a copy of the original stack (i.e., a new stack with the same values as the original, stored in the same order as the original). </a:t>
            </a:r>
          </a:p>
          <a:p>
            <a:pPr marL="0" indent="0">
              <a:buNone/>
            </a:pPr>
            <a:r>
              <a:rPr lang="en-US" dirty="0"/>
              <a:t>Your method should create the new stack and fill it up with the same values that are stored in the original stack. It is not acceptable to return the same stack passed to the method; you must create, fill, and return a new stack.</a:t>
            </a:r>
          </a:p>
          <a:p>
            <a:pPr marL="0" indent="0">
              <a:buNone/>
            </a:pPr>
            <a:endParaRPr lang="en-US" dirty="0"/>
          </a:p>
          <a:p>
            <a:pPr marL="0" indent="0">
              <a:buNone/>
            </a:pPr>
            <a:r>
              <a:rPr lang="en-US" dirty="0"/>
              <a:t>You may use one queue as auxiliary storage.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1160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Quick Recap</a:t>
            </a:r>
          </a:p>
          <a:p>
            <a:pPr>
              <a:spcAft>
                <a:spcPts val="1200"/>
              </a:spcAft>
            </a:pPr>
            <a:r>
              <a:rPr lang="en-US" dirty="0" err="1"/>
              <a:t>copyStack</a:t>
            </a:r>
            <a:r>
              <a:rPr lang="en-US" dirty="0"/>
              <a:t> Review</a:t>
            </a:r>
          </a:p>
          <a:p>
            <a:pPr>
              <a:spcAft>
                <a:spcPts val="1200"/>
              </a:spcAft>
            </a:pPr>
            <a:r>
              <a:rPr lang="en-US" b="1" dirty="0">
                <a:solidFill>
                  <a:schemeClr val="accent5"/>
                </a:solidFill>
              </a:rPr>
              <a:t>Structured Example: </a:t>
            </a:r>
            <a:r>
              <a:rPr lang="en-US" b="1" dirty="0" err="1">
                <a:solidFill>
                  <a:schemeClr val="accent5"/>
                </a:solidFill>
              </a:rPr>
              <a:t>spliceStack</a:t>
            </a:r>
            <a:endParaRPr lang="en-US" b="1" dirty="0">
              <a:solidFill>
                <a:schemeClr val="accent5"/>
              </a:solidFill>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994149" y="346536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814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B623-05BD-604E-A8F9-94285F17014E}"/>
              </a:ext>
            </a:extLst>
          </p:cNvPr>
          <p:cNvSpPr>
            <a:spLocks noGrp="1"/>
          </p:cNvSpPr>
          <p:nvPr>
            <p:ph type="title"/>
          </p:nvPr>
        </p:nvSpPr>
        <p:spPr/>
        <p:txBody>
          <a:bodyPr/>
          <a:lstStyle/>
          <a:p>
            <a:r>
              <a:rPr lang="en-US" dirty="0" err="1"/>
              <a:t>spliceStack</a:t>
            </a:r>
            <a:endParaRPr lang="en-US" dirty="0"/>
          </a:p>
        </p:txBody>
      </p:sp>
      <p:sp>
        <p:nvSpPr>
          <p:cNvPr id="3" name="Content Placeholder 2">
            <a:extLst>
              <a:ext uri="{FF2B5EF4-FFF2-40B4-BE49-F238E27FC236}">
                <a16:creationId xmlns:a16="http://schemas.microsoft.com/office/drawing/2014/main" id="{4B288DD0-62A0-5C4B-AE32-FEBB913CC116}"/>
              </a:ext>
            </a:extLst>
          </p:cNvPr>
          <p:cNvSpPr>
            <a:spLocks noGrp="1"/>
          </p:cNvSpPr>
          <p:nvPr>
            <p:ph idx="1"/>
          </p:nvPr>
        </p:nvSpPr>
        <p:spPr/>
        <p:txBody>
          <a:bodyPr>
            <a:normAutofit/>
          </a:bodyPr>
          <a:lstStyle/>
          <a:p>
            <a:pPr marL="0" indent="0">
              <a:buNone/>
            </a:pPr>
            <a:r>
              <a:rPr lang="en-US" dirty="0"/>
              <a:t>Write a method called </a:t>
            </a:r>
            <a:r>
              <a:rPr lang="en-US" dirty="0" err="1">
                <a:latin typeface="Consolas" panose="020B0609020204030204" pitchFamily="49" charset="0"/>
              </a:rPr>
              <a:t>spliceStack</a:t>
            </a:r>
            <a:r>
              <a:rPr lang="en-US" dirty="0"/>
              <a:t> that takes as parameters a stack of integers </a:t>
            </a:r>
            <a:r>
              <a:rPr lang="en-US" dirty="0">
                <a:latin typeface="Consolas" panose="020B0609020204030204" pitchFamily="49" charset="0"/>
              </a:rPr>
              <a:t>s</a:t>
            </a:r>
            <a:r>
              <a:rPr lang="en-US" dirty="0"/>
              <a:t>, a start position </a:t>
            </a:r>
            <a:r>
              <a:rPr lang="en-US" dirty="0" err="1">
                <a:latin typeface="Consolas" panose="020B0609020204030204" pitchFamily="49" charset="0"/>
              </a:rPr>
              <a:t>i</a:t>
            </a:r>
            <a:r>
              <a:rPr lang="en-US" dirty="0"/>
              <a:t>, and an ending position </a:t>
            </a:r>
            <a:r>
              <a:rPr lang="en-US" dirty="0">
                <a:latin typeface="Consolas" panose="020B0609020204030204" pitchFamily="49" charset="0"/>
              </a:rPr>
              <a:t>j</a:t>
            </a:r>
            <a:r>
              <a:rPr lang="en-US" dirty="0"/>
              <a:t>, and that removes a sequence of elements from </a:t>
            </a:r>
            <a:r>
              <a:rPr lang="en-US" dirty="0">
                <a:latin typeface="Consolas" panose="020B0609020204030204" pitchFamily="49" charset="0"/>
              </a:rPr>
              <a:t>s</a:t>
            </a:r>
            <a:r>
              <a:rPr lang="en-US" dirty="0"/>
              <a:t> starting at the </a:t>
            </a:r>
            <a:r>
              <a:rPr lang="en-US" dirty="0" err="1">
                <a:latin typeface="Consolas" panose="020B0609020204030204" pitchFamily="49" charset="0"/>
              </a:rPr>
              <a:t>i</a:t>
            </a:r>
            <a:r>
              <a:rPr lang="en-US" dirty="0" err="1"/>
              <a:t>’th</a:t>
            </a:r>
            <a:r>
              <a:rPr lang="en-US" dirty="0"/>
              <a:t> element from the bottom of the stack up to (but not including) the </a:t>
            </a:r>
            <a:r>
              <a:rPr lang="en-US" dirty="0" err="1">
                <a:latin typeface="Consolas" panose="020B0609020204030204" pitchFamily="49" charset="0"/>
              </a:rPr>
              <a:t>j</a:t>
            </a:r>
            <a:r>
              <a:rPr lang="en-US" dirty="0" err="1"/>
              <a:t>’th</a:t>
            </a:r>
            <a:r>
              <a:rPr lang="en-US" dirty="0"/>
              <a:t> element from the bottom of the stack (where position 0 is the bottom of the stack), returning these values in a new stack. The ordering of elements in both stacks should be preserved.</a:t>
            </a:r>
          </a:p>
        </p:txBody>
      </p:sp>
      <p:sp>
        <p:nvSpPr>
          <p:cNvPr id="4" name="Text Box 7">
            <a:extLst>
              <a:ext uri="{FF2B5EF4-FFF2-40B4-BE49-F238E27FC236}">
                <a16:creationId xmlns:a16="http://schemas.microsoft.com/office/drawing/2014/main" id="{C718A825-F8B4-4C2F-B4D8-72BF9F735EE4}"/>
              </a:ext>
            </a:extLst>
          </p:cNvPr>
          <p:cNvSpPr txBox="1">
            <a:spLocks noChangeArrowheads="1"/>
          </p:cNvSpPr>
          <p:nvPr/>
        </p:nvSpPr>
        <p:spPr bwMode="auto">
          <a:xfrm>
            <a:off x="2089038" y="5856691"/>
            <a:ext cx="701675" cy="366712"/>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fontAlgn="auto" hangingPunct="1">
              <a:spcBef>
                <a:spcPts val="0"/>
              </a:spcBef>
              <a:spcAft>
                <a:spcPts val="0"/>
              </a:spcAft>
              <a:defRPr/>
            </a:pPr>
            <a:r>
              <a:rPr lang="en-US" dirty="0">
                <a:latin typeface="Tahoma" charset="0"/>
                <a:ea typeface="+mn-ea"/>
              </a:rPr>
              <a:t>stack</a:t>
            </a:r>
          </a:p>
        </p:txBody>
      </p:sp>
      <p:graphicFrame>
        <p:nvGraphicFramePr>
          <p:cNvPr id="5" name="Group 8">
            <a:extLst>
              <a:ext uri="{FF2B5EF4-FFF2-40B4-BE49-F238E27FC236}">
                <a16:creationId xmlns:a16="http://schemas.microsoft.com/office/drawing/2014/main" id="{EEF8F53C-0373-430E-B368-0FA5462AA339}"/>
              </a:ext>
            </a:extLst>
          </p:cNvPr>
          <p:cNvGraphicFramePr>
            <a:graphicFrameLocks noGrp="1"/>
          </p:cNvGraphicFramePr>
          <p:nvPr>
            <p:extLst>
              <p:ext uri="{D42A27DB-BD31-4B8C-83A1-F6EECF244321}">
                <p14:modId xmlns:p14="http://schemas.microsoft.com/office/powerpoint/2010/main" val="841603273"/>
              </p:ext>
            </p:extLst>
          </p:nvPr>
        </p:nvGraphicFramePr>
        <p:xfrm>
          <a:off x="1045810" y="4256492"/>
          <a:ext cx="2485851" cy="2169847"/>
        </p:xfrm>
        <a:graphic>
          <a:graphicData uri="http://schemas.openxmlformats.org/drawingml/2006/table">
            <a:tbl>
              <a:tblPr/>
              <a:tblGrid>
                <a:gridCol w="994341">
                  <a:extLst>
                    <a:ext uri="{9D8B030D-6E8A-4147-A177-3AD203B41FA5}">
                      <a16:colId xmlns:a16="http://schemas.microsoft.com/office/drawing/2014/main" val="20000"/>
                    </a:ext>
                  </a:extLst>
                </a:gridCol>
                <a:gridCol w="745755">
                  <a:extLst>
                    <a:ext uri="{9D8B030D-6E8A-4147-A177-3AD203B41FA5}">
                      <a16:colId xmlns:a16="http://schemas.microsoft.com/office/drawing/2014/main" val="20001"/>
                    </a:ext>
                  </a:extLst>
                </a:gridCol>
                <a:gridCol w="745755">
                  <a:extLst>
                    <a:ext uri="{9D8B030D-6E8A-4147-A177-3AD203B41FA5}">
                      <a16:colId xmlns:a16="http://schemas.microsoft.com/office/drawing/2014/main" val="567045825"/>
                    </a:ext>
                  </a:extLst>
                </a:gridCol>
              </a:tblGrid>
              <a:tr h="368049">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chemeClr val="tx1"/>
                          </a:solidFill>
                          <a:effectLst/>
                          <a:latin typeface="Tahoma" charset="0"/>
                          <a:ea typeface="ＭＳ Ｐゴシック" charset="-128"/>
                        </a:rPr>
                        <a:t>top</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Tahoma" charset="0"/>
                        <a:ea typeface="ＭＳ Ｐゴシック" charset="-128"/>
                      </a:endParaRPr>
                    </a:p>
                  </a:txBody>
                  <a:tcPr marT="45669" marB="45669" horzOverflow="overflow">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Tahoma" charset="0"/>
                        <a:ea typeface="ＭＳ Ｐゴシック" charset="-128"/>
                      </a:endParaRPr>
                    </a:p>
                  </a:txBody>
                  <a:tcPr marT="45669" marB="45669"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65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6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8</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4</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3816384"/>
                  </a:ext>
                </a:extLst>
              </a:tr>
              <a:tr h="36665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6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1</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3</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928960"/>
                  </a:ext>
                </a:extLst>
              </a:tr>
              <a:tr h="36665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6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3</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2</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65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4</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1</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0276">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a:ln>
                            <a:noFill/>
                          </a:ln>
                          <a:solidFill>
                            <a:schemeClr val="tx1"/>
                          </a:solidFill>
                          <a:effectLst/>
                          <a:latin typeface="Tahoma" charset="0"/>
                          <a:ea typeface="ＭＳ Ｐゴシック" charset="-128"/>
                        </a:rPr>
                        <a:t>bottom</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1</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0</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cxnSp>
        <p:nvCxnSpPr>
          <p:cNvPr id="7" name="Straight Arrow Connector 6">
            <a:extLst>
              <a:ext uri="{FF2B5EF4-FFF2-40B4-BE49-F238E27FC236}">
                <a16:creationId xmlns:a16="http://schemas.microsoft.com/office/drawing/2014/main" id="{AC4347F6-181E-4EA6-BE20-7CFD721FF576}"/>
              </a:ext>
            </a:extLst>
          </p:cNvPr>
          <p:cNvCxnSpPr/>
          <p:nvPr/>
        </p:nvCxnSpPr>
        <p:spPr>
          <a:xfrm>
            <a:off x="3624745" y="5387842"/>
            <a:ext cx="7391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076E62-4DB5-44B5-956B-14F186551055}"/>
              </a:ext>
            </a:extLst>
          </p:cNvPr>
          <p:cNvSpPr txBox="1"/>
          <p:nvPr/>
        </p:nvSpPr>
        <p:spPr>
          <a:xfrm>
            <a:off x="4457014" y="5200177"/>
            <a:ext cx="2759626" cy="369332"/>
          </a:xfrm>
          <a:prstGeom prst="rect">
            <a:avLst/>
          </a:prstGeom>
          <a:noFill/>
        </p:spPr>
        <p:txBody>
          <a:bodyPr wrap="square" rtlCol="0">
            <a:spAutoFit/>
          </a:bodyPr>
          <a:lstStyle/>
          <a:p>
            <a:r>
              <a:rPr lang="en-US" dirty="0" err="1">
                <a:solidFill>
                  <a:schemeClr val="accent1">
                    <a:lumMod val="60000"/>
                    <a:lumOff val="40000"/>
                  </a:schemeClr>
                </a:solidFill>
                <a:latin typeface="Consolas" panose="020B0609020204030204" pitchFamily="49" charset="0"/>
              </a:rPr>
              <a:t>spliceStack</a:t>
            </a:r>
            <a:r>
              <a:rPr lang="en-US" dirty="0">
                <a:solidFill>
                  <a:schemeClr val="accent1">
                    <a:lumMod val="60000"/>
                    <a:lumOff val="40000"/>
                  </a:schemeClr>
                </a:solidFill>
                <a:latin typeface="Consolas" panose="020B0609020204030204" pitchFamily="49" charset="0"/>
              </a:rPr>
              <a:t>(s, 1, 3)</a:t>
            </a:r>
          </a:p>
        </p:txBody>
      </p:sp>
      <p:sp>
        <p:nvSpPr>
          <p:cNvPr id="9" name="TextBox 8">
            <a:extLst>
              <a:ext uri="{FF2B5EF4-FFF2-40B4-BE49-F238E27FC236}">
                <a16:creationId xmlns:a16="http://schemas.microsoft.com/office/drawing/2014/main" id="{411BD06D-E131-4740-82AF-D4EC299A4192}"/>
              </a:ext>
            </a:extLst>
          </p:cNvPr>
          <p:cNvSpPr txBox="1"/>
          <p:nvPr/>
        </p:nvSpPr>
        <p:spPr>
          <a:xfrm>
            <a:off x="2172690" y="6334780"/>
            <a:ext cx="662529" cy="523220"/>
          </a:xfrm>
          <a:prstGeom prst="rect">
            <a:avLst/>
          </a:prstGeom>
          <a:noFill/>
        </p:spPr>
        <p:txBody>
          <a:bodyPr wrap="square" rtlCol="0">
            <a:spAutoFit/>
          </a:bodyPr>
          <a:lstStyle/>
          <a:p>
            <a:pPr algn="ctr"/>
            <a:r>
              <a:rPr lang="en-US" sz="2800" dirty="0"/>
              <a:t>s</a:t>
            </a:r>
          </a:p>
        </p:txBody>
      </p:sp>
    </p:spTree>
    <p:extLst>
      <p:ext uri="{BB962C8B-B14F-4D97-AF65-F5344CB8AC3E}">
        <p14:creationId xmlns:p14="http://schemas.microsoft.com/office/powerpoint/2010/main" val="85462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B623-05BD-604E-A8F9-94285F17014E}"/>
              </a:ext>
            </a:extLst>
          </p:cNvPr>
          <p:cNvSpPr>
            <a:spLocks noGrp="1"/>
          </p:cNvSpPr>
          <p:nvPr>
            <p:ph type="title"/>
          </p:nvPr>
        </p:nvSpPr>
        <p:spPr/>
        <p:txBody>
          <a:bodyPr/>
          <a:lstStyle/>
          <a:p>
            <a:r>
              <a:rPr lang="en-US" dirty="0" err="1"/>
              <a:t>spliceStack</a:t>
            </a:r>
            <a:endParaRPr lang="en-US" dirty="0"/>
          </a:p>
        </p:txBody>
      </p:sp>
      <p:sp>
        <p:nvSpPr>
          <p:cNvPr id="3" name="Content Placeholder 2">
            <a:extLst>
              <a:ext uri="{FF2B5EF4-FFF2-40B4-BE49-F238E27FC236}">
                <a16:creationId xmlns:a16="http://schemas.microsoft.com/office/drawing/2014/main" id="{4B288DD0-62A0-5C4B-AE32-FEBB913CC116}"/>
              </a:ext>
            </a:extLst>
          </p:cNvPr>
          <p:cNvSpPr>
            <a:spLocks noGrp="1"/>
          </p:cNvSpPr>
          <p:nvPr>
            <p:ph idx="1"/>
          </p:nvPr>
        </p:nvSpPr>
        <p:spPr/>
        <p:txBody>
          <a:bodyPr>
            <a:normAutofit/>
          </a:bodyPr>
          <a:lstStyle/>
          <a:p>
            <a:pPr marL="0" indent="0">
              <a:buNone/>
            </a:pPr>
            <a:r>
              <a:rPr lang="en-US" dirty="0"/>
              <a:t>Write a method called </a:t>
            </a:r>
            <a:r>
              <a:rPr lang="en-US" dirty="0" err="1">
                <a:latin typeface="Consolas" panose="020B0609020204030204" pitchFamily="49" charset="0"/>
              </a:rPr>
              <a:t>spliceStack</a:t>
            </a:r>
            <a:r>
              <a:rPr lang="en-US" dirty="0"/>
              <a:t> that takes as parameters a stack of integers </a:t>
            </a:r>
            <a:r>
              <a:rPr lang="en-US" dirty="0">
                <a:latin typeface="Consolas" panose="020B0609020204030204" pitchFamily="49" charset="0"/>
              </a:rPr>
              <a:t>s</a:t>
            </a:r>
            <a:r>
              <a:rPr lang="en-US" dirty="0"/>
              <a:t>, a start position </a:t>
            </a:r>
            <a:r>
              <a:rPr lang="en-US" dirty="0" err="1">
                <a:latin typeface="Consolas" panose="020B0609020204030204" pitchFamily="49" charset="0"/>
              </a:rPr>
              <a:t>i</a:t>
            </a:r>
            <a:r>
              <a:rPr lang="en-US" dirty="0"/>
              <a:t>, and an ending position </a:t>
            </a:r>
            <a:r>
              <a:rPr lang="en-US" dirty="0">
                <a:latin typeface="Consolas" panose="020B0609020204030204" pitchFamily="49" charset="0"/>
              </a:rPr>
              <a:t>j</a:t>
            </a:r>
            <a:r>
              <a:rPr lang="en-US" dirty="0"/>
              <a:t>, and that removes a sequence of elements from </a:t>
            </a:r>
            <a:r>
              <a:rPr lang="en-US" dirty="0">
                <a:latin typeface="Consolas" panose="020B0609020204030204" pitchFamily="49" charset="0"/>
              </a:rPr>
              <a:t>s</a:t>
            </a:r>
            <a:r>
              <a:rPr lang="en-US" dirty="0"/>
              <a:t> starting at the </a:t>
            </a:r>
            <a:r>
              <a:rPr lang="en-US" dirty="0" err="1">
                <a:latin typeface="Consolas" panose="020B0609020204030204" pitchFamily="49" charset="0"/>
              </a:rPr>
              <a:t>i</a:t>
            </a:r>
            <a:r>
              <a:rPr lang="en-US" dirty="0" err="1"/>
              <a:t>’th</a:t>
            </a:r>
            <a:r>
              <a:rPr lang="en-US" dirty="0"/>
              <a:t> element from the bottom of the stack up to (but not including) the </a:t>
            </a:r>
            <a:r>
              <a:rPr lang="en-US" dirty="0" err="1">
                <a:latin typeface="Consolas" panose="020B0609020204030204" pitchFamily="49" charset="0"/>
              </a:rPr>
              <a:t>j</a:t>
            </a:r>
            <a:r>
              <a:rPr lang="en-US" dirty="0" err="1"/>
              <a:t>’th</a:t>
            </a:r>
            <a:r>
              <a:rPr lang="en-US" dirty="0"/>
              <a:t> element from the bottom of the stack (where position 0 is the bottom of the stack), returning these values in a new stack. The ordering of elements in both stacks should be preserved.</a:t>
            </a:r>
          </a:p>
        </p:txBody>
      </p:sp>
      <p:graphicFrame>
        <p:nvGraphicFramePr>
          <p:cNvPr id="5" name="Group 8">
            <a:extLst>
              <a:ext uri="{FF2B5EF4-FFF2-40B4-BE49-F238E27FC236}">
                <a16:creationId xmlns:a16="http://schemas.microsoft.com/office/drawing/2014/main" id="{EEF8F53C-0373-430E-B368-0FA5462AA339}"/>
              </a:ext>
            </a:extLst>
          </p:cNvPr>
          <p:cNvGraphicFramePr>
            <a:graphicFrameLocks noGrp="1"/>
          </p:cNvGraphicFramePr>
          <p:nvPr>
            <p:extLst>
              <p:ext uri="{D42A27DB-BD31-4B8C-83A1-F6EECF244321}">
                <p14:modId xmlns:p14="http://schemas.microsoft.com/office/powerpoint/2010/main" val="2808654868"/>
              </p:ext>
            </p:extLst>
          </p:nvPr>
        </p:nvGraphicFramePr>
        <p:xfrm>
          <a:off x="793638" y="4256491"/>
          <a:ext cx="2133600" cy="1586001"/>
        </p:xfrm>
        <a:graphic>
          <a:graphicData uri="http://schemas.openxmlformats.org/drawingml/2006/table">
            <a:tbl>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7587">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ahoma" charset="0"/>
                          <a:ea typeface="ＭＳ Ｐゴシック" charset="-128"/>
                        </a:rPr>
                        <a:t>top</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charset="0"/>
                        <a:ea typeface="ＭＳ Ｐゴシック" charset="-128"/>
                      </a:endParaRP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8</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643816384"/>
                  </a:ext>
                </a:extLst>
              </a:tr>
              <a:tr h="39608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1</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90928960"/>
                  </a:ext>
                </a:extLst>
              </a:tr>
              <a:tr h="0">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charset="0"/>
                          <a:ea typeface="ＭＳ Ｐゴシック" charset="-128"/>
                        </a:rPr>
                        <a:t>bottom</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1</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cxnSp>
        <p:nvCxnSpPr>
          <p:cNvPr id="7" name="Straight Arrow Connector 6">
            <a:extLst>
              <a:ext uri="{FF2B5EF4-FFF2-40B4-BE49-F238E27FC236}">
                <a16:creationId xmlns:a16="http://schemas.microsoft.com/office/drawing/2014/main" id="{AC4347F6-181E-4EA6-BE20-7CFD721FF576}"/>
              </a:ext>
            </a:extLst>
          </p:cNvPr>
          <p:cNvCxnSpPr/>
          <p:nvPr/>
        </p:nvCxnSpPr>
        <p:spPr>
          <a:xfrm>
            <a:off x="3235990" y="5387842"/>
            <a:ext cx="7391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076E62-4DB5-44B5-956B-14F186551055}"/>
              </a:ext>
            </a:extLst>
          </p:cNvPr>
          <p:cNvSpPr txBox="1"/>
          <p:nvPr/>
        </p:nvSpPr>
        <p:spPr>
          <a:xfrm>
            <a:off x="4068259" y="5200177"/>
            <a:ext cx="2759626" cy="369332"/>
          </a:xfrm>
          <a:prstGeom prst="rect">
            <a:avLst/>
          </a:prstGeom>
          <a:noFill/>
        </p:spPr>
        <p:txBody>
          <a:bodyPr wrap="square" rtlCol="0">
            <a:spAutoFit/>
          </a:bodyPr>
          <a:lstStyle/>
          <a:p>
            <a:r>
              <a:rPr lang="en-US" dirty="0" err="1">
                <a:solidFill>
                  <a:schemeClr val="accent1">
                    <a:lumMod val="60000"/>
                    <a:lumOff val="40000"/>
                  </a:schemeClr>
                </a:solidFill>
                <a:latin typeface="Consolas" panose="020B0609020204030204" pitchFamily="49" charset="0"/>
              </a:rPr>
              <a:t>spliceStack</a:t>
            </a:r>
            <a:r>
              <a:rPr lang="en-US" dirty="0">
                <a:solidFill>
                  <a:schemeClr val="accent1">
                    <a:lumMod val="60000"/>
                    <a:lumOff val="40000"/>
                  </a:schemeClr>
                </a:solidFill>
                <a:latin typeface="Consolas" panose="020B0609020204030204" pitchFamily="49" charset="0"/>
              </a:rPr>
              <a:t>(s, 1, 3)</a:t>
            </a:r>
          </a:p>
        </p:txBody>
      </p:sp>
      <p:sp>
        <p:nvSpPr>
          <p:cNvPr id="9" name="TextBox 8">
            <a:extLst>
              <a:ext uri="{FF2B5EF4-FFF2-40B4-BE49-F238E27FC236}">
                <a16:creationId xmlns:a16="http://schemas.microsoft.com/office/drawing/2014/main" id="{411BD06D-E131-4740-82AF-D4EC299A4192}"/>
              </a:ext>
            </a:extLst>
          </p:cNvPr>
          <p:cNvSpPr txBox="1"/>
          <p:nvPr/>
        </p:nvSpPr>
        <p:spPr>
          <a:xfrm>
            <a:off x="2139837" y="5798426"/>
            <a:ext cx="662529" cy="523220"/>
          </a:xfrm>
          <a:prstGeom prst="rect">
            <a:avLst/>
          </a:prstGeom>
          <a:noFill/>
        </p:spPr>
        <p:txBody>
          <a:bodyPr wrap="square" rtlCol="0">
            <a:spAutoFit/>
          </a:bodyPr>
          <a:lstStyle/>
          <a:p>
            <a:pPr algn="ctr"/>
            <a:r>
              <a:rPr lang="en-US" sz="2800" dirty="0">
                <a:solidFill>
                  <a:schemeClr val="accent1">
                    <a:lumMod val="60000"/>
                    <a:lumOff val="40000"/>
                  </a:schemeClr>
                </a:solidFill>
              </a:rPr>
              <a:t>s</a:t>
            </a:r>
          </a:p>
        </p:txBody>
      </p:sp>
      <p:cxnSp>
        <p:nvCxnSpPr>
          <p:cNvPr id="10" name="Straight Arrow Connector 9">
            <a:extLst>
              <a:ext uri="{FF2B5EF4-FFF2-40B4-BE49-F238E27FC236}">
                <a16:creationId xmlns:a16="http://schemas.microsoft.com/office/drawing/2014/main" id="{45ACEAA3-56D7-41F8-A326-B04117CF02F5}"/>
              </a:ext>
            </a:extLst>
          </p:cNvPr>
          <p:cNvCxnSpPr/>
          <p:nvPr/>
        </p:nvCxnSpPr>
        <p:spPr>
          <a:xfrm>
            <a:off x="6827885" y="5387842"/>
            <a:ext cx="7391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Group 8">
            <a:extLst>
              <a:ext uri="{FF2B5EF4-FFF2-40B4-BE49-F238E27FC236}">
                <a16:creationId xmlns:a16="http://schemas.microsoft.com/office/drawing/2014/main" id="{4AF0C479-4FEA-40BA-827F-BB2871BC4851}"/>
              </a:ext>
            </a:extLst>
          </p:cNvPr>
          <p:cNvGraphicFramePr>
            <a:graphicFrameLocks noGrp="1"/>
          </p:cNvGraphicFramePr>
          <p:nvPr>
            <p:extLst>
              <p:ext uri="{D42A27DB-BD31-4B8C-83A1-F6EECF244321}">
                <p14:modId xmlns:p14="http://schemas.microsoft.com/office/powerpoint/2010/main" val="1022934826"/>
              </p:ext>
            </p:extLst>
          </p:nvPr>
        </p:nvGraphicFramePr>
        <p:xfrm>
          <a:off x="7795825" y="4648308"/>
          <a:ext cx="2133600" cy="1189863"/>
        </p:xfrm>
        <a:graphic>
          <a:graphicData uri="http://schemas.openxmlformats.org/drawingml/2006/table">
            <a:tbl>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7587">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ahoma" charset="0"/>
                          <a:ea typeface="ＭＳ Ｐゴシック" charset="-128"/>
                        </a:rPr>
                        <a:t>top</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charset="0"/>
                        <a:ea typeface="ＭＳ Ｐゴシック" charset="-128"/>
                      </a:endParaRP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3</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36736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ahoma" charset="0"/>
                          <a:ea typeface="ＭＳ Ｐゴシック" charset="-128"/>
                        </a:rPr>
                        <a:t>bottom</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4</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5917E85B-AFA5-4E3E-8018-72EC56897675}"/>
              </a:ext>
            </a:extLst>
          </p:cNvPr>
          <p:cNvSpPr txBox="1"/>
          <p:nvPr/>
        </p:nvSpPr>
        <p:spPr>
          <a:xfrm>
            <a:off x="8178344" y="5926139"/>
            <a:ext cx="2750652" cy="707886"/>
          </a:xfrm>
          <a:prstGeom prst="rect">
            <a:avLst/>
          </a:prstGeom>
          <a:noFill/>
        </p:spPr>
        <p:txBody>
          <a:bodyPr wrap="square" rtlCol="0">
            <a:spAutoFit/>
          </a:bodyPr>
          <a:lstStyle/>
          <a:p>
            <a:pPr algn="ctr"/>
            <a:r>
              <a:rPr lang="en-US" sz="2000" dirty="0">
                <a:solidFill>
                  <a:schemeClr val="accent1">
                    <a:lumMod val="60000"/>
                    <a:lumOff val="40000"/>
                  </a:schemeClr>
                </a:solidFill>
              </a:rPr>
              <a:t>New stack returned by method</a:t>
            </a:r>
          </a:p>
        </p:txBody>
      </p:sp>
    </p:spTree>
    <p:extLst>
      <p:ext uri="{BB962C8B-B14F-4D97-AF65-F5344CB8AC3E}">
        <p14:creationId xmlns:p14="http://schemas.microsoft.com/office/powerpoint/2010/main" val="267145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t>Quick Recap</a:t>
            </a:r>
          </a:p>
          <a:p>
            <a:pPr>
              <a:spcAft>
                <a:spcPts val="1200"/>
              </a:spcAft>
            </a:pPr>
            <a:r>
              <a:rPr lang="en-US" dirty="0" err="1"/>
              <a:t>copyStack</a:t>
            </a:r>
            <a:r>
              <a:rPr lang="en-US" dirty="0"/>
              <a:t> Review</a:t>
            </a:r>
          </a:p>
          <a:p>
            <a:pPr>
              <a:spcAft>
                <a:spcPts val="1200"/>
              </a:spcAft>
            </a:pPr>
            <a:r>
              <a:rPr lang="en-US" dirty="0"/>
              <a:t>Structured Example: </a:t>
            </a:r>
            <a:r>
              <a:rPr lang="en-US" dirty="0" err="1"/>
              <a:t>spliceStack</a:t>
            </a:r>
            <a:endParaRPr lang="en-US"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p:txBody>
          <a:bodyPr>
            <a:noAutofit/>
          </a:bodyPr>
          <a:lstStyle/>
          <a:p>
            <a:r>
              <a:rPr lang="en-US" sz="3600" dirty="0"/>
              <a:t>Quiz 0</a:t>
            </a:r>
          </a:p>
          <a:p>
            <a:pPr lvl="1"/>
            <a:r>
              <a:rPr lang="en-US" sz="3600" dirty="0"/>
              <a:t>Feedback released later today</a:t>
            </a:r>
          </a:p>
          <a:p>
            <a:pPr lvl="1"/>
            <a:r>
              <a:rPr lang="en-US" sz="3600" dirty="0"/>
              <a:t>Retake logistics posted shortly after</a:t>
            </a:r>
          </a:p>
          <a:p>
            <a:r>
              <a:rPr lang="en-US" sz="3600" dirty="0"/>
              <a:t>P0 feedback was released yesterday</a:t>
            </a:r>
          </a:p>
          <a:p>
            <a:pPr lvl="1"/>
            <a:r>
              <a:rPr lang="en-US" sz="3200" dirty="0"/>
              <a:t>Resubmission logistics posted soon</a:t>
            </a:r>
          </a:p>
          <a:p>
            <a:pPr lvl="1"/>
            <a:r>
              <a:rPr lang="en-US" sz="3200" dirty="0">
                <a:hlinkClick r:id="rId2"/>
              </a:rPr>
              <a:t>Grade checker</a:t>
            </a:r>
            <a:r>
              <a:rPr lang="en-US" sz="3200" dirty="0"/>
              <a:t> </a:t>
            </a:r>
          </a:p>
          <a:p>
            <a:r>
              <a:rPr lang="en-US" sz="3600" dirty="0"/>
              <a:t>P1 released today (due next Thurs, Jan 26)</a:t>
            </a:r>
          </a:p>
        </p:txBody>
      </p:sp>
    </p:spTree>
    <p:extLst>
      <p:ext uri="{BB962C8B-B14F-4D97-AF65-F5344CB8AC3E}">
        <p14:creationId xmlns:p14="http://schemas.microsoft.com/office/powerpoint/2010/main" val="267378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Quiz Retakes </a:t>
            </a: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p:txBody>
          <a:bodyPr>
            <a:noAutofit/>
          </a:bodyPr>
          <a:lstStyle/>
          <a:p>
            <a:r>
              <a:rPr lang="en-US" sz="3200" dirty="0"/>
              <a:t>Time slots available on Tuesdays</a:t>
            </a:r>
          </a:p>
          <a:p>
            <a:pPr lvl="1"/>
            <a:r>
              <a:rPr lang="en-US" sz="2800" dirty="0"/>
              <a:t>Must sign up beforehand</a:t>
            </a:r>
          </a:p>
          <a:p>
            <a:pPr lvl="1"/>
            <a:r>
              <a:rPr lang="en-US" sz="2800" dirty="0"/>
              <a:t>Must actually show up</a:t>
            </a:r>
          </a:p>
          <a:p>
            <a:r>
              <a:rPr lang="en-US" sz="3200" dirty="0"/>
              <a:t>Max one retake per quiz</a:t>
            </a:r>
          </a:p>
          <a:p>
            <a:pPr lvl="1"/>
            <a:r>
              <a:rPr lang="en-US" sz="2800" dirty="0"/>
              <a:t>Retake must be completed within 3 weeks of original quiz date</a:t>
            </a:r>
          </a:p>
          <a:p>
            <a:r>
              <a:rPr lang="en-US" sz="3200" dirty="0"/>
              <a:t>Quiz 0 Retake problems will not be the same as Quiz 0, but will be generally analogous</a:t>
            </a:r>
          </a:p>
          <a:p>
            <a:pPr lvl="1"/>
            <a:r>
              <a:rPr lang="en-US" sz="2800" dirty="0"/>
              <a:t>Same structure, same learning objectives</a:t>
            </a:r>
          </a:p>
          <a:p>
            <a:r>
              <a:rPr lang="en-US" sz="3200" dirty="0"/>
              <a:t>Best-per-problem grading policy</a:t>
            </a:r>
          </a:p>
          <a:p>
            <a:r>
              <a:rPr lang="en-US" sz="3200" i="1" dirty="0"/>
              <a:t>More specific details later today!</a:t>
            </a:r>
          </a:p>
        </p:txBody>
      </p:sp>
    </p:spTree>
    <p:extLst>
      <p:ext uri="{BB962C8B-B14F-4D97-AF65-F5344CB8AC3E}">
        <p14:creationId xmlns:p14="http://schemas.microsoft.com/office/powerpoint/2010/main" val="165597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Quick Recap</a:t>
            </a:r>
          </a:p>
          <a:p>
            <a:pPr>
              <a:spcAft>
                <a:spcPts val="1200"/>
              </a:spcAft>
            </a:pPr>
            <a:r>
              <a:rPr lang="en-US" dirty="0" err="1"/>
              <a:t>copyStack</a:t>
            </a:r>
            <a:r>
              <a:rPr lang="en-US" dirty="0"/>
              <a:t> Review</a:t>
            </a:r>
          </a:p>
          <a:p>
            <a:pPr>
              <a:spcAft>
                <a:spcPts val="1200"/>
              </a:spcAft>
            </a:pPr>
            <a:r>
              <a:rPr lang="en-US" dirty="0"/>
              <a:t>Structured Example: </a:t>
            </a:r>
            <a:r>
              <a:rPr lang="en-US" dirty="0" err="1"/>
              <a:t>spliceStack</a:t>
            </a:r>
            <a:endParaRPr lang="en-US"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3196194" y="214252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7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solidFill>
                  <a:schemeClr val="accent4"/>
                </a:solidFill>
              </a:rPr>
              <a:t>(Recap) </a:t>
            </a:r>
            <a:r>
              <a:rPr lang="en-US" dirty="0"/>
              <a:t>Stacks &amp; Queues</a:t>
            </a:r>
            <a:endParaRPr lang="en-US" dirty="0">
              <a:solidFill>
                <a:schemeClr val="bg2">
                  <a:lumMod val="75000"/>
                </a:schemeClr>
              </a:solidFill>
            </a:endParaRP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p:txBody>
          <a:bodyPr>
            <a:normAutofit/>
          </a:bodyPr>
          <a:lstStyle/>
          <a:p>
            <a:r>
              <a:rPr lang="en-US" dirty="0"/>
              <a:t>Some collections are constrained, only use optimized operations</a:t>
            </a:r>
          </a:p>
          <a:p>
            <a:pPr lvl="1"/>
            <a:r>
              <a:rPr lang="en-US" b="1" dirty="0"/>
              <a:t>Stack: </a:t>
            </a:r>
            <a:r>
              <a:rPr lang="en-US" dirty="0"/>
              <a:t>retrieves elements in reverse order as added</a:t>
            </a:r>
          </a:p>
          <a:p>
            <a:pPr lvl="1"/>
            <a:r>
              <a:rPr lang="en-US" b="1" dirty="0"/>
              <a:t>Queue: </a:t>
            </a:r>
            <a:r>
              <a:rPr lang="en-US" dirty="0"/>
              <a:t>retrieves elements in same order as added</a:t>
            </a:r>
            <a:endParaRPr lang="en-US" b="1" dirty="0"/>
          </a:p>
          <a:p>
            <a:pPr marL="0" indent="0">
              <a:buNone/>
            </a:pPr>
            <a:endParaRPr lang="en-US" b="1" dirty="0"/>
          </a:p>
        </p:txBody>
      </p:sp>
      <p:sp>
        <p:nvSpPr>
          <p:cNvPr id="5" name="Text Box 7">
            <a:extLst>
              <a:ext uri="{FF2B5EF4-FFF2-40B4-BE49-F238E27FC236}">
                <a16:creationId xmlns:a16="http://schemas.microsoft.com/office/drawing/2014/main" id="{1F5FF138-80B1-50AD-C842-0ED5A5047564}"/>
              </a:ext>
            </a:extLst>
          </p:cNvPr>
          <p:cNvSpPr txBox="1">
            <a:spLocks noChangeArrowheads="1"/>
          </p:cNvSpPr>
          <p:nvPr/>
        </p:nvSpPr>
        <p:spPr bwMode="auto">
          <a:xfrm>
            <a:off x="8306905" y="5213235"/>
            <a:ext cx="806450" cy="366713"/>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fontAlgn="auto" hangingPunct="1">
              <a:spcBef>
                <a:spcPts val="0"/>
              </a:spcBef>
              <a:spcAft>
                <a:spcPts val="0"/>
              </a:spcAft>
              <a:defRPr/>
            </a:pPr>
            <a:r>
              <a:rPr lang="en-US" dirty="0">
                <a:latin typeface="Tahoma" charset="0"/>
                <a:ea typeface="+mn-ea"/>
              </a:rPr>
              <a:t>queue</a:t>
            </a:r>
          </a:p>
        </p:txBody>
      </p:sp>
      <p:graphicFrame>
        <p:nvGraphicFramePr>
          <p:cNvPr id="9" name="Group 135">
            <a:extLst>
              <a:ext uri="{FF2B5EF4-FFF2-40B4-BE49-F238E27FC236}">
                <a16:creationId xmlns:a16="http://schemas.microsoft.com/office/drawing/2014/main" id="{9C275BC6-EAA5-12EB-9010-8B99CFD2A789}"/>
              </a:ext>
            </a:extLst>
          </p:cNvPr>
          <p:cNvGraphicFramePr>
            <a:graphicFrameLocks noGrp="1"/>
          </p:cNvGraphicFramePr>
          <p:nvPr/>
        </p:nvGraphicFramePr>
        <p:xfrm>
          <a:off x="7430605" y="4017735"/>
          <a:ext cx="2559050" cy="965200"/>
        </p:xfrm>
        <a:graphic>
          <a:graphicData uri="http://schemas.openxmlformats.org/drawingml/2006/table">
            <a:tbl>
              <a:tblPr/>
              <a:tblGrid>
                <a:gridCol w="852488">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852487">
                  <a:extLst>
                    <a:ext uri="{9D8B030D-6E8A-4147-A177-3AD203B41FA5}">
                      <a16:colId xmlns:a16="http://schemas.microsoft.com/office/drawing/2014/main" val="20002"/>
                    </a:ext>
                  </a:extLst>
                </a:gridCol>
              </a:tblGrid>
              <a:tr h="482600">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charset="0"/>
                          <a:ea typeface="ＭＳ Ｐゴシック" charset="-128"/>
                        </a:rPr>
                        <a:t>front</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charset="0"/>
                        <a:ea typeface="ＭＳ Ｐゴシック" charset="-128"/>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charset="0"/>
                          <a:ea typeface="ＭＳ Ｐゴシック" charset="-128"/>
                        </a:rPr>
                        <a:t>back</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bl>
          </a:graphicData>
        </a:graphic>
      </p:graphicFrame>
      <p:sp>
        <p:nvSpPr>
          <p:cNvPr id="10" name="Line 130">
            <a:extLst>
              <a:ext uri="{FF2B5EF4-FFF2-40B4-BE49-F238E27FC236}">
                <a16:creationId xmlns:a16="http://schemas.microsoft.com/office/drawing/2014/main" id="{5EA491ED-B297-42AA-087F-B5334654ED07}"/>
              </a:ext>
            </a:extLst>
          </p:cNvPr>
          <p:cNvSpPr>
            <a:spLocks noChangeShapeType="1"/>
          </p:cNvSpPr>
          <p:nvPr/>
        </p:nvSpPr>
        <p:spPr bwMode="auto">
          <a:xfrm flipH="1">
            <a:off x="10097605" y="4703535"/>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11" name="Text Box 131">
            <a:extLst>
              <a:ext uri="{FF2B5EF4-FFF2-40B4-BE49-F238E27FC236}">
                <a16:creationId xmlns:a16="http://schemas.microsoft.com/office/drawing/2014/main" id="{97A09FA1-DD22-9D25-95D3-613BB759EC27}"/>
              </a:ext>
            </a:extLst>
          </p:cNvPr>
          <p:cNvSpPr txBox="1">
            <a:spLocks noChangeArrowheads="1"/>
          </p:cNvSpPr>
          <p:nvPr/>
        </p:nvSpPr>
        <p:spPr bwMode="auto">
          <a:xfrm>
            <a:off x="10402405" y="4306660"/>
            <a:ext cx="596900" cy="396875"/>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fontAlgn="auto" hangingPunct="1">
              <a:spcBef>
                <a:spcPts val="0"/>
              </a:spcBef>
              <a:spcAft>
                <a:spcPts val="0"/>
              </a:spcAft>
              <a:defRPr/>
            </a:pPr>
            <a:r>
              <a:rPr lang="en-US" sz="2000">
                <a:latin typeface="Tahoma" charset="0"/>
                <a:ea typeface="+mn-ea"/>
              </a:rPr>
              <a:t>add</a:t>
            </a:r>
          </a:p>
        </p:txBody>
      </p:sp>
      <p:sp>
        <p:nvSpPr>
          <p:cNvPr id="12" name="Line 132">
            <a:extLst>
              <a:ext uri="{FF2B5EF4-FFF2-40B4-BE49-F238E27FC236}">
                <a16:creationId xmlns:a16="http://schemas.microsoft.com/office/drawing/2014/main" id="{42F4FF08-888F-B0F9-14F2-8E6297FCD36E}"/>
              </a:ext>
            </a:extLst>
          </p:cNvPr>
          <p:cNvSpPr>
            <a:spLocks noChangeShapeType="1"/>
          </p:cNvSpPr>
          <p:nvPr/>
        </p:nvSpPr>
        <p:spPr bwMode="auto">
          <a:xfrm flipH="1">
            <a:off x="6668605" y="4717823"/>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13" name="Text Box 133">
            <a:extLst>
              <a:ext uri="{FF2B5EF4-FFF2-40B4-BE49-F238E27FC236}">
                <a16:creationId xmlns:a16="http://schemas.microsoft.com/office/drawing/2014/main" id="{5D35C16E-FEA4-864B-A419-0C4B4219CB80}"/>
              </a:ext>
            </a:extLst>
          </p:cNvPr>
          <p:cNvSpPr txBox="1">
            <a:spLocks noChangeArrowheads="1"/>
          </p:cNvSpPr>
          <p:nvPr/>
        </p:nvSpPr>
        <p:spPr bwMode="auto">
          <a:xfrm>
            <a:off x="5601805" y="4292373"/>
            <a:ext cx="1709738" cy="396875"/>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fontAlgn="auto" hangingPunct="1">
              <a:spcBef>
                <a:spcPts val="0"/>
              </a:spcBef>
              <a:spcAft>
                <a:spcPts val="0"/>
              </a:spcAft>
              <a:defRPr/>
            </a:pPr>
            <a:r>
              <a:rPr lang="en-US" sz="2000">
                <a:latin typeface="Tahoma" charset="0"/>
                <a:ea typeface="+mn-ea"/>
              </a:rPr>
              <a:t>remove, peek</a:t>
            </a:r>
          </a:p>
        </p:txBody>
      </p:sp>
      <p:sp>
        <p:nvSpPr>
          <p:cNvPr id="16" name="Text Box 7">
            <a:extLst>
              <a:ext uri="{FF2B5EF4-FFF2-40B4-BE49-F238E27FC236}">
                <a16:creationId xmlns:a16="http://schemas.microsoft.com/office/drawing/2014/main" id="{69A439C2-90B8-4F25-86E5-8C7A6952C9ED}"/>
              </a:ext>
            </a:extLst>
          </p:cNvPr>
          <p:cNvSpPr txBox="1">
            <a:spLocks noChangeArrowheads="1"/>
          </p:cNvSpPr>
          <p:nvPr/>
        </p:nvSpPr>
        <p:spPr bwMode="auto">
          <a:xfrm>
            <a:off x="2581828" y="5561013"/>
            <a:ext cx="701675" cy="3667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a:latin typeface="Tahoma" charset="0"/>
                <a:ea typeface="+mn-ea"/>
              </a:rPr>
              <a:t>stack</a:t>
            </a:r>
          </a:p>
        </p:txBody>
      </p:sp>
      <p:graphicFrame>
        <p:nvGraphicFramePr>
          <p:cNvPr id="17" name="Group 8">
            <a:extLst>
              <a:ext uri="{FF2B5EF4-FFF2-40B4-BE49-F238E27FC236}">
                <a16:creationId xmlns:a16="http://schemas.microsoft.com/office/drawing/2014/main" id="{D040C39F-D392-F6EA-44EB-923316689D9A}"/>
              </a:ext>
            </a:extLst>
          </p:cNvPr>
          <p:cNvGraphicFramePr>
            <a:graphicFrameLocks noGrp="1"/>
          </p:cNvGraphicFramePr>
          <p:nvPr/>
        </p:nvGraphicFramePr>
        <p:xfrm>
          <a:off x="1286428" y="3960813"/>
          <a:ext cx="2133600" cy="1584552"/>
        </p:xfrm>
        <a:graphic>
          <a:graphicData uri="http://schemas.openxmlformats.org/drawingml/2006/table">
            <a:tbl>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charset="0"/>
                        <a:ea typeface="ＭＳ Ｐゴシック" charset="-128"/>
                      </a:endParaRP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charset="0"/>
                          <a:ea typeface="ＭＳ Ｐゴシック" charset="-128"/>
                        </a:rPr>
                        <a:t>top</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3</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2</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charset="0"/>
                          <a:ea typeface="ＭＳ Ｐゴシック" charset="-128"/>
                        </a:rPr>
                        <a:t>bottom</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1</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bl>
          </a:graphicData>
        </a:graphic>
      </p:graphicFrame>
      <p:sp>
        <p:nvSpPr>
          <p:cNvPr id="18" name="Line 30">
            <a:extLst>
              <a:ext uri="{FF2B5EF4-FFF2-40B4-BE49-F238E27FC236}">
                <a16:creationId xmlns:a16="http://schemas.microsoft.com/office/drawing/2014/main" id="{ECCE8CCB-62B7-298C-4F9A-1595191D152A}"/>
              </a:ext>
            </a:extLst>
          </p:cNvPr>
          <p:cNvSpPr>
            <a:spLocks noChangeShapeType="1"/>
          </p:cNvSpPr>
          <p:nvPr/>
        </p:nvSpPr>
        <p:spPr bwMode="auto">
          <a:xfrm>
            <a:off x="2124628" y="3427413"/>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19" name="Text Box 31">
            <a:extLst>
              <a:ext uri="{FF2B5EF4-FFF2-40B4-BE49-F238E27FC236}">
                <a16:creationId xmlns:a16="http://schemas.microsoft.com/office/drawing/2014/main" id="{B1CDCC0B-3535-D8FE-760F-5A27099CF352}"/>
              </a:ext>
            </a:extLst>
          </p:cNvPr>
          <p:cNvSpPr txBox="1">
            <a:spLocks noChangeArrowheads="1"/>
          </p:cNvSpPr>
          <p:nvPr/>
        </p:nvSpPr>
        <p:spPr bwMode="auto">
          <a:xfrm>
            <a:off x="3191428" y="3032125"/>
            <a:ext cx="1290637"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pop, peek</a:t>
            </a:r>
          </a:p>
        </p:txBody>
      </p:sp>
      <p:sp>
        <p:nvSpPr>
          <p:cNvPr id="20" name="Text Box 32">
            <a:extLst>
              <a:ext uri="{FF2B5EF4-FFF2-40B4-BE49-F238E27FC236}">
                <a16:creationId xmlns:a16="http://schemas.microsoft.com/office/drawing/2014/main" id="{61E7C004-2EBB-1EEA-0F24-D9EBB318A96F}"/>
              </a:ext>
            </a:extLst>
          </p:cNvPr>
          <p:cNvSpPr txBox="1">
            <a:spLocks noChangeArrowheads="1"/>
          </p:cNvSpPr>
          <p:nvPr/>
        </p:nvSpPr>
        <p:spPr bwMode="auto">
          <a:xfrm>
            <a:off x="1738865" y="3032125"/>
            <a:ext cx="7191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push</a:t>
            </a:r>
          </a:p>
        </p:txBody>
      </p:sp>
      <p:sp>
        <p:nvSpPr>
          <p:cNvPr id="21" name="Line 33">
            <a:extLst>
              <a:ext uri="{FF2B5EF4-FFF2-40B4-BE49-F238E27FC236}">
                <a16:creationId xmlns:a16="http://schemas.microsoft.com/office/drawing/2014/main" id="{86FE7378-A43D-FFE6-D39B-244383D668D4}"/>
              </a:ext>
            </a:extLst>
          </p:cNvPr>
          <p:cNvSpPr>
            <a:spLocks noChangeShapeType="1"/>
          </p:cNvSpPr>
          <p:nvPr/>
        </p:nvSpPr>
        <p:spPr bwMode="auto">
          <a:xfrm flipV="1">
            <a:off x="3191428" y="3427413"/>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Tree>
    <p:extLst>
      <p:ext uri="{BB962C8B-B14F-4D97-AF65-F5344CB8AC3E}">
        <p14:creationId xmlns:p14="http://schemas.microsoft.com/office/powerpoint/2010/main" val="86943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06A6-2AEB-5A19-EC9A-F071ADBE35EE}"/>
              </a:ext>
            </a:extLst>
          </p:cNvPr>
          <p:cNvSpPr>
            <a:spLocks noGrp="1"/>
          </p:cNvSpPr>
          <p:nvPr>
            <p:ph type="title"/>
          </p:nvPr>
        </p:nvSpPr>
        <p:spPr/>
        <p:txBody>
          <a:bodyPr/>
          <a:lstStyle/>
          <a:p>
            <a:r>
              <a:rPr lang="en-US" dirty="0">
                <a:solidFill>
                  <a:schemeClr val="accent4"/>
                </a:solidFill>
              </a:rPr>
              <a:t>(Recap) </a:t>
            </a:r>
            <a:r>
              <a:rPr lang="en-US" dirty="0"/>
              <a:t>Programming with Stacks</a:t>
            </a:r>
          </a:p>
        </p:txBody>
      </p:sp>
      <p:sp>
        <p:nvSpPr>
          <p:cNvPr id="3" name="Content Placeholder 2">
            <a:extLst>
              <a:ext uri="{FF2B5EF4-FFF2-40B4-BE49-F238E27FC236}">
                <a16:creationId xmlns:a16="http://schemas.microsoft.com/office/drawing/2014/main" id="{98A39BCF-6440-DC80-6673-6B421B41CC01}"/>
              </a:ext>
            </a:extLst>
          </p:cNvPr>
          <p:cNvSpPr>
            <a:spLocks noGrp="1"/>
          </p:cNvSpPr>
          <p:nvPr>
            <p:ph idx="1"/>
          </p:nvPr>
        </p:nvSpPr>
        <p:spPr>
          <a:xfrm>
            <a:off x="-163286" y="2137954"/>
            <a:ext cx="10515600" cy="4805363"/>
          </a:xfrm>
        </p:spPr>
        <p:txBody>
          <a:bodyPr>
            <a:normAutofit fontScale="92500" lnSpcReduction="10000"/>
          </a:bodyPr>
          <a:lstStyle/>
          <a:p>
            <a:pPr lvl="1" eaLnBrk="1" hangingPunct="1">
              <a:lnSpc>
                <a:spcPct val="70000"/>
              </a:lnSpc>
              <a:buFontTx/>
              <a:buNone/>
            </a:pPr>
            <a:endParaRPr lang="en-US" altLang="en-US" dirty="0">
              <a:latin typeface="Courier New" panose="02070309020205020404" pitchFamily="49" charset="0"/>
              <a:ea typeface="ＭＳ Ｐゴシック" panose="020B0600070205080204" pitchFamily="34" charset="-128"/>
            </a:endParaRPr>
          </a:p>
          <a:p>
            <a:pPr lvl="1" eaLnBrk="1" hangingPunct="1">
              <a:lnSpc>
                <a:spcPct val="70000"/>
              </a:lnSpc>
              <a:buFontTx/>
              <a:buNone/>
            </a:pPr>
            <a:endParaRPr lang="en-US" altLang="en-US" dirty="0">
              <a:latin typeface="Courier New" panose="02070309020205020404" pitchFamily="49" charset="0"/>
              <a:ea typeface="ＭＳ Ｐゴシック" panose="020B0600070205080204" pitchFamily="34" charset="-128"/>
            </a:endParaRPr>
          </a:p>
          <a:p>
            <a:pPr lvl="1" eaLnBrk="1" hangingPunct="1">
              <a:lnSpc>
                <a:spcPct val="70000"/>
              </a:lnSpc>
              <a:buFontTx/>
              <a:buNone/>
            </a:pPr>
            <a:endParaRPr lang="en-US" altLang="en-US" dirty="0">
              <a:latin typeface="Courier New" panose="02070309020205020404" pitchFamily="49" charset="0"/>
              <a:ea typeface="ＭＳ Ｐゴシック" panose="020B0600070205080204" pitchFamily="34" charset="-128"/>
            </a:endParaRPr>
          </a:p>
          <a:p>
            <a:pPr lvl="1" eaLnBrk="1" hangingPunct="1">
              <a:lnSpc>
                <a:spcPct val="70000"/>
              </a:lnSpc>
              <a:buFontTx/>
              <a:buNone/>
            </a:pPr>
            <a:endParaRPr lang="en-US" altLang="en-US" dirty="0">
              <a:latin typeface="Courier New" panose="02070309020205020404" pitchFamily="49" charset="0"/>
              <a:ea typeface="ＭＳ Ｐゴシック" panose="020B0600070205080204" pitchFamily="34" charset="-128"/>
            </a:endParaRPr>
          </a:p>
          <a:p>
            <a:pPr lvl="1" eaLnBrk="1" hangingPunct="1">
              <a:lnSpc>
                <a:spcPct val="70000"/>
              </a:lnSpc>
              <a:buFontTx/>
              <a:buNone/>
            </a:pPr>
            <a:endParaRPr lang="en-US" altLang="en-US" dirty="0">
              <a:latin typeface="Courier New" panose="02070309020205020404" pitchFamily="49" charset="0"/>
              <a:ea typeface="ＭＳ Ｐゴシック" panose="020B0600070205080204" pitchFamily="34" charset="-128"/>
            </a:endParaRPr>
          </a:p>
          <a:p>
            <a:pPr lvl="1" eaLnBrk="1" hangingPunct="1">
              <a:lnSpc>
                <a:spcPct val="70000"/>
              </a:lnSpc>
              <a:buFontTx/>
              <a:buNone/>
            </a:pPr>
            <a:endParaRPr lang="en-US" altLang="en-US" dirty="0">
              <a:latin typeface="Courier New" panose="02070309020205020404" pitchFamily="49" charset="0"/>
              <a:ea typeface="ＭＳ Ｐゴシック" panose="020B0600070205080204" pitchFamily="34" charset="-128"/>
            </a:endParaRPr>
          </a:p>
          <a:p>
            <a:pPr lvl="1" eaLnBrk="1" hangingPunct="1">
              <a:lnSpc>
                <a:spcPct val="70000"/>
              </a:lnSpc>
              <a:buFontTx/>
              <a:buNone/>
            </a:pPr>
            <a:endParaRPr lang="en-US" altLang="en-US" dirty="0">
              <a:latin typeface="Courier New" panose="02070309020205020404" pitchFamily="49" charset="0"/>
              <a:ea typeface="ＭＳ Ｐゴシック" panose="020B0600070205080204" pitchFamily="34" charset="-128"/>
            </a:endParaRPr>
          </a:p>
          <a:p>
            <a:pPr lvl="1" eaLnBrk="1" hangingPunct="1">
              <a:lnSpc>
                <a:spcPct val="70000"/>
              </a:lnSpc>
              <a:buFontTx/>
              <a:buNone/>
            </a:pPr>
            <a:endParaRPr lang="en-US" altLang="en-US" dirty="0">
              <a:latin typeface="Courier New" panose="02070309020205020404" pitchFamily="49" charset="0"/>
              <a:ea typeface="ＭＳ Ｐゴシック" panose="020B0600070205080204" pitchFamily="34" charset="-128"/>
            </a:endParaRPr>
          </a:p>
          <a:p>
            <a:pPr lvl="1" eaLnBrk="1" hangingPunct="1">
              <a:lnSpc>
                <a:spcPct val="70000"/>
              </a:lnSpc>
              <a:buFontTx/>
              <a:buNone/>
            </a:pPr>
            <a:endParaRPr lang="en-US" altLang="en-US" dirty="0">
              <a:latin typeface="Courier New" panose="02070309020205020404" pitchFamily="49" charset="0"/>
              <a:ea typeface="ＭＳ Ｐゴシック" panose="020B0600070205080204" pitchFamily="34" charset="-128"/>
            </a:endParaRPr>
          </a:p>
          <a:p>
            <a:pPr lvl="1" eaLnBrk="1" hangingPunct="1">
              <a:lnSpc>
                <a:spcPct val="70000"/>
              </a:lnSpc>
              <a:buFontTx/>
              <a:buNone/>
            </a:pPr>
            <a:r>
              <a:rPr lang="en-US" altLang="en-US" dirty="0">
                <a:latin typeface="Courier New" panose="02070309020205020404" pitchFamily="49" charset="0"/>
                <a:ea typeface="ＭＳ Ｐゴシック" panose="020B0600070205080204" pitchFamily="34" charset="-128"/>
              </a:rPr>
              <a:t>Stack&lt;String&gt; s = new Stack&lt;String&gt;();</a:t>
            </a: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s.push</a:t>
            </a:r>
            <a:r>
              <a:rPr lang="en-US" altLang="en-US" dirty="0">
                <a:latin typeface="Courier New" panose="02070309020205020404" pitchFamily="49" charset="0"/>
                <a:ea typeface="ＭＳ Ｐゴシック" panose="020B0600070205080204" pitchFamily="34" charset="-128"/>
              </a:rPr>
              <a:t>("a");</a:t>
            </a: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s.push</a:t>
            </a:r>
            <a:r>
              <a:rPr lang="en-US" altLang="en-US" dirty="0">
                <a:latin typeface="Courier New" panose="02070309020205020404" pitchFamily="49" charset="0"/>
                <a:ea typeface="ＭＳ Ｐゴシック" panose="020B0600070205080204" pitchFamily="34" charset="-128"/>
              </a:rPr>
              <a:t>("b");</a:t>
            </a: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s.push</a:t>
            </a:r>
            <a:r>
              <a:rPr lang="en-US" altLang="en-US" dirty="0">
                <a:latin typeface="Courier New" panose="02070309020205020404" pitchFamily="49" charset="0"/>
                <a:ea typeface="ＭＳ Ｐゴシック" panose="020B0600070205080204" pitchFamily="34" charset="-128"/>
              </a:rPr>
              <a:t>("c");             </a:t>
            </a:r>
            <a:r>
              <a:rPr lang="en-US" altLang="en-US" b="1" dirty="0">
                <a:solidFill>
                  <a:srgbClr val="008000"/>
                </a:solidFill>
                <a:latin typeface="Courier New" panose="02070309020205020404" pitchFamily="49" charset="0"/>
                <a:ea typeface="ＭＳ Ｐゴシック" panose="020B0600070205080204" pitchFamily="34" charset="-128"/>
              </a:rPr>
              <a:t>// bottom ["a", "b", "c"] top</a:t>
            </a:r>
          </a:p>
          <a:p>
            <a:pPr lvl="1" eaLnBrk="1" hangingPunct="1">
              <a:lnSpc>
                <a:spcPct val="70000"/>
              </a:lnSpc>
              <a:buFontTx/>
              <a:buNone/>
            </a:pPr>
            <a:endParaRPr lang="en-US" altLang="en-US" sz="800" dirty="0">
              <a:latin typeface="Courier New" panose="02070309020205020404" pitchFamily="49" charset="0"/>
              <a:ea typeface="ＭＳ Ｐゴシック" panose="020B0600070205080204" pitchFamily="34" charset="-128"/>
            </a:endParaRP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System.out.println</a:t>
            </a:r>
            <a:r>
              <a:rPr lang="en-US" altLang="en-US" dirty="0">
                <a:latin typeface="Courier New" panose="02070309020205020404" pitchFamily="49" charset="0"/>
                <a:ea typeface="ＭＳ Ｐゴシック" panose="020B0600070205080204" pitchFamily="34" charset="-128"/>
              </a:rPr>
              <a:t>(</a:t>
            </a:r>
            <a:r>
              <a:rPr lang="en-US" altLang="en-US" dirty="0" err="1">
                <a:latin typeface="Courier New" panose="02070309020205020404" pitchFamily="49" charset="0"/>
                <a:ea typeface="ＭＳ Ｐゴシック" panose="020B0600070205080204" pitchFamily="34" charset="-128"/>
              </a:rPr>
              <a:t>s.pop</a:t>
            </a:r>
            <a:r>
              <a:rPr lang="en-US" altLang="en-US" dirty="0">
                <a:latin typeface="Courier New" panose="02070309020205020404" pitchFamily="49" charset="0"/>
                <a:ea typeface="ＭＳ Ｐゴシック" panose="020B0600070205080204" pitchFamily="34" charset="-128"/>
              </a:rPr>
              <a:t>()); </a:t>
            </a:r>
            <a:r>
              <a:rPr lang="en-US" altLang="en-US" b="1" dirty="0">
                <a:solidFill>
                  <a:srgbClr val="008000"/>
                </a:solidFill>
                <a:latin typeface="Courier New" panose="02070309020205020404" pitchFamily="49" charset="0"/>
                <a:ea typeface="ＭＳ Ｐゴシック" panose="020B0600070205080204" pitchFamily="34" charset="-128"/>
              </a:rPr>
              <a:t>// "c"</a:t>
            </a:r>
          </a:p>
          <a:p>
            <a:pPr eaLnBrk="1" hangingPunct="1">
              <a:buFontTx/>
              <a:buNone/>
            </a:pPr>
            <a:endParaRPr lang="en-US" altLang="en-US" sz="2000" dirty="0">
              <a:latin typeface="Courier New" panose="02070309020205020404" pitchFamily="49" charset="0"/>
              <a:ea typeface="ＭＳ Ｐゴシック" panose="020B0600070205080204" pitchFamily="34" charset="-128"/>
            </a:endParaRPr>
          </a:p>
          <a:p>
            <a:pPr lvl="1" eaLnBrk="1" hangingPunct="1"/>
            <a:r>
              <a:rPr lang="en-US" altLang="en-US" dirty="0">
                <a:latin typeface="Courier New" panose="02070309020205020404" pitchFamily="49" charset="0"/>
                <a:ea typeface="ＭＳ Ｐゴシック" panose="020B0600070205080204" pitchFamily="34" charset="-128"/>
              </a:rPr>
              <a:t>Stack</a:t>
            </a:r>
            <a:r>
              <a:rPr lang="en-US" altLang="en-US" dirty="0">
                <a:ea typeface="ＭＳ Ｐゴシック" panose="020B0600070205080204" pitchFamily="34" charset="-128"/>
              </a:rPr>
              <a:t> has other methods that we will ask you not to use</a:t>
            </a:r>
            <a:endParaRPr lang="en-US" dirty="0"/>
          </a:p>
        </p:txBody>
      </p:sp>
      <p:graphicFrame>
        <p:nvGraphicFramePr>
          <p:cNvPr id="4" name="Group 101">
            <a:extLst>
              <a:ext uri="{FF2B5EF4-FFF2-40B4-BE49-F238E27FC236}">
                <a16:creationId xmlns:a16="http://schemas.microsoft.com/office/drawing/2014/main" id="{9FA8066D-B29C-EC02-B8D8-F83D00782626}"/>
              </a:ext>
            </a:extLst>
          </p:cNvPr>
          <p:cNvGraphicFramePr>
            <a:graphicFrameLocks noGrp="1"/>
          </p:cNvGraphicFramePr>
          <p:nvPr/>
        </p:nvGraphicFramePr>
        <p:xfrm>
          <a:off x="4003796" y="1405545"/>
          <a:ext cx="7691437" cy="2770816"/>
        </p:xfrm>
        <a:graphic>
          <a:graphicData uri="http://schemas.openxmlformats.org/drawingml/2006/table">
            <a:tbl>
              <a:tblPr/>
              <a:tblGrid>
                <a:gridCol w="1870075">
                  <a:extLst>
                    <a:ext uri="{9D8B030D-6E8A-4147-A177-3AD203B41FA5}">
                      <a16:colId xmlns:a16="http://schemas.microsoft.com/office/drawing/2014/main" val="20000"/>
                    </a:ext>
                  </a:extLst>
                </a:gridCol>
                <a:gridCol w="5821362">
                  <a:extLst>
                    <a:ext uri="{9D8B030D-6E8A-4147-A177-3AD203B41FA5}">
                      <a16:colId xmlns:a16="http://schemas.microsoft.com/office/drawing/2014/main" val="20001"/>
                    </a:ext>
                  </a:extLst>
                </a:gridCol>
              </a:tblGrid>
              <a:tr h="32720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charset="0"/>
                          <a:ea typeface="ＭＳ Ｐゴシック" charset="-128"/>
                        </a:rPr>
                        <a:t>Stack&lt;</a:t>
                      </a:r>
                      <a:r>
                        <a:rPr kumimoji="0" lang="en-US" altLang="en-US" sz="2000" b="1" i="0" u="none" strike="noStrike" cap="none" normalizeH="0" baseline="0" dirty="0">
                          <a:ln>
                            <a:noFill/>
                          </a:ln>
                          <a:solidFill>
                            <a:schemeClr val="tx1"/>
                          </a:solidFill>
                          <a:effectLst/>
                          <a:latin typeface="Verdana" charset="0"/>
                          <a:ea typeface="ＭＳ Ｐゴシック" charset="-128"/>
                        </a:rPr>
                        <a:t>E</a:t>
                      </a:r>
                      <a:r>
                        <a:rPr kumimoji="0" lang="en-US" altLang="en-US" sz="2000" b="0" i="0" u="none" strike="noStrike" cap="none" normalizeH="0" baseline="0" dirty="0">
                          <a:ln>
                            <a:noFill/>
                          </a:ln>
                          <a:solidFill>
                            <a:schemeClr val="tx1"/>
                          </a:solidFill>
                          <a:effectLst/>
                          <a:latin typeface="Courier New" charset="0"/>
                          <a:ea typeface="ＭＳ Ｐゴシック" charset="-128"/>
                        </a:rPr>
                        <a:t>&gt;()</a:t>
                      </a:r>
                      <a:endParaRPr kumimoji="0" lang="en-US" altLang="en-US" sz="2000" b="0" i="0" u="none" strike="noStrike" cap="none" normalizeH="0" baseline="0" dirty="0">
                        <a:ln>
                          <a:noFill/>
                        </a:ln>
                        <a:solidFill>
                          <a:schemeClr val="tx1"/>
                        </a:solidFill>
                        <a:effectLst/>
                        <a:latin typeface="Arial" charset="0"/>
                        <a:ea typeface="ＭＳ Ｐゴシック" charset="-128"/>
                      </a:endParaRP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constructs a new stack with elements of type </a:t>
                      </a:r>
                      <a:r>
                        <a:rPr kumimoji="0" lang="en-US" altLang="en-US" sz="2000" b="1" i="0" u="none" strike="noStrike" cap="none" normalizeH="0" baseline="0">
                          <a:ln>
                            <a:noFill/>
                          </a:ln>
                          <a:solidFill>
                            <a:schemeClr val="tx1"/>
                          </a:solidFill>
                          <a:effectLst/>
                          <a:latin typeface="Verdana" charset="0"/>
                          <a:ea typeface="ＭＳ Ｐゴシック" charset="-128"/>
                        </a:rPr>
                        <a:t>E</a:t>
                      </a: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559">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charset="0"/>
                          <a:ea typeface="ＭＳ Ｐゴシック" charset="-128"/>
                        </a:rPr>
                        <a:t>push(</a:t>
                      </a:r>
                      <a:r>
                        <a:rPr kumimoji="0" lang="en-US" altLang="en-US" sz="2000" b="1" i="0" u="none" strike="noStrike" cap="none" normalizeH="0" baseline="0" dirty="0">
                          <a:ln>
                            <a:noFill/>
                          </a:ln>
                          <a:solidFill>
                            <a:schemeClr val="tx1"/>
                          </a:solidFill>
                          <a:effectLst/>
                          <a:latin typeface="Verdana" charset="0"/>
                          <a:ea typeface="ＭＳ Ｐゴシック" charset="-128"/>
                        </a:rPr>
                        <a:t>value</a:t>
                      </a:r>
                      <a:r>
                        <a:rPr kumimoji="0" lang="en-US" altLang="en-US" sz="2000" b="0" i="0" u="none" strike="noStrike" cap="none" normalizeH="0" baseline="0" dirty="0">
                          <a:ln>
                            <a:noFill/>
                          </a:ln>
                          <a:solidFill>
                            <a:schemeClr val="tx1"/>
                          </a:solidFill>
                          <a:effectLst/>
                          <a:latin typeface="Courier New" charset="0"/>
                          <a:ea typeface="ＭＳ Ｐゴシック" charset="-128"/>
                        </a:rPr>
                        <a:t>)</a:t>
                      </a:r>
                      <a:endParaRPr kumimoji="0" lang="en-US" altLang="en-US" sz="2000" b="0" i="0" u="none" strike="noStrike" cap="none" normalizeH="0" baseline="0" dirty="0">
                        <a:ln>
                          <a:noFill/>
                        </a:ln>
                        <a:solidFill>
                          <a:schemeClr val="tx1"/>
                        </a:solidFill>
                        <a:effectLst/>
                        <a:latin typeface="Arial" charset="0"/>
                        <a:ea typeface="ＭＳ Ｐゴシック" charset="-128"/>
                      </a:endParaRP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places given value on top of stack</a:t>
                      </a: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7354">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urier New" charset="0"/>
                          <a:ea typeface="ＭＳ Ｐゴシック" charset="-128"/>
                        </a:rPr>
                        <a:t>pop()</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removes top value from stack and returns it;</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throws </a:t>
                      </a:r>
                      <a:r>
                        <a:rPr kumimoji="0" lang="en-US" altLang="en-US" sz="2000" b="0" i="0" u="none" strike="noStrike" cap="none" normalizeH="0" baseline="0">
                          <a:ln>
                            <a:noFill/>
                          </a:ln>
                          <a:solidFill>
                            <a:schemeClr val="tx1"/>
                          </a:solidFill>
                          <a:effectLst/>
                          <a:latin typeface="Courier New" charset="0"/>
                          <a:ea typeface="ＭＳ Ｐゴシック" charset="-128"/>
                        </a:rPr>
                        <a:t>EmptyStackException</a:t>
                      </a:r>
                      <a:r>
                        <a:rPr kumimoji="0" lang="en-US" altLang="en-US" sz="2000" b="0" i="0" u="none" strike="noStrike" cap="none" normalizeH="0" baseline="0">
                          <a:ln>
                            <a:noFill/>
                          </a:ln>
                          <a:solidFill>
                            <a:schemeClr val="tx1"/>
                          </a:solidFill>
                          <a:effectLst/>
                          <a:latin typeface="Tahoma" charset="0"/>
                          <a:ea typeface="ＭＳ Ｐゴシック" charset="-128"/>
                        </a:rPr>
                        <a:t> if stack is empty</a:t>
                      </a: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7354">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urier New" charset="0"/>
                          <a:ea typeface="ＭＳ Ｐゴシック" charset="-128"/>
                        </a:rPr>
                        <a:t>peek()</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returns top value from stack without removing it;</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throws </a:t>
                      </a:r>
                      <a:r>
                        <a:rPr kumimoji="0" lang="en-US" altLang="en-US" sz="2000" b="0" i="0" u="none" strike="noStrike" cap="none" normalizeH="0" baseline="0">
                          <a:ln>
                            <a:noFill/>
                          </a:ln>
                          <a:solidFill>
                            <a:schemeClr val="tx1"/>
                          </a:solidFill>
                          <a:effectLst/>
                          <a:latin typeface="Courier New" charset="0"/>
                          <a:ea typeface="ＭＳ Ｐゴシック" charset="-128"/>
                        </a:rPr>
                        <a:t>EmptyStackException</a:t>
                      </a:r>
                      <a:r>
                        <a:rPr kumimoji="0" lang="en-US" altLang="en-US" sz="2000" b="0" i="0" u="none" strike="noStrike" cap="none" normalizeH="0" baseline="0">
                          <a:ln>
                            <a:noFill/>
                          </a:ln>
                          <a:solidFill>
                            <a:schemeClr val="tx1"/>
                          </a:solidFill>
                          <a:effectLst/>
                          <a:latin typeface="Tahoma" charset="0"/>
                          <a:ea typeface="ＭＳ Ｐゴシック" charset="-128"/>
                        </a:rPr>
                        <a:t> if stack is empty</a:t>
                      </a: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7687">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urier New" charset="0"/>
                          <a:ea typeface="ＭＳ Ｐゴシック" charset="-128"/>
                        </a:rPr>
                        <a:t>size()</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returns number of elements in stack</a:t>
                      </a: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7687">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urier New" charset="0"/>
                          <a:ea typeface="ＭＳ Ｐゴシック" charset="-128"/>
                        </a:rPr>
                        <a:t>isEmpty()</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returns </a:t>
                      </a:r>
                      <a:r>
                        <a:rPr kumimoji="0" lang="en-US" altLang="en-US" sz="2000" b="0" i="0" u="none" strike="noStrike" cap="none" normalizeH="0" baseline="0" dirty="0">
                          <a:ln>
                            <a:noFill/>
                          </a:ln>
                          <a:solidFill>
                            <a:schemeClr val="tx1"/>
                          </a:solidFill>
                          <a:effectLst/>
                          <a:latin typeface="Courier New" charset="0"/>
                          <a:ea typeface="ＭＳ Ｐゴシック" charset="-128"/>
                        </a:rPr>
                        <a:t>true</a:t>
                      </a:r>
                      <a:r>
                        <a:rPr kumimoji="0" lang="en-US" altLang="en-US" sz="2000" b="0" i="0" u="none" strike="noStrike" cap="none" normalizeH="0" baseline="0" dirty="0">
                          <a:ln>
                            <a:noFill/>
                          </a:ln>
                          <a:solidFill>
                            <a:schemeClr val="tx1"/>
                          </a:solidFill>
                          <a:effectLst/>
                          <a:latin typeface="Tahoma" charset="0"/>
                          <a:ea typeface="ＭＳ Ｐゴシック" charset="-128"/>
                        </a:rPr>
                        <a:t> if stack has no elements</a:t>
                      </a: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8381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06A6-2AEB-5A19-EC9A-F071ADBE35EE}"/>
              </a:ext>
            </a:extLst>
          </p:cNvPr>
          <p:cNvSpPr>
            <a:spLocks noGrp="1"/>
          </p:cNvSpPr>
          <p:nvPr>
            <p:ph type="title"/>
          </p:nvPr>
        </p:nvSpPr>
        <p:spPr/>
        <p:txBody>
          <a:bodyPr/>
          <a:lstStyle/>
          <a:p>
            <a:r>
              <a:rPr lang="en-US" dirty="0">
                <a:solidFill>
                  <a:schemeClr val="accent4"/>
                </a:solidFill>
              </a:rPr>
              <a:t>(Recap) </a:t>
            </a:r>
            <a:r>
              <a:rPr lang="en-US" dirty="0"/>
              <a:t>Programming with Queues</a:t>
            </a:r>
          </a:p>
        </p:txBody>
      </p:sp>
      <p:sp>
        <p:nvSpPr>
          <p:cNvPr id="3" name="Content Placeholder 2">
            <a:extLst>
              <a:ext uri="{FF2B5EF4-FFF2-40B4-BE49-F238E27FC236}">
                <a16:creationId xmlns:a16="http://schemas.microsoft.com/office/drawing/2014/main" id="{98A39BCF-6440-DC80-6673-6B421B41CC01}"/>
              </a:ext>
            </a:extLst>
          </p:cNvPr>
          <p:cNvSpPr>
            <a:spLocks noGrp="1"/>
          </p:cNvSpPr>
          <p:nvPr>
            <p:ph idx="1"/>
          </p:nvPr>
        </p:nvSpPr>
        <p:spPr>
          <a:xfrm>
            <a:off x="376646" y="3903208"/>
            <a:ext cx="10515600" cy="3050586"/>
          </a:xfrm>
        </p:spPr>
        <p:txBody>
          <a:bodyPr>
            <a:normAutofit lnSpcReduction="10000"/>
          </a:bodyPr>
          <a:lstStyle/>
          <a:p>
            <a:pPr lvl="1" eaLnBrk="1" hangingPunct="1">
              <a:lnSpc>
                <a:spcPct val="70000"/>
              </a:lnSpc>
              <a:buFontTx/>
              <a:buNone/>
            </a:pPr>
            <a:r>
              <a:rPr lang="en-US" altLang="en-US" dirty="0">
                <a:latin typeface="Courier New" panose="02070309020205020404" pitchFamily="49" charset="0"/>
                <a:ea typeface="ＭＳ Ｐゴシック" panose="020B0600070205080204" pitchFamily="34" charset="-128"/>
              </a:rPr>
              <a:t>Queue&lt;Integer&gt; q = new </a:t>
            </a:r>
            <a:r>
              <a:rPr lang="en-US" altLang="en-US" b="1" dirty="0">
                <a:solidFill>
                  <a:schemeClr val="accent2"/>
                </a:solidFill>
                <a:latin typeface="Courier New" panose="02070309020205020404" pitchFamily="49" charset="0"/>
                <a:ea typeface="ＭＳ Ｐゴシック" panose="020B0600070205080204" pitchFamily="34" charset="-128"/>
              </a:rPr>
              <a:t>LinkedList</a:t>
            </a:r>
            <a:r>
              <a:rPr lang="en-US" altLang="en-US" dirty="0">
                <a:latin typeface="Courier New" panose="02070309020205020404" pitchFamily="49" charset="0"/>
                <a:ea typeface="ＭＳ Ｐゴシック" panose="020B0600070205080204" pitchFamily="34" charset="-128"/>
              </a:rPr>
              <a:t>&lt;Integer&gt;();</a:t>
            </a: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q.add</a:t>
            </a:r>
            <a:r>
              <a:rPr lang="en-US" altLang="en-US" dirty="0">
                <a:latin typeface="Courier New" panose="02070309020205020404" pitchFamily="49" charset="0"/>
                <a:ea typeface="ＭＳ Ｐゴシック" panose="020B0600070205080204" pitchFamily="34" charset="-128"/>
              </a:rPr>
              <a:t>(42);</a:t>
            </a: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q.add</a:t>
            </a:r>
            <a:r>
              <a:rPr lang="en-US" altLang="en-US" dirty="0">
                <a:latin typeface="Courier New" panose="02070309020205020404" pitchFamily="49" charset="0"/>
                <a:ea typeface="ＭＳ Ｐゴシック" panose="020B0600070205080204" pitchFamily="34" charset="-128"/>
              </a:rPr>
              <a:t>(-3);</a:t>
            </a: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q.add</a:t>
            </a:r>
            <a:r>
              <a:rPr lang="en-US" altLang="en-US" dirty="0">
                <a:latin typeface="Courier New" panose="02070309020205020404" pitchFamily="49" charset="0"/>
                <a:ea typeface="ＭＳ Ｐゴシック" panose="020B0600070205080204" pitchFamily="34" charset="-128"/>
              </a:rPr>
              <a:t>(17);       </a:t>
            </a:r>
            <a:r>
              <a:rPr lang="en-US" altLang="en-US" b="1" dirty="0">
                <a:solidFill>
                  <a:srgbClr val="008000"/>
                </a:solidFill>
                <a:latin typeface="Courier New" panose="02070309020205020404" pitchFamily="49" charset="0"/>
                <a:ea typeface="ＭＳ Ｐゴシック" panose="020B0600070205080204" pitchFamily="34" charset="-128"/>
              </a:rPr>
              <a:t>// front [42, -3, 17] back</a:t>
            </a:r>
          </a:p>
          <a:p>
            <a:pPr lvl="1" eaLnBrk="1" hangingPunct="1">
              <a:lnSpc>
                <a:spcPct val="70000"/>
              </a:lnSpc>
              <a:buFontTx/>
              <a:buNone/>
            </a:pPr>
            <a:endParaRPr lang="en-US" altLang="en-US" sz="800" dirty="0">
              <a:latin typeface="Courier New" panose="02070309020205020404" pitchFamily="49" charset="0"/>
              <a:ea typeface="ＭＳ Ｐゴシック" panose="020B0600070205080204" pitchFamily="34" charset="-128"/>
            </a:endParaRP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System.out.println</a:t>
            </a:r>
            <a:r>
              <a:rPr lang="en-US" altLang="en-US" dirty="0">
                <a:latin typeface="Courier New" panose="02070309020205020404" pitchFamily="49" charset="0"/>
                <a:ea typeface="ＭＳ Ｐゴシック" panose="020B0600070205080204" pitchFamily="34" charset="-128"/>
              </a:rPr>
              <a:t>(</a:t>
            </a:r>
            <a:r>
              <a:rPr lang="en-US" altLang="en-US" dirty="0" err="1">
                <a:latin typeface="Courier New" panose="02070309020205020404" pitchFamily="49" charset="0"/>
                <a:ea typeface="ＭＳ Ｐゴシック" panose="020B0600070205080204" pitchFamily="34" charset="-128"/>
              </a:rPr>
              <a:t>q.remove</a:t>
            </a:r>
            <a:r>
              <a:rPr lang="en-US" altLang="en-US" dirty="0">
                <a:latin typeface="Courier New" panose="02070309020205020404" pitchFamily="49" charset="0"/>
                <a:ea typeface="ＭＳ Ｐゴシック" panose="020B0600070205080204" pitchFamily="34" charset="-128"/>
              </a:rPr>
              <a:t>());   </a:t>
            </a:r>
            <a:r>
              <a:rPr lang="en-US" altLang="en-US" b="1" dirty="0">
                <a:solidFill>
                  <a:srgbClr val="008000"/>
                </a:solidFill>
                <a:latin typeface="Courier New" panose="02070309020205020404" pitchFamily="49" charset="0"/>
                <a:ea typeface="ＭＳ Ｐゴシック" panose="020B0600070205080204" pitchFamily="34" charset="-128"/>
              </a:rPr>
              <a:t>// 42</a:t>
            </a:r>
            <a:endParaRPr lang="en-US" altLang="en-US" dirty="0">
              <a:latin typeface="Courier New" panose="02070309020205020404" pitchFamily="49" charset="0"/>
              <a:ea typeface="ＭＳ Ｐゴシック" panose="020B0600070205080204" pitchFamily="34" charset="-128"/>
            </a:endParaRPr>
          </a:p>
          <a:p>
            <a:pPr eaLnBrk="1" hangingPunct="1">
              <a:lnSpc>
                <a:spcPct val="80000"/>
              </a:lnSpc>
              <a:buFontTx/>
              <a:buNone/>
            </a:pPr>
            <a:endParaRPr lang="en-US" altLang="en-US" sz="2000" dirty="0">
              <a:latin typeface="Courier New" panose="02070309020205020404" pitchFamily="49" charset="0"/>
              <a:ea typeface="ＭＳ Ｐゴシック" panose="020B0600070205080204" pitchFamily="34" charset="-128"/>
            </a:endParaRPr>
          </a:p>
          <a:p>
            <a:pPr lvl="1" eaLnBrk="1" hangingPunct="1">
              <a:lnSpc>
                <a:spcPct val="90000"/>
              </a:lnSpc>
            </a:pPr>
            <a:r>
              <a:rPr lang="en-US" altLang="en-US" b="1" dirty="0">
                <a:ea typeface="ＭＳ Ｐゴシック" panose="020B0600070205080204" pitchFamily="34" charset="-128"/>
              </a:rPr>
              <a:t>IMPORTANT</a:t>
            </a:r>
            <a:r>
              <a:rPr lang="en-US" altLang="en-US" dirty="0">
                <a:ea typeface="ＭＳ Ｐゴシック" panose="020B0600070205080204" pitchFamily="34" charset="-128"/>
              </a:rPr>
              <a:t>: When constructing a queue you must use a new </a:t>
            </a:r>
            <a:r>
              <a:rPr lang="en-US" altLang="en-US" dirty="0">
                <a:latin typeface="Courier New" panose="02070309020205020404" pitchFamily="49" charset="0"/>
                <a:ea typeface="ＭＳ Ｐゴシック" panose="020B0600070205080204" pitchFamily="34" charset="-128"/>
              </a:rPr>
              <a:t>LinkedList</a:t>
            </a:r>
            <a:r>
              <a:rPr lang="en-US" altLang="en-US" dirty="0">
                <a:ea typeface="ＭＳ Ｐゴシック" panose="020B0600070205080204" pitchFamily="34" charset="-128"/>
              </a:rPr>
              <a:t> object instead of a new </a:t>
            </a:r>
            <a:r>
              <a:rPr lang="en-US" altLang="en-US" dirty="0">
                <a:latin typeface="Courier New" panose="02070309020205020404" pitchFamily="49" charset="0"/>
                <a:ea typeface="ＭＳ Ｐゴシック" panose="020B0600070205080204" pitchFamily="34" charset="-128"/>
              </a:rPr>
              <a:t>Queue</a:t>
            </a:r>
            <a:r>
              <a:rPr lang="en-US" altLang="en-US" dirty="0">
                <a:ea typeface="ＭＳ Ｐゴシック" panose="020B0600070205080204" pitchFamily="34" charset="-128"/>
              </a:rPr>
              <a:t> object.</a:t>
            </a:r>
          </a:p>
          <a:p>
            <a:pPr lvl="2" eaLnBrk="1" hangingPunct="1">
              <a:lnSpc>
                <a:spcPct val="90000"/>
              </a:lnSpc>
            </a:pPr>
            <a:r>
              <a:rPr lang="en-US" altLang="en-US" dirty="0">
                <a:ea typeface="ＭＳ Ｐゴシック" panose="020B0600070205080204" pitchFamily="34" charset="-128"/>
              </a:rPr>
              <a:t>This has to do with a topic we'll discuss later called </a:t>
            </a:r>
            <a:r>
              <a:rPr lang="en-US" altLang="en-US" i="1" dirty="0">
                <a:ea typeface="ＭＳ Ｐゴシック" panose="020B0600070205080204" pitchFamily="34" charset="-128"/>
              </a:rPr>
              <a:t>interfaces</a:t>
            </a:r>
            <a:r>
              <a:rPr lang="en-US" altLang="en-US" dirty="0">
                <a:ea typeface="ＭＳ Ｐゴシック" panose="020B0600070205080204" pitchFamily="34" charset="-128"/>
              </a:rPr>
              <a:t>.</a:t>
            </a:r>
          </a:p>
        </p:txBody>
      </p:sp>
      <p:graphicFrame>
        <p:nvGraphicFramePr>
          <p:cNvPr id="5" name="Group 110">
            <a:extLst>
              <a:ext uri="{FF2B5EF4-FFF2-40B4-BE49-F238E27FC236}">
                <a16:creationId xmlns:a16="http://schemas.microsoft.com/office/drawing/2014/main" id="{5F9017AF-E4FA-8963-84D4-764A3BCB64C2}"/>
              </a:ext>
            </a:extLst>
          </p:cNvPr>
          <p:cNvGraphicFramePr>
            <a:graphicFrameLocks noGrp="1"/>
          </p:cNvGraphicFramePr>
          <p:nvPr/>
        </p:nvGraphicFramePr>
        <p:xfrm>
          <a:off x="3600994" y="1219200"/>
          <a:ext cx="8321675" cy="2401242"/>
        </p:xfrm>
        <a:graphic>
          <a:graphicData uri="http://schemas.openxmlformats.org/drawingml/2006/table">
            <a:tbl>
              <a:tblPr/>
              <a:tblGrid>
                <a:gridCol w="1717675">
                  <a:extLst>
                    <a:ext uri="{9D8B030D-6E8A-4147-A177-3AD203B41FA5}">
                      <a16:colId xmlns:a16="http://schemas.microsoft.com/office/drawing/2014/main" val="20000"/>
                    </a:ext>
                  </a:extLst>
                </a:gridCol>
                <a:gridCol w="6604000">
                  <a:extLst>
                    <a:ext uri="{9D8B030D-6E8A-4147-A177-3AD203B41FA5}">
                      <a16:colId xmlns:a16="http://schemas.microsoft.com/office/drawing/2014/main" val="20001"/>
                    </a:ext>
                  </a:extLst>
                </a:gridCol>
              </a:tblGrid>
              <a:tr h="366790">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urier New" charset="0"/>
                          <a:ea typeface="ＭＳ Ｐゴシック" charset="-128"/>
                        </a:rPr>
                        <a:t>add(</a:t>
                      </a:r>
                      <a:r>
                        <a:rPr kumimoji="0" lang="en-US" altLang="en-US" sz="2000" b="1" i="0" u="none" strike="noStrike" cap="none" normalizeH="0" baseline="0">
                          <a:ln>
                            <a:noFill/>
                          </a:ln>
                          <a:solidFill>
                            <a:schemeClr val="tx1"/>
                          </a:solidFill>
                          <a:effectLst/>
                          <a:latin typeface="Verdana" charset="0"/>
                          <a:ea typeface="ＭＳ Ｐゴシック" charset="-128"/>
                        </a:rPr>
                        <a:t>value</a:t>
                      </a:r>
                      <a:r>
                        <a:rPr kumimoji="0" lang="en-US" altLang="en-US" sz="2000" b="0" i="0" u="none" strike="noStrike" cap="none" normalizeH="0" baseline="0">
                          <a:ln>
                            <a:noFill/>
                          </a:ln>
                          <a:solidFill>
                            <a:schemeClr val="tx1"/>
                          </a:solidFill>
                          <a:effectLst/>
                          <a:latin typeface="Courier New" charset="0"/>
                          <a:ea typeface="ＭＳ Ｐゴシック" charset="-128"/>
                        </a:rPr>
                        <a:t>)</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places given value at back of queue</a:t>
                      </a: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7724">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urier New" charset="0"/>
                          <a:ea typeface="ＭＳ Ｐゴシック" charset="-128"/>
                        </a:rPr>
                        <a:t>remove()</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removes value from front of queue and returns it;</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throws a </a:t>
                      </a:r>
                      <a:r>
                        <a:rPr kumimoji="0" lang="en-US" altLang="en-US" sz="2000" b="0" i="0" u="none" strike="noStrike" cap="none" normalizeH="0" baseline="0">
                          <a:ln>
                            <a:noFill/>
                          </a:ln>
                          <a:solidFill>
                            <a:schemeClr val="tx1"/>
                          </a:solidFill>
                          <a:effectLst/>
                          <a:latin typeface="Courier New" charset="0"/>
                          <a:ea typeface="ＭＳ Ｐゴシック" charset="-128"/>
                        </a:rPr>
                        <a:t>NoSuchElementException</a:t>
                      </a:r>
                      <a:r>
                        <a:rPr kumimoji="0" lang="en-US" altLang="en-US" sz="2000" b="0" i="0" u="none" strike="noStrike" cap="none" normalizeH="0" baseline="0">
                          <a:ln>
                            <a:noFill/>
                          </a:ln>
                          <a:solidFill>
                            <a:schemeClr val="tx1"/>
                          </a:solidFill>
                          <a:effectLst/>
                          <a:latin typeface="Tahoma" charset="0"/>
                          <a:ea typeface="ＭＳ Ｐゴシック" charset="-128"/>
                        </a:rPr>
                        <a:t> if queue is empty</a:t>
                      </a: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7724">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charset="0"/>
                          <a:ea typeface="ＭＳ Ｐゴシック" charset="-128"/>
                        </a:rPr>
                        <a:t>peek()</a:t>
                      </a:r>
                      <a:endParaRPr kumimoji="0" lang="en-US" altLang="en-US" sz="2000" b="0" i="0" u="none" strike="noStrike" cap="none" normalizeH="0" baseline="0" dirty="0">
                        <a:ln>
                          <a:noFill/>
                        </a:ln>
                        <a:solidFill>
                          <a:schemeClr val="tx1"/>
                        </a:solidFill>
                        <a:effectLst/>
                        <a:latin typeface="Arial" charset="0"/>
                        <a:ea typeface="ＭＳ Ｐゴシック" charset="-128"/>
                      </a:endParaRP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returns front value from queue without removing it;</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returns </a:t>
                      </a:r>
                      <a:r>
                        <a:rPr kumimoji="0" lang="en-US" altLang="en-US" sz="2000" b="0" i="0" u="none" strike="noStrike" cap="none" normalizeH="0" baseline="0">
                          <a:ln>
                            <a:noFill/>
                          </a:ln>
                          <a:solidFill>
                            <a:schemeClr val="tx1"/>
                          </a:solidFill>
                          <a:effectLst/>
                          <a:latin typeface="Courier New" charset="0"/>
                          <a:ea typeface="ＭＳ Ｐゴシック" charset="-128"/>
                        </a:rPr>
                        <a:t>null</a:t>
                      </a:r>
                      <a:r>
                        <a:rPr kumimoji="0" lang="en-US" altLang="en-US" sz="2000" b="0" i="0" u="none" strike="noStrike" cap="none" normalizeH="0" baseline="0">
                          <a:ln>
                            <a:noFill/>
                          </a:ln>
                          <a:solidFill>
                            <a:schemeClr val="tx1"/>
                          </a:solidFill>
                          <a:effectLst/>
                          <a:latin typeface="Tahoma" charset="0"/>
                          <a:ea typeface="ＭＳ Ｐゴシック" charset="-128"/>
                        </a:rPr>
                        <a:t> if queue is empty</a:t>
                      </a: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919">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urier New" charset="0"/>
                          <a:ea typeface="ＭＳ Ｐゴシック" charset="-128"/>
                        </a:rPr>
                        <a:t>size()</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returns number of elements in queue</a:t>
                      </a: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7919">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urier New" charset="0"/>
                          <a:ea typeface="ＭＳ Ｐゴシック" charset="-128"/>
                        </a:rPr>
                        <a:t>isEmpty()</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returns </a:t>
                      </a:r>
                      <a:r>
                        <a:rPr kumimoji="0" lang="en-US" altLang="en-US" sz="2000" b="0" i="0" u="none" strike="noStrike" cap="none" normalizeH="0" baseline="0" dirty="0">
                          <a:ln>
                            <a:noFill/>
                          </a:ln>
                          <a:solidFill>
                            <a:schemeClr val="tx1"/>
                          </a:solidFill>
                          <a:effectLst/>
                          <a:latin typeface="Courier New" charset="0"/>
                          <a:ea typeface="ＭＳ Ｐゴシック" charset="-128"/>
                        </a:rPr>
                        <a:t>true</a:t>
                      </a:r>
                      <a:r>
                        <a:rPr kumimoji="0" lang="en-US" altLang="en-US" sz="2000" b="0" i="0" u="none" strike="noStrike" cap="none" normalizeH="0" baseline="0" dirty="0">
                          <a:ln>
                            <a:noFill/>
                          </a:ln>
                          <a:solidFill>
                            <a:schemeClr val="tx1"/>
                          </a:solidFill>
                          <a:effectLst/>
                          <a:latin typeface="Tahoma" charset="0"/>
                          <a:ea typeface="ＭＳ Ｐゴシック" charset="-128"/>
                        </a:rPr>
                        <a:t> if queue has no elements</a:t>
                      </a: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020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A37BC2-C929-A1C2-6922-52FF1C4F0412}"/>
              </a:ext>
            </a:extLst>
          </p:cNvPr>
          <p:cNvSpPr>
            <a:spLocks noGrp="1"/>
          </p:cNvSpPr>
          <p:nvPr>
            <p:ph type="title"/>
          </p:nvPr>
        </p:nvSpPr>
        <p:spPr/>
        <p:txBody>
          <a:bodyPr/>
          <a:lstStyle/>
          <a:p>
            <a:r>
              <a:rPr lang="en-US" dirty="0">
                <a:solidFill>
                  <a:schemeClr val="accent4"/>
                </a:solidFill>
              </a:rPr>
              <a:t>(Recap) </a:t>
            </a:r>
            <a:r>
              <a:rPr lang="en-US" dirty="0"/>
              <a:t>Problem Solving</a:t>
            </a:r>
          </a:p>
        </p:txBody>
      </p:sp>
      <p:sp>
        <p:nvSpPr>
          <p:cNvPr id="4" name="Content Placeholder 3">
            <a:extLst>
              <a:ext uri="{FF2B5EF4-FFF2-40B4-BE49-F238E27FC236}">
                <a16:creationId xmlns:a16="http://schemas.microsoft.com/office/drawing/2014/main" id="{11AD42D1-3968-0DAC-EB9B-083A9826CD4E}"/>
              </a:ext>
            </a:extLst>
          </p:cNvPr>
          <p:cNvSpPr>
            <a:spLocks noGrp="1"/>
          </p:cNvSpPr>
          <p:nvPr>
            <p:ph idx="1"/>
          </p:nvPr>
        </p:nvSpPr>
        <p:spPr/>
        <p:txBody>
          <a:bodyPr/>
          <a:lstStyle/>
          <a:p>
            <a:r>
              <a:rPr lang="en-US" dirty="0"/>
              <a:t>On their own, Stacks &amp; Queues are</a:t>
            </a:r>
            <a:br>
              <a:rPr lang="en-US" dirty="0"/>
            </a:br>
            <a:r>
              <a:rPr lang="en-US" dirty="0"/>
              <a:t>quite simple with practice</a:t>
            </a:r>
            <a:br>
              <a:rPr lang="en-US" dirty="0"/>
            </a:br>
            <a:r>
              <a:rPr lang="en-US" dirty="0"/>
              <a:t>(few methods, simple model)</a:t>
            </a:r>
          </a:p>
          <a:p>
            <a:r>
              <a:rPr lang="en-US" dirty="0"/>
              <a:t>Some of the problems we ask are</a:t>
            </a:r>
            <a:br>
              <a:rPr lang="en-US" dirty="0"/>
            </a:br>
            <a:r>
              <a:rPr lang="en-US" dirty="0"/>
              <a:t>complex </a:t>
            </a:r>
            <a:r>
              <a:rPr lang="en-US" i="1" dirty="0"/>
              <a:t>because </a:t>
            </a:r>
            <a:r>
              <a:rPr lang="en-US" dirty="0"/>
              <a:t>the tools you have</a:t>
            </a:r>
            <a:br>
              <a:rPr lang="en-US" dirty="0"/>
            </a:br>
            <a:r>
              <a:rPr lang="en-US" dirty="0"/>
              <a:t>to solve them are restrictive</a:t>
            </a:r>
          </a:p>
          <a:p>
            <a:pPr lvl="1"/>
            <a:r>
              <a:rPr lang="en-US" dirty="0"/>
              <a:t>sum(Stack) is hard with a Queue as</a:t>
            </a:r>
            <a:br>
              <a:rPr lang="en-US" dirty="0"/>
            </a:br>
            <a:r>
              <a:rPr lang="en-US" dirty="0"/>
              <a:t>the auxiliary structure</a:t>
            </a:r>
          </a:p>
          <a:p>
            <a:r>
              <a:rPr lang="en-US" dirty="0"/>
              <a:t>We challenge you on purpose here</a:t>
            </a:r>
            <a:br>
              <a:rPr lang="en-US" dirty="0"/>
            </a:br>
            <a:r>
              <a:rPr lang="en-US" dirty="0"/>
              <a:t>to practice </a:t>
            </a:r>
            <a:r>
              <a:rPr lang="en-US" b="1" dirty="0"/>
              <a:t>problem solving</a:t>
            </a:r>
            <a:endParaRPr lang="en-US" dirty="0"/>
          </a:p>
          <a:p>
            <a:endParaRPr lang="en-US" dirty="0"/>
          </a:p>
          <a:p>
            <a:endParaRPr lang="en-US" dirty="0"/>
          </a:p>
        </p:txBody>
      </p:sp>
      <p:pic>
        <p:nvPicPr>
          <p:cNvPr id="5" name="Picture 4" descr="Diagram showing the following problem outlined here https://alannaholeson.com/papers/p1449-loksa.pdf">
            <a:extLst>
              <a:ext uri="{FF2B5EF4-FFF2-40B4-BE49-F238E27FC236}">
                <a16:creationId xmlns:a16="http://schemas.microsoft.com/office/drawing/2014/main" id="{72FE37DC-75AD-4222-E177-7C03F50F4188}"/>
              </a:ext>
            </a:extLst>
          </p:cNvPr>
          <p:cNvPicPr>
            <a:picLocks noChangeAspect="1"/>
          </p:cNvPicPr>
          <p:nvPr/>
        </p:nvPicPr>
        <p:blipFill>
          <a:blip r:embed="rId3"/>
          <a:stretch>
            <a:fillRect/>
          </a:stretch>
        </p:blipFill>
        <p:spPr>
          <a:xfrm>
            <a:off x="6432434" y="1436914"/>
            <a:ext cx="5535322" cy="4143430"/>
          </a:xfrm>
          <a:prstGeom prst="rect">
            <a:avLst/>
          </a:prstGeom>
        </p:spPr>
      </p:pic>
      <p:sp>
        <p:nvSpPr>
          <p:cNvPr id="6" name="TextBox 5">
            <a:extLst>
              <a:ext uri="{FF2B5EF4-FFF2-40B4-BE49-F238E27FC236}">
                <a16:creationId xmlns:a16="http://schemas.microsoft.com/office/drawing/2014/main" id="{987A879A-D2C4-21BB-009A-EF4B8CA2C407}"/>
              </a:ext>
            </a:extLst>
          </p:cNvPr>
          <p:cNvSpPr txBox="1"/>
          <p:nvPr/>
        </p:nvSpPr>
        <p:spPr>
          <a:xfrm>
            <a:off x="6705601" y="5807631"/>
            <a:ext cx="5224507" cy="230832"/>
          </a:xfrm>
          <a:prstGeom prst="rect">
            <a:avLst/>
          </a:prstGeom>
          <a:noFill/>
        </p:spPr>
        <p:txBody>
          <a:bodyPr wrap="none" rtlCol="0">
            <a:spAutoFit/>
          </a:bodyPr>
          <a:lstStyle/>
          <a:p>
            <a:r>
              <a:rPr lang="en-US" sz="900" i="1" dirty="0"/>
              <a:t>Source: Oleson, Ko (2016) - Programming, Problem Solving, and Self-Awareness: Effects of Explicit Guidance </a:t>
            </a:r>
          </a:p>
        </p:txBody>
      </p:sp>
    </p:spTree>
    <p:extLst>
      <p:ext uri="{BB962C8B-B14F-4D97-AF65-F5344CB8AC3E}">
        <p14:creationId xmlns:p14="http://schemas.microsoft.com/office/powerpoint/2010/main" val="3775339954"/>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14269</TotalTime>
  <Words>1293</Words>
  <Application>Microsoft Office PowerPoint</Application>
  <PresentationFormat>Widescreen</PresentationFormat>
  <Paragraphs>192</Paragraphs>
  <Slides>17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MS PGothic</vt:lpstr>
      <vt:lpstr>Arial</vt:lpstr>
      <vt:lpstr>Calibri</vt:lpstr>
      <vt:lpstr>Consolas</vt:lpstr>
      <vt:lpstr>Courier New</vt:lpstr>
      <vt:lpstr>Montserrat</vt:lpstr>
      <vt:lpstr>Montserrat ExtraBold</vt:lpstr>
      <vt:lpstr>Montserrat SemiBold</vt:lpstr>
      <vt:lpstr>System Font Regular</vt:lpstr>
      <vt:lpstr>Tahoma</vt:lpstr>
      <vt:lpstr>Verdana</vt:lpstr>
      <vt:lpstr>CSE 373 Summer 2020</vt:lpstr>
      <vt:lpstr>Stacks &amp; Queues Practice</vt:lpstr>
      <vt:lpstr>Lecture Outline</vt:lpstr>
      <vt:lpstr>Announcements</vt:lpstr>
      <vt:lpstr>Quiz Retakes </vt:lpstr>
      <vt:lpstr>Lecture Outline</vt:lpstr>
      <vt:lpstr>(Recap) Stacks &amp; Queues</vt:lpstr>
      <vt:lpstr>(Recap) Programming with Stacks</vt:lpstr>
      <vt:lpstr>(Recap) Programming with Queues</vt:lpstr>
      <vt:lpstr>(Recap) Problem Solving</vt:lpstr>
      <vt:lpstr>(Recap) Common Problem-Solving Strategies</vt:lpstr>
      <vt:lpstr>Metacognition</vt:lpstr>
      <vt:lpstr>(Recap) Common Stack &amp; Queue Patterns</vt:lpstr>
      <vt:lpstr>Lecture Outline</vt:lpstr>
      <vt:lpstr>(PCM) copyStack</vt:lpstr>
      <vt:lpstr>Lecture Outline</vt:lpstr>
      <vt:lpstr>spliceStack</vt:lpstr>
      <vt:lpstr>spliceStack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mnats</cp:lastModifiedBy>
  <cp:revision>312</cp:revision>
  <cp:lastPrinted>2022-09-27T21:33:44Z</cp:lastPrinted>
  <dcterms:created xsi:type="dcterms:W3CDTF">2020-06-13T06:27:42Z</dcterms:created>
  <dcterms:modified xsi:type="dcterms:W3CDTF">2023-01-20T19:05:55Z</dcterms:modified>
</cp:coreProperties>
</file>