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5" r:id="rId3"/>
    <p:sldId id="324" r:id="rId4"/>
    <p:sldId id="350" r:id="rId5"/>
    <p:sldId id="360" r:id="rId6"/>
    <p:sldId id="354" r:id="rId7"/>
    <p:sldId id="357" r:id="rId8"/>
    <p:sldId id="358" r:id="rId9"/>
    <p:sldId id="361" r:id="rId10"/>
    <p:sldId id="362" r:id="rId11"/>
    <p:sldId id="363" r:id="rId12"/>
    <p:sldId id="364" r:id="rId13"/>
    <p:sldId id="370" r:id="rId14"/>
    <p:sldId id="371" r:id="rId15"/>
    <p:sldId id="365" r:id="rId16"/>
    <p:sldId id="366" r:id="rId17"/>
    <p:sldId id="373" r:id="rId18"/>
    <p:sldId id="374" r:id="rId19"/>
    <p:sldId id="372" r:id="rId20"/>
    <p:sldId id="367" r:id="rId21"/>
    <p:sldId id="368" r:id="rId22"/>
    <p:sldId id="3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0FF"/>
    <a:srgbClr val="FAFAFA"/>
    <a:srgbClr val="F5F5F5"/>
    <a:srgbClr val="EF5777"/>
    <a:srgbClr val="0FB9B1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8" autoAdjust="0"/>
    <p:restoredTop sz="91357"/>
  </p:normalViewPr>
  <p:slideViewPr>
    <p:cSldViewPr snapToGrid="0" snapToObjects="1">
      <p:cViewPr varScale="1">
        <p:scale>
          <a:sx n="83" d="100"/>
          <a:sy n="83" d="100"/>
        </p:scale>
        <p:origin x="219" y="4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4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4524D8-8CDE-4FA1-87C3-FD8876CD9FDE}"/>
              </a:ext>
            </a:extLst>
          </p:cNvPr>
          <p:cNvSpPr/>
          <p:nvPr userDrawn="1"/>
        </p:nvSpPr>
        <p:spPr>
          <a:xfrm>
            <a:off x="7360567" y="463653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D8D73C-F5E0-4B3E-A3F4-2A40EA76F1F3}"/>
              </a:ext>
            </a:extLst>
          </p:cNvPr>
          <p:cNvSpPr/>
          <p:nvPr userDrawn="1"/>
        </p:nvSpPr>
        <p:spPr>
          <a:xfrm>
            <a:off x="7848275" y="489277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056126-ED71-4F64-8EB6-ECBE5535B208}"/>
              </a:ext>
            </a:extLst>
          </p:cNvPr>
          <p:cNvSpPr txBox="1"/>
          <p:nvPr userDrawn="1"/>
        </p:nvSpPr>
        <p:spPr>
          <a:xfrm>
            <a:off x="8346734" y="4903866"/>
            <a:ext cx="3552289" cy="1318669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Ayush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Connor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Andrew 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Andrew C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Jasmine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Darel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Gabe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Karen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Colton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Julia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Megana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Joey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Eesha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Lilian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Thomas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Melissa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Audrey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Ernie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Logan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Shivani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Michelle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Kevin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Vivek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Autumn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Ambika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Jin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Ben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Evelyn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71B2AF-CB0E-4473-9067-140BA7BDF313}"/>
              </a:ext>
            </a:extLst>
          </p:cNvPr>
          <p:cNvSpPr/>
          <p:nvPr userDrawn="1"/>
        </p:nvSpPr>
        <p:spPr>
          <a:xfrm>
            <a:off x="8346734" y="4636533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D0AA2-9835-4353-B84B-D08F623B24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1542" y="5703304"/>
            <a:ext cx="99597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4E8013-3BF7-495F-8329-3C055B6D75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0356" y="313184"/>
            <a:ext cx="72434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CF093-017B-4CB2-AD8D-6F745D75DB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0356" y="313184"/>
            <a:ext cx="72434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04: Stacks &amp; Queues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6qTTy2RQxmpsklo7EHwU5i?si=7c8233d38102427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Stacks &amp; Queues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your favorite/least favorite classes at UW so far?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1411D9-B06F-4147-B32D-7617F7C13C25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Miya’s 23wi CSE 122 Playlist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4A0FF"/>
                </a:solidFill>
              </a:rPr>
              <a:t>(PCM) </a:t>
            </a:r>
            <a:r>
              <a:rPr lang="en-US" dirty="0"/>
              <a:t>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: Retrieves elements in the order they were added.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First-In, First-Out ("FIFO")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Elements are stored in order of insertion but don't have indexes.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Client can only add to the end of the queue, and can only examine/remove the front of the queue.</a:t>
            </a:r>
          </a:p>
          <a:p>
            <a:pPr marL="457200" lvl="1" indent="0" eaLnBrk="1" hangingPunct="1">
              <a:buNone/>
            </a:pPr>
            <a:endParaRPr lang="en-US" b="1" dirty="0"/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Basic Queue operations: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add</a:t>
            </a:r>
            <a:r>
              <a:rPr lang="en-US" altLang="en-US" dirty="0">
                <a:ea typeface="ＭＳ Ｐゴシック" panose="020B0600070205080204" pitchFamily="34" charset="-128"/>
              </a:rPr>
              <a:t> (enqueue): Add an element to the back.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remove</a:t>
            </a:r>
            <a:r>
              <a:rPr lang="en-US" altLang="en-US" dirty="0">
                <a:ea typeface="ＭＳ Ｐゴシック" panose="020B0600070205080204" pitchFamily="34" charset="-128"/>
              </a:rPr>
              <a:t> (dequeue): Remove the front element.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peek</a:t>
            </a:r>
            <a:r>
              <a:rPr lang="en-US" altLang="en-US" dirty="0">
                <a:ea typeface="ＭＳ Ｐゴシック" panose="020B0600070205080204" pitchFamily="34" charset="-128"/>
              </a:rPr>
              <a:t>: Examine the front element.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ED2994-CCFE-641C-93FE-D0ABC4128881}"/>
              </a:ext>
            </a:extLst>
          </p:cNvPr>
          <p:cNvGrpSpPr/>
          <p:nvPr/>
        </p:nvGrpSpPr>
        <p:grpSpPr>
          <a:xfrm>
            <a:off x="7875479" y="3969463"/>
            <a:ext cx="4422085" cy="3033874"/>
            <a:chOff x="666750" y="506796"/>
            <a:chExt cx="9566247" cy="654274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4DF9533-102F-BE58-75D4-72129C9F104A}"/>
                </a:ext>
              </a:extLst>
            </p:cNvPr>
            <p:cNvCxnSpPr/>
            <p:nvPr/>
          </p:nvCxnSpPr>
          <p:spPr>
            <a:xfrm flipH="1">
              <a:off x="666750" y="2527300"/>
              <a:ext cx="78105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2EE8DF3-C3E4-F9FC-D902-1D77644FFB16}"/>
                </a:ext>
              </a:extLst>
            </p:cNvPr>
            <p:cNvCxnSpPr/>
            <p:nvPr/>
          </p:nvCxnSpPr>
          <p:spPr>
            <a:xfrm>
              <a:off x="723900" y="5056188"/>
              <a:ext cx="7810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8EFF71F-E060-6AB6-8FB0-5590A81FC480}"/>
                </a:ext>
              </a:extLst>
            </p:cNvPr>
            <p:cNvCxnSpPr/>
            <p:nvPr/>
          </p:nvCxnSpPr>
          <p:spPr>
            <a:xfrm flipH="1">
              <a:off x="2800350" y="5689600"/>
              <a:ext cx="3543300" cy="158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ABBFF7-E1CC-0D54-9ED8-A51102F4F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5599" y="5689600"/>
              <a:ext cx="2003668" cy="1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add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1E4BA0C-8BA0-A0FC-8C01-0B71D7212DB1}"/>
                </a:ext>
              </a:extLst>
            </p:cNvPr>
            <p:cNvCxnSpPr/>
            <p:nvPr/>
          </p:nvCxnSpPr>
          <p:spPr>
            <a:xfrm flipH="1">
              <a:off x="2800350" y="2147888"/>
              <a:ext cx="3543300" cy="952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45B81F-2F17-2CBA-CAE7-FBF0D8AC0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6536" y="506796"/>
              <a:ext cx="3736975" cy="1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remove</a:t>
              </a:r>
            </a:p>
          </p:txBody>
        </p:sp>
        <p:sp>
          <p:nvSpPr>
            <p:cNvPr id="11" name="TextBox 17">
              <a:extLst>
                <a:ext uri="{FF2B5EF4-FFF2-40B4-BE49-F238E27FC236}">
                  <a16:creationId xmlns:a16="http://schemas.microsoft.com/office/drawing/2014/main" id="{D86FC772-98A9-C930-10AA-886D14DD9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" y="5056189"/>
              <a:ext cx="1811664" cy="1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front</a:t>
              </a: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CF6E6190-51BC-1B2C-8725-A4A5797EF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3514" y="5056189"/>
              <a:ext cx="2449483" cy="1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back</a:t>
              </a:r>
            </a:p>
          </p:txBody>
        </p:sp>
      </p:grpSp>
      <p:pic>
        <p:nvPicPr>
          <p:cNvPr id="13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BFCA4E28-F509-D22C-1CAE-B440ED63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67" y="4992915"/>
            <a:ext cx="1368226" cy="10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639BC8-9651-D365-D717-72D5F77A4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827" y="5009930"/>
            <a:ext cx="1414268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4E9DE4-52D3-2777-67BD-831CEE686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720" y="5009930"/>
            <a:ext cx="1051943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Operating systems: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print jobs to send to the printer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programs / processes to be run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network data packets to send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Programming: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modeling a line of customers or clients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storing a queue of computations to be performed in order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Real world examples: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people on an escalator or waiting in a line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cars at a gas station (or on an assembly line)</a:t>
            </a:r>
          </a:p>
        </p:txBody>
      </p:sp>
    </p:spTree>
    <p:extLst>
      <p:ext uri="{BB962C8B-B14F-4D97-AF65-F5344CB8AC3E}">
        <p14:creationId xmlns:p14="http://schemas.microsoft.com/office/powerpoint/2010/main" val="214112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4A0FF"/>
                </a:solidFill>
              </a:rPr>
              <a:t>(PCM) </a:t>
            </a:r>
            <a:r>
              <a:rPr lang="en-US" dirty="0"/>
              <a:t>Programming with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46" y="3903208"/>
            <a:ext cx="10515600" cy="3050586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Queue&lt;Integer&gt; q = new </a:t>
            </a:r>
            <a:r>
              <a:rPr lang="en-US" altLang="en-US" b="1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&lt;Integer&gt;();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(42);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(-3);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(17);      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front [42, -3, 17] back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q.remove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  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42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IMPORTANT</a:t>
            </a:r>
            <a:r>
              <a:rPr lang="en-US" altLang="en-US" dirty="0">
                <a:ea typeface="ＭＳ Ｐゴシック" panose="020B0600070205080204" pitchFamily="34" charset="-128"/>
              </a:rPr>
              <a:t>: When constructing a queue you must use a new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ea typeface="ＭＳ Ｐゴシック" panose="020B0600070205080204" pitchFamily="34" charset="-128"/>
              </a:rPr>
              <a:t> object instead of a new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 object.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This has to do with a topic we'll discuss later called </a:t>
            </a:r>
            <a:r>
              <a:rPr lang="en-US" altLang="en-US" i="1" dirty="0">
                <a:ea typeface="ＭＳ Ｐゴシック" panose="020B0600070205080204" pitchFamily="34" charset="-128"/>
              </a:rPr>
              <a:t>interfaces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</p:txBody>
      </p:sp>
      <p:graphicFrame>
        <p:nvGraphicFramePr>
          <p:cNvPr id="5" name="Group 110">
            <a:extLst>
              <a:ext uri="{FF2B5EF4-FFF2-40B4-BE49-F238E27FC236}">
                <a16:creationId xmlns:a16="http://schemas.microsoft.com/office/drawing/2014/main" id="{5F9017AF-E4FA-8963-84D4-764A3BCB6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44149"/>
              </p:ext>
            </p:extLst>
          </p:nvPr>
        </p:nvGraphicFramePr>
        <p:xfrm>
          <a:off x="3600994" y="1219200"/>
          <a:ext cx="8321675" cy="2401242"/>
        </p:xfrm>
        <a:graphic>
          <a:graphicData uri="http://schemas.openxmlformats.org/drawingml/2006/table">
            <a:tbl>
              <a:tblPr/>
              <a:tblGrid>
                <a:gridCol w="171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at back of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value from front of queue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a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NoSuchElementException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front value from queue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has no elements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2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26769" y="279581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8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52597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66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49A0F8-726F-73FB-BD9C-D703DECA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return of this method?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97C6C3-2AAE-2E7A-43F3-59C278F56E9C}"/>
              </a:ext>
            </a:extLst>
          </p:cNvPr>
          <p:cNvSpPr txBox="1"/>
          <p:nvPr/>
        </p:nvSpPr>
        <p:spPr>
          <a:xfrm>
            <a:off x="838199" y="2150701"/>
            <a:ext cx="7391402" cy="286232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sum(Stack&lt;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numbers) 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= 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number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numbers.pop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	total += number;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numbers.push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(number);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dirty="0">
              <a:latin typeface="Courier New" panose="02070309020205020404" pitchFamily="49" charset="0"/>
              <a:ea typeface="Menlo" panose="020B06090308040202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D6702-B51A-2947-6A8F-C3F9ED74525D}"/>
              </a:ext>
            </a:extLst>
          </p:cNvPr>
          <p:cNvSpPr txBox="1"/>
          <p:nvPr/>
        </p:nvSpPr>
        <p:spPr>
          <a:xfrm>
            <a:off x="8480956" y="2150701"/>
            <a:ext cx="299421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b="1" dirty="0"/>
              <a:t> 0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1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5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6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12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15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25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Throws an error</a:t>
            </a:r>
          </a:p>
          <a:p>
            <a:pPr marL="342900" indent="-342900">
              <a:buAutoNum type="alphaUcParenR"/>
            </a:pPr>
            <a:endParaRPr lang="en-US" sz="2800" dirty="0"/>
          </a:p>
          <a:p>
            <a:pPr marL="342900" indent="-342900">
              <a:buAutoNum type="alphaUcParenR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29682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49A0F8-726F-73FB-BD9C-D703DECA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return of this method?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97C6C3-2AAE-2E7A-43F3-59C278F56E9C}"/>
              </a:ext>
            </a:extLst>
          </p:cNvPr>
          <p:cNvSpPr txBox="1"/>
          <p:nvPr/>
        </p:nvSpPr>
        <p:spPr>
          <a:xfrm>
            <a:off x="838199" y="2150701"/>
            <a:ext cx="7391402" cy="286232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sum(Stack&lt;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numbers) 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= 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number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numbers.pop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	total += number;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numbers.push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(number);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dirty="0">
              <a:latin typeface="Courier New" panose="02070309020205020404" pitchFamily="49" charset="0"/>
              <a:ea typeface="Menlo" panose="020B06090308040202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D6702-B51A-2947-6A8F-C3F9ED74525D}"/>
              </a:ext>
            </a:extLst>
          </p:cNvPr>
          <p:cNvSpPr txBox="1"/>
          <p:nvPr/>
        </p:nvSpPr>
        <p:spPr>
          <a:xfrm>
            <a:off x="8480956" y="2150701"/>
            <a:ext cx="299421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b="1" dirty="0"/>
              <a:t> 0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1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5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6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12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15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25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Throws an error</a:t>
            </a:r>
          </a:p>
          <a:p>
            <a:pPr marL="342900" indent="-342900">
              <a:buAutoNum type="alphaUcParenR"/>
            </a:pPr>
            <a:endParaRPr lang="en-US" sz="2800" dirty="0"/>
          </a:p>
          <a:p>
            <a:pPr marL="342900" indent="-342900">
              <a:buAutoNum type="alphaUcParenR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8493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49A0F8-726F-73FB-BD9C-D703DECA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return of this method?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97C6C3-2AAE-2E7A-43F3-59C278F56E9C}"/>
              </a:ext>
            </a:extLst>
          </p:cNvPr>
          <p:cNvSpPr txBox="1"/>
          <p:nvPr/>
        </p:nvSpPr>
        <p:spPr>
          <a:xfrm>
            <a:off x="838199" y="2150701"/>
            <a:ext cx="7391402" cy="397031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static int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sum(Stack&lt;</a:t>
            </a:r>
            <a:r>
              <a:rPr lang="en-US" dirty="0">
                <a:solidFill>
                  <a:srgbClr val="007E8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numbers) {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Queue&lt;</a:t>
            </a:r>
            <a:r>
              <a:rPr lang="en-US" dirty="0">
                <a:solidFill>
                  <a:srgbClr val="007E8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q 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LinkedList&lt;&gt;();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total 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7E8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numbers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.size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number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numbers.pop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total += number;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q.add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(number);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Still need to move back to the stack!</a:t>
            </a:r>
            <a:b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total;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D6702-B51A-2947-6A8F-C3F9ED74525D}"/>
              </a:ext>
            </a:extLst>
          </p:cNvPr>
          <p:cNvSpPr txBox="1"/>
          <p:nvPr/>
        </p:nvSpPr>
        <p:spPr>
          <a:xfrm>
            <a:off x="8480956" y="2150701"/>
            <a:ext cx="291246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b="1" dirty="0"/>
              <a:t> 0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1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5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12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15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Throws an error</a:t>
            </a:r>
          </a:p>
          <a:p>
            <a:pPr marL="342900" indent="-342900">
              <a:buAutoNum type="alphaUcParenR"/>
            </a:pPr>
            <a:endParaRPr lang="en-US" sz="2800" dirty="0"/>
          </a:p>
          <a:p>
            <a:pPr marL="342900" indent="-342900">
              <a:buAutoNum type="alphaUcParenR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67502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49A0F8-726F-73FB-BD9C-D703DECA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return of this method?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97C6C3-2AAE-2E7A-43F3-59C278F56E9C}"/>
              </a:ext>
            </a:extLst>
          </p:cNvPr>
          <p:cNvSpPr txBox="1"/>
          <p:nvPr/>
        </p:nvSpPr>
        <p:spPr>
          <a:xfrm>
            <a:off x="838199" y="2150701"/>
            <a:ext cx="7391402" cy="397031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static int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sum(Stack&lt;</a:t>
            </a:r>
            <a:r>
              <a:rPr lang="en-US" dirty="0">
                <a:solidFill>
                  <a:srgbClr val="007E8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numbers) {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Queue&lt;</a:t>
            </a:r>
            <a:r>
              <a:rPr lang="en-US" dirty="0">
                <a:solidFill>
                  <a:srgbClr val="007E8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q 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LinkedList&lt;&gt;();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total 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7E8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numbers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.size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number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numbers.pop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total += number;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q.add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(number);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Still need to move back to the stack!</a:t>
            </a:r>
            <a:b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total;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D6702-B51A-2947-6A8F-C3F9ED74525D}"/>
              </a:ext>
            </a:extLst>
          </p:cNvPr>
          <p:cNvSpPr txBox="1"/>
          <p:nvPr/>
        </p:nvSpPr>
        <p:spPr>
          <a:xfrm>
            <a:off x="8480956" y="2150701"/>
            <a:ext cx="291246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b="1" dirty="0"/>
              <a:t> 0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1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5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12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15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Throws an error</a:t>
            </a:r>
          </a:p>
          <a:p>
            <a:pPr marL="342900" indent="-342900">
              <a:buAutoNum type="alphaUcParenR"/>
            </a:pPr>
            <a:endParaRPr lang="en-US" sz="2800" dirty="0"/>
          </a:p>
          <a:p>
            <a:pPr marL="342900" indent="-342900">
              <a:buAutoNum type="alphaUcParenR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75001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95546" y="402989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ADTs,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A37BC2-C929-A1C2-6922-52FF1C4F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D42D1-3968-0DAC-EB9B-083A9826C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their own, Stacks &amp; Queues are</a:t>
            </a:r>
            <a:br>
              <a:rPr lang="en-US" dirty="0"/>
            </a:br>
            <a:r>
              <a:rPr lang="en-US" dirty="0"/>
              <a:t>quite simple with practice</a:t>
            </a:r>
            <a:br>
              <a:rPr lang="en-US" dirty="0"/>
            </a:br>
            <a:r>
              <a:rPr lang="en-US" dirty="0"/>
              <a:t>(few methods, simple model)</a:t>
            </a:r>
          </a:p>
          <a:p>
            <a:r>
              <a:rPr lang="en-US" dirty="0"/>
              <a:t>Some of the problems we ask are</a:t>
            </a:r>
            <a:br>
              <a:rPr lang="en-US" dirty="0"/>
            </a:br>
            <a:r>
              <a:rPr lang="en-US" dirty="0"/>
              <a:t>complex </a:t>
            </a:r>
            <a:r>
              <a:rPr lang="en-US" i="1" dirty="0"/>
              <a:t>because </a:t>
            </a:r>
            <a:r>
              <a:rPr lang="en-US" dirty="0"/>
              <a:t>the tools you have</a:t>
            </a:r>
            <a:br>
              <a:rPr lang="en-US" dirty="0"/>
            </a:br>
            <a:r>
              <a:rPr lang="en-US" dirty="0"/>
              <a:t>to solve them are restrictive</a:t>
            </a:r>
          </a:p>
          <a:p>
            <a:pPr lvl="1"/>
            <a:r>
              <a:rPr lang="en-US" dirty="0"/>
              <a:t>sum(Stack) is hard with a Queue as</a:t>
            </a:r>
            <a:br>
              <a:rPr lang="en-US" dirty="0"/>
            </a:br>
            <a:r>
              <a:rPr lang="en-US" dirty="0"/>
              <a:t>the auxiliary structure</a:t>
            </a:r>
          </a:p>
          <a:p>
            <a:r>
              <a:rPr lang="en-US" dirty="0"/>
              <a:t>We challenge you on purpose here</a:t>
            </a:r>
            <a:br>
              <a:rPr lang="en-US" dirty="0"/>
            </a:br>
            <a:r>
              <a:rPr lang="en-US" dirty="0"/>
              <a:t>to practice </a:t>
            </a:r>
            <a:r>
              <a:rPr lang="en-US" b="1" dirty="0"/>
              <a:t>problem solving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agram showing the following problem outlined here https://alannaholeson.com/papers/p1449-loksa.pdf">
            <a:extLst>
              <a:ext uri="{FF2B5EF4-FFF2-40B4-BE49-F238E27FC236}">
                <a16:creationId xmlns:a16="http://schemas.microsoft.com/office/drawing/2014/main" id="{72FE37DC-75AD-4222-E177-7C03F50F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34" y="1436914"/>
            <a:ext cx="5535322" cy="414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7A879A-D2C4-21BB-009A-EF4B8CA2C407}"/>
              </a:ext>
            </a:extLst>
          </p:cNvPr>
          <p:cNvSpPr txBox="1"/>
          <p:nvPr/>
        </p:nvSpPr>
        <p:spPr>
          <a:xfrm>
            <a:off x="6705601" y="5807631"/>
            <a:ext cx="5224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Source: Oleson, Ko (2016) - Programming, Problem Solving, and Self-Awareness: Effects of Explicit Guidance </a:t>
            </a:r>
          </a:p>
        </p:txBody>
      </p:sp>
    </p:spTree>
    <p:extLst>
      <p:ext uri="{BB962C8B-B14F-4D97-AF65-F5344CB8AC3E}">
        <p14:creationId xmlns:p14="http://schemas.microsoft.com/office/powerpoint/2010/main" val="1959084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15D6-5527-B45C-1075-62DD64F7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F6730-36AF-4573-97CF-E1A998E3C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Analogy</a:t>
            </a:r>
            <a:r>
              <a:rPr lang="en-US" dirty="0"/>
              <a:t> – Is this similar to a problem you’ve seen?</a:t>
            </a:r>
          </a:p>
          <a:p>
            <a:pPr lvl="1"/>
            <a:r>
              <a:rPr lang="en-US" dirty="0"/>
              <a:t>sum(Stack) is probably a lot like sum(Queue), start there!</a:t>
            </a:r>
          </a:p>
          <a:p>
            <a:r>
              <a:rPr lang="en-US" b="1" dirty="0"/>
              <a:t>Brainstorming </a:t>
            </a:r>
            <a:r>
              <a:rPr lang="en-US" dirty="0"/>
              <a:t>– Consider steps to solve problem before writing code</a:t>
            </a:r>
          </a:p>
          <a:p>
            <a:pPr lvl="1"/>
            <a:r>
              <a:rPr lang="en-US" dirty="0"/>
              <a:t>Try to do an example “by hand” → outline steps </a:t>
            </a:r>
          </a:p>
          <a:p>
            <a:r>
              <a:rPr lang="en-US" b="1" dirty="0"/>
              <a:t>Solve Sub-Problems</a:t>
            </a:r>
            <a:r>
              <a:rPr lang="en-US" dirty="0"/>
              <a:t> – Is there a smaller part of the problem to solve?</a:t>
            </a:r>
          </a:p>
          <a:p>
            <a:pPr lvl="1"/>
            <a:r>
              <a:rPr lang="en-US" dirty="0"/>
              <a:t>Move to queue first</a:t>
            </a:r>
          </a:p>
          <a:p>
            <a:r>
              <a:rPr lang="en-US" b="1" dirty="0"/>
              <a:t>Debugging </a:t>
            </a:r>
            <a:r>
              <a:rPr lang="en-US" dirty="0"/>
              <a:t>– Does your solution behave correctly on the example input.</a:t>
            </a:r>
          </a:p>
          <a:p>
            <a:pPr lvl="1"/>
            <a:r>
              <a:rPr lang="en-US" dirty="0"/>
              <a:t>Test on input from specification</a:t>
            </a:r>
          </a:p>
          <a:p>
            <a:pPr lvl="1"/>
            <a:r>
              <a:rPr lang="en-US" dirty="0"/>
              <a:t>Test edge cases (“What if the Stack is empty?”)</a:t>
            </a:r>
          </a:p>
          <a:p>
            <a:r>
              <a:rPr lang="en-US" b="1" dirty="0"/>
              <a:t>Iterative Development </a:t>
            </a:r>
            <a:r>
              <a:rPr lang="en-US" dirty="0"/>
              <a:t>– Can we start by solving a different problem that is easier?</a:t>
            </a:r>
          </a:p>
          <a:p>
            <a:pPr lvl="1"/>
            <a:r>
              <a:rPr lang="en-US" dirty="0"/>
              <a:t>Just looping over a queue and printing elements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47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97C5-8995-2657-BADC-9C137814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Stack &amp; Queue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004FE-01A7-EA34-0A09-B68EC5B5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→ Queue and Queue → Stack</a:t>
            </a:r>
          </a:p>
          <a:p>
            <a:pPr lvl="1"/>
            <a:r>
              <a:rPr lang="en-US" dirty="0"/>
              <a:t>We give you helper methods for this on problems</a:t>
            </a:r>
          </a:p>
          <a:p>
            <a:r>
              <a:rPr lang="en-US" dirty="0"/>
              <a:t>Reverse a Stack with a S→Q + Q→S </a:t>
            </a:r>
          </a:p>
          <a:p>
            <a:r>
              <a:rPr lang="en-US" dirty="0"/>
              <a:t>“Cycling” a queue: Inspect each element by repeatedly removing and adding to back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dirty="0"/>
              <a:t> times</a:t>
            </a:r>
          </a:p>
          <a:p>
            <a:pPr lvl="1"/>
            <a:r>
              <a:rPr lang="en-US" dirty="0"/>
              <a:t> Careful: Watch your loop bounds when queue’s size changes</a:t>
            </a:r>
          </a:p>
          <a:p>
            <a:r>
              <a:rPr lang="en-US" dirty="0"/>
              <a:t>A ”splitting” loop that moves some values to the Stack and others to the Queue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Quizzes</a:t>
            </a:r>
          </a:p>
          <a:p>
            <a:pPr lvl="1"/>
            <a:r>
              <a:rPr lang="en-US" sz="2800" dirty="0"/>
              <a:t>Feedback released in the next few days</a:t>
            </a:r>
          </a:p>
          <a:p>
            <a:pPr lvl="1"/>
            <a:r>
              <a:rPr lang="en-US" sz="2800" dirty="0"/>
              <a:t>Okay if it didn’t go exactly as wanted, retakes and more quizzes</a:t>
            </a:r>
          </a:p>
          <a:p>
            <a:pPr lvl="1"/>
            <a:r>
              <a:rPr lang="en-US" sz="2800" dirty="0"/>
              <a:t>Information about retakes will be posted after feedback</a:t>
            </a:r>
          </a:p>
          <a:p>
            <a:r>
              <a:rPr lang="en-US" dirty="0"/>
              <a:t>Creative Project (C0) due tomorrow</a:t>
            </a:r>
          </a:p>
          <a:p>
            <a:r>
              <a:rPr lang="en-US" dirty="0"/>
              <a:t>Feedback from P0 will be posted before C0 is due</a:t>
            </a:r>
          </a:p>
          <a:p>
            <a:r>
              <a:rPr lang="en-US" dirty="0"/>
              <a:t>Programming Assignment 1 will be released Friday</a:t>
            </a:r>
          </a:p>
          <a:p>
            <a:pPr lvl="1"/>
            <a:r>
              <a:rPr lang="en-US" sz="2800" dirty="0"/>
              <a:t>It will be due next Thursday (Jan 26)</a:t>
            </a:r>
          </a:p>
          <a:p>
            <a:r>
              <a:rPr lang="en-US" dirty="0"/>
              <a:t>Only “new” logistics for a while are resubmissions and retakes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040872" y="208170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5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4A0FF"/>
                </a:solidFill>
              </a:rPr>
              <a:t>(PCM) </a:t>
            </a:r>
            <a:r>
              <a:rPr lang="en-US" dirty="0"/>
              <a:t>Stacks &amp; Queues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collections are constrained, only use optimized operations</a:t>
            </a: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reverse order as added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same order as added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F5FF138-80B1-50AD-C842-0ED5A504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905" y="5213235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ahoma" charset="0"/>
                <a:ea typeface="+mn-ea"/>
              </a:rPr>
              <a:t>queue</a:t>
            </a:r>
          </a:p>
        </p:txBody>
      </p:sp>
      <p:graphicFrame>
        <p:nvGraphicFramePr>
          <p:cNvPr id="9" name="Group 135">
            <a:extLst>
              <a:ext uri="{FF2B5EF4-FFF2-40B4-BE49-F238E27FC236}">
                <a16:creationId xmlns:a16="http://schemas.microsoft.com/office/drawing/2014/main" id="{9C275BC6-EAA5-12EB-9010-8B99CFD2A789}"/>
              </a:ext>
            </a:extLst>
          </p:cNvPr>
          <p:cNvGraphicFramePr>
            <a:graphicFrameLocks noGrp="1"/>
          </p:cNvGraphicFramePr>
          <p:nvPr/>
        </p:nvGraphicFramePr>
        <p:xfrm>
          <a:off x="7430605" y="4017735"/>
          <a:ext cx="2559050" cy="965200"/>
        </p:xfrm>
        <a:graphic>
          <a:graphicData uri="http://schemas.openxmlformats.org/drawingml/2006/table">
            <a:tbl>
              <a:tblPr/>
              <a:tblGrid>
                <a:gridCol w="8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front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back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30">
            <a:extLst>
              <a:ext uri="{FF2B5EF4-FFF2-40B4-BE49-F238E27FC236}">
                <a16:creationId xmlns:a16="http://schemas.microsoft.com/office/drawing/2014/main" id="{5EA491ED-B297-42AA-087F-B5334654E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97605" y="470353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Text Box 131">
            <a:extLst>
              <a:ext uri="{FF2B5EF4-FFF2-40B4-BE49-F238E27FC236}">
                <a16:creationId xmlns:a16="http://schemas.microsoft.com/office/drawing/2014/main" id="{97A09FA1-DD22-9D25-95D3-613BB759E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2405" y="430666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add</a:t>
            </a:r>
          </a:p>
        </p:txBody>
      </p:sp>
      <p:sp>
        <p:nvSpPr>
          <p:cNvPr id="12" name="Line 132">
            <a:extLst>
              <a:ext uri="{FF2B5EF4-FFF2-40B4-BE49-F238E27FC236}">
                <a16:creationId xmlns:a16="http://schemas.microsoft.com/office/drawing/2014/main" id="{42F4FF08-888F-B0F9-14F2-8E6297FCD3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8605" y="471782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Text Box 133">
            <a:extLst>
              <a:ext uri="{FF2B5EF4-FFF2-40B4-BE49-F238E27FC236}">
                <a16:creationId xmlns:a16="http://schemas.microsoft.com/office/drawing/2014/main" id="{5D35C16E-FEA4-864B-A419-0C4B4219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805" y="4292373"/>
            <a:ext cx="170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remove, peek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69A439C2-90B8-4F25-86E5-8C7A6952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828" y="5561013"/>
            <a:ext cx="701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ahoma" charset="0"/>
                <a:ea typeface="+mn-ea"/>
              </a:rPr>
              <a:t>stack</a:t>
            </a:r>
          </a:p>
        </p:txBody>
      </p:sp>
      <p:graphicFrame>
        <p:nvGraphicFramePr>
          <p:cNvPr id="17" name="Group 8">
            <a:extLst>
              <a:ext uri="{FF2B5EF4-FFF2-40B4-BE49-F238E27FC236}">
                <a16:creationId xmlns:a16="http://schemas.microsoft.com/office/drawing/2014/main" id="{D040C39F-D392-F6EA-44EB-923316689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387648"/>
              </p:ext>
            </p:extLst>
          </p:nvPr>
        </p:nvGraphicFramePr>
        <p:xfrm>
          <a:off x="1286428" y="3960813"/>
          <a:ext cx="2133600" cy="158455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top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bottom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Line 30">
            <a:extLst>
              <a:ext uri="{FF2B5EF4-FFF2-40B4-BE49-F238E27FC236}">
                <a16:creationId xmlns:a16="http://schemas.microsoft.com/office/drawing/2014/main" id="{ECCE8CCB-62B7-298C-4F9A-1595191D1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628" y="3427413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B1CDCC0B-3535-D8FE-760F-5A27099CF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428" y="3032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pop, peek</a:t>
            </a:r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61E7C004-2EBB-1EEA-0F24-D9EBB318A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865" y="3032125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push</a:t>
            </a:r>
          </a:p>
        </p:txBody>
      </p:sp>
      <p:sp>
        <p:nvSpPr>
          <p:cNvPr id="21" name="Line 33">
            <a:extLst>
              <a:ext uri="{FF2B5EF4-FFF2-40B4-BE49-F238E27FC236}">
                <a16:creationId xmlns:a16="http://schemas.microsoft.com/office/drawing/2014/main" id="{86FE7378-A43D-FFE6-D39B-244383D668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1428" y="3427413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723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4A0FF"/>
                </a:solidFill>
              </a:rPr>
              <a:t>(PCM) </a:t>
            </a:r>
            <a:r>
              <a:rPr lang="en-US" dirty="0"/>
              <a:t>Abstract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Abstract Data Type (ADT)</a:t>
            </a:r>
            <a:r>
              <a:rPr lang="en-US" altLang="en-US" dirty="0">
                <a:ea typeface="ＭＳ Ｐゴシック" panose="020B0600070205080204" pitchFamily="34" charset="-128"/>
              </a:rPr>
              <a:t>: A specification of a collection of data and the operations that can be performed on it.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Describes </a:t>
            </a:r>
            <a:r>
              <a:rPr lang="en-US" altLang="en-US" i="1" dirty="0">
                <a:ea typeface="ＭＳ Ｐゴシック" panose="020B0600070205080204" pitchFamily="34" charset="-128"/>
              </a:rPr>
              <a:t>what</a:t>
            </a:r>
            <a:r>
              <a:rPr lang="en-US" altLang="en-US" dirty="0">
                <a:ea typeface="ＭＳ Ｐゴシック" panose="020B0600070205080204" pitchFamily="34" charset="-128"/>
              </a:rPr>
              <a:t> a collection does, not </a:t>
            </a:r>
            <a:r>
              <a:rPr lang="en-US" altLang="en-US" i="1" dirty="0">
                <a:ea typeface="ＭＳ Ｐゴシック" panose="020B0600070205080204" pitchFamily="34" charset="-128"/>
              </a:rPr>
              <a:t>how</a:t>
            </a:r>
            <a:r>
              <a:rPr lang="en-US" altLang="en-US" dirty="0">
                <a:ea typeface="ＭＳ Ｐゴシック" panose="020B0600070205080204" pitchFamily="34" charset="-128"/>
              </a:rPr>
              <a:t> it does it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don't know exactly how a stack or queue is implemented, and we don't need to.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Only need to understand high-level idea of what a collection does and its operations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reverse order as added. </a:t>
            </a:r>
            <a:br>
              <a:rPr lang="en-US" dirty="0"/>
            </a:br>
            <a:r>
              <a:rPr lang="en-US" dirty="0"/>
              <a:t>Operations: push, pop, peek, …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same order as added. </a:t>
            </a:r>
            <a:br>
              <a:rPr lang="en-US" dirty="0"/>
            </a:br>
            <a:r>
              <a:rPr lang="en-US" dirty="0"/>
              <a:t>Operations: add, remove, peek, …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863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4A0FF"/>
                </a:solidFill>
              </a:rPr>
              <a:t>(PCM) </a:t>
            </a:r>
            <a:r>
              <a:rPr lang="en-US" dirty="0"/>
              <a:t>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Stack: </a:t>
            </a:r>
            <a:r>
              <a:rPr lang="en-US" dirty="0"/>
              <a:t>A collection based on the principle of adding elements and retrieving them in the opposite order.</a:t>
            </a:r>
          </a:p>
          <a:p>
            <a:pPr lvl="1"/>
            <a:r>
              <a:rPr lang="en-US" dirty="0"/>
              <a:t>Last-In, First-Out ("LIFO") </a:t>
            </a:r>
          </a:p>
          <a:p>
            <a:pPr lvl="1"/>
            <a:r>
              <a:rPr lang="en-US" dirty="0"/>
              <a:t>Elements are stored in order of insertion.</a:t>
            </a:r>
          </a:p>
          <a:p>
            <a:pPr lvl="2"/>
            <a:r>
              <a:rPr lang="en-US" dirty="0"/>
              <a:t>We do not think of them as having indexes.</a:t>
            </a:r>
          </a:p>
          <a:p>
            <a:pPr lvl="1"/>
            <a:r>
              <a:rPr lang="en-US" dirty="0"/>
              <a:t>Client can only add/remove/examine the last element added (the "top")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Basic </a:t>
            </a:r>
            <a:r>
              <a:rPr lang="en-US" b="1" dirty="0"/>
              <a:t>Stack </a:t>
            </a:r>
            <a:r>
              <a:rPr lang="en-US" dirty="0"/>
              <a:t>operations:</a:t>
            </a:r>
          </a:p>
          <a:p>
            <a:r>
              <a:rPr lang="en-US" b="1" dirty="0"/>
              <a:t>push</a:t>
            </a:r>
            <a:r>
              <a:rPr lang="en-US" dirty="0"/>
              <a:t>: Add an element to the top</a:t>
            </a:r>
          </a:p>
          <a:p>
            <a:r>
              <a:rPr lang="en-US" b="1" dirty="0"/>
              <a:t>pop</a:t>
            </a:r>
            <a:r>
              <a:rPr lang="en-US" dirty="0"/>
              <a:t>: Remove the top element</a:t>
            </a:r>
          </a:p>
          <a:p>
            <a:r>
              <a:rPr lang="en-US" b="1" dirty="0"/>
              <a:t>peek</a:t>
            </a:r>
            <a:r>
              <a:rPr lang="en-US" dirty="0"/>
              <a:t>: Examine the top element</a:t>
            </a:r>
            <a:endParaRPr lang="en-US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80BB52-B474-E5E0-408A-45F4C6F5DD57}"/>
              </a:ext>
            </a:extLst>
          </p:cNvPr>
          <p:cNvGrpSpPr/>
          <p:nvPr/>
        </p:nvGrpSpPr>
        <p:grpSpPr>
          <a:xfrm>
            <a:off x="6788427" y="3846443"/>
            <a:ext cx="4565374" cy="2862118"/>
            <a:chOff x="612021" y="1284288"/>
            <a:chExt cx="9239749" cy="545365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8D68CC4-C93B-CCCB-B252-FDB1AF7651CE}"/>
                </a:ext>
              </a:extLst>
            </p:cNvPr>
            <p:cNvCxnSpPr/>
            <p:nvPr/>
          </p:nvCxnSpPr>
          <p:spPr>
            <a:xfrm>
              <a:off x="2605088" y="1284288"/>
              <a:ext cx="0" cy="5316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BB759B-7289-2BDE-F92D-418BADA483C8}"/>
                </a:ext>
              </a:extLst>
            </p:cNvPr>
            <p:cNvCxnSpPr/>
            <p:nvPr/>
          </p:nvCxnSpPr>
          <p:spPr>
            <a:xfrm>
              <a:off x="2605088" y="6600825"/>
              <a:ext cx="39084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A92F17-7149-272F-8DFC-B56ADB65A1B6}"/>
                </a:ext>
              </a:extLst>
            </p:cNvPr>
            <p:cNvCxnSpPr/>
            <p:nvPr/>
          </p:nvCxnSpPr>
          <p:spPr>
            <a:xfrm flipV="1">
              <a:off x="6513513" y="1284288"/>
              <a:ext cx="0" cy="5316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45049EA-8187-3187-D95E-A5EFA14698D5}"/>
                </a:ext>
              </a:extLst>
            </p:cNvPr>
            <p:cNvCxnSpPr/>
            <p:nvPr/>
          </p:nvCxnSpPr>
          <p:spPr>
            <a:xfrm flipH="1">
              <a:off x="2286000" y="2828925"/>
              <a:ext cx="0" cy="222726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40AC941-04ED-C667-D18E-5DC5B11EBB6D}"/>
                </a:ext>
              </a:extLst>
            </p:cNvPr>
            <p:cNvCxnSpPr/>
            <p:nvPr/>
          </p:nvCxnSpPr>
          <p:spPr>
            <a:xfrm flipV="1">
              <a:off x="6816725" y="2828925"/>
              <a:ext cx="0" cy="222726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821505-50BF-338F-C8F3-5DCBA593A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021" y="3687763"/>
              <a:ext cx="1625114" cy="489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push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44561B3F-519A-1805-E88A-48CCB0AE4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512" y="6248400"/>
              <a:ext cx="3338258" cy="489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bottom</a:t>
              </a:r>
            </a:p>
          </p:txBody>
        </p: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73B1BCAE-5710-8ED4-7782-F62957382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9700" y="1284288"/>
              <a:ext cx="12255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top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B8EE66-C820-298D-DD87-802DE6314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8660" y="3840164"/>
              <a:ext cx="1378421" cy="64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pop</a:t>
              </a:r>
            </a:p>
          </p:txBody>
        </p:sp>
      </p:grpSp>
      <p:pic>
        <p:nvPicPr>
          <p:cNvPr id="25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32636CD3-2CF1-3074-984F-8E0E27C0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45" y="5786076"/>
            <a:ext cx="1038934" cy="77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103B5F-EAE0-C7E9-F239-569EEE1EE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12" y="4895262"/>
            <a:ext cx="1112982" cy="78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F09572-22B9-8745-D03B-11FF99C39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70" y="3744805"/>
            <a:ext cx="1075022" cy="10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languages and compilers:</a:t>
            </a:r>
          </a:p>
          <a:p>
            <a:pPr lvl="1"/>
            <a:r>
              <a:rPr lang="en-US" dirty="0"/>
              <a:t>method calls are placed onto a stack (</a:t>
            </a:r>
            <a:r>
              <a:rPr lang="en-US" i="1" dirty="0"/>
              <a:t>call=push, return=pop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compilers use stacks to evaluate expressions</a:t>
            </a:r>
          </a:p>
          <a:p>
            <a:r>
              <a:rPr lang="en-US" dirty="0"/>
              <a:t>Matching up related pairs of things:</a:t>
            </a:r>
          </a:p>
          <a:p>
            <a:pPr lvl="1"/>
            <a:r>
              <a:rPr lang="en-US" dirty="0"/>
              <a:t>find out whether a string is a palindrome</a:t>
            </a:r>
          </a:p>
          <a:p>
            <a:pPr lvl="1"/>
            <a:r>
              <a:rPr lang="en-US" dirty="0"/>
              <a:t>examine a file to see if its braces { } match</a:t>
            </a:r>
          </a:p>
          <a:p>
            <a:pPr lvl="1"/>
            <a:r>
              <a:rPr lang="en-US" dirty="0"/>
              <a:t>convert "infix" expressions to pre/postfix</a:t>
            </a:r>
          </a:p>
          <a:p>
            <a:r>
              <a:rPr lang="en-US" dirty="0"/>
              <a:t>Sophisticated algorithms:</a:t>
            </a:r>
          </a:p>
          <a:p>
            <a:pPr lvl="1"/>
            <a:r>
              <a:rPr lang="en-US" dirty="0"/>
              <a:t>searching through a maze with "backtracking”</a:t>
            </a:r>
          </a:p>
          <a:p>
            <a:pPr lvl="1"/>
            <a:r>
              <a:rPr lang="en-US" dirty="0"/>
              <a:t>many programs use an "undo stack" of previous operations</a:t>
            </a:r>
          </a:p>
        </p:txBody>
      </p:sp>
    </p:spTree>
    <p:extLst>
      <p:ext uri="{BB962C8B-B14F-4D97-AF65-F5344CB8AC3E}">
        <p14:creationId xmlns:p14="http://schemas.microsoft.com/office/powerpoint/2010/main" val="198200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4A0FF"/>
                </a:solidFill>
              </a:rPr>
              <a:t>(PCM) </a:t>
            </a:r>
            <a:r>
              <a:rPr lang="en-US" dirty="0"/>
              <a:t>Programming with 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3286" y="2137954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Stack&lt;String&gt; s = new Stack&lt;String&gt;();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("a");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("b");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("c");            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bottom ["a", "b", "c"] top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s.pop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"c"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</a:t>
            </a:r>
            <a:r>
              <a:rPr lang="en-US" altLang="en-US" dirty="0">
                <a:ea typeface="ＭＳ Ｐゴシック" panose="020B0600070205080204" pitchFamily="34" charset="-128"/>
              </a:rPr>
              <a:t> has other methods that we will ask you not to use</a:t>
            </a:r>
            <a:endParaRPr lang="en-US" dirty="0"/>
          </a:p>
        </p:txBody>
      </p:sp>
      <p:graphicFrame>
        <p:nvGraphicFramePr>
          <p:cNvPr id="4" name="Group 101">
            <a:extLst>
              <a:ext uri="{FF2B5EF4-FFF2-40B4-BE49-F238E27FC236}">
                <a16:creationId xmlns:a16="http://schemas.microsoft.com/office/drawing/2014/main" id="{9FA8066D-B29C-EC02-B8D8-F83D00782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33701"/>
              </p:ext>
            </p:extLst>
          </p:nvPr>
        </p:nvGraphicFramePr>
        <p:xfrm>
          <a:off x="4003796" y="1405545"/>
          <a:ext cx="7691437" cy="2770816"/>
        </p:xfrm>
        <a:graphic>
          <a:graphicData uri="http://schemas.openxmlformats.org/drawingml/2006/table">
            <a:tbl>
              <a:tblPr/>
              <a:tblGrid>
                <a:gridCol w="18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2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Stack&lt;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&gt;()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constructs a new stack with elements of type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push(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on top of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pop()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top value from stack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top value from stack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has no elements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807433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13428</TotalTime>
  <Words>1725</Words>
  <Application>Microsoft Office PowerPoint</Application>
  <PresentationFormat>Widescreen</PresentationFormat>
  <Paragraphs>244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ＭＳ Ｐゴシック</vt:lpstr>
      <vt:lpstr>Arial</vt:lpstr>
      <vt:lpstr>Calibri</vt:lpstr>
      <vt:lpstr>Consolas</vt:lpstr>
      <vt:lpstr>Courier New</vt:lpstr>
      <vt:lpstr>Menlo</vt:lpstr>
      <vt:lpstr>Montserrat</vt:lpstr>
      <vt:lpstr>Montserrat ExtraBold</vt:lpstr>
      <vt:lpstr>Montserrat SemiBold</vt:lpstr>
      <vt:lpstr>System Font Regular</vt:lpstr>
      <vt:lpstr>Tahoma</vt:lpstr>
      <vt:lpstr>Verdana</vt:lpstr>
      <vt:lpstr>CSE 373 Summer 2020</vt:lpstr>
      <vt:lpstr>Stacks &amp; Queues</vt:lpstr>
      <vt:lpstr>Lecture Outline</vt:lpstr>
      <vt:lpstr>Announcements</vt:lpstr>
      <vt:lpstr>Lecture Outline</vt:lpstr>
      <vt:lpstr>(PCM) Stacks &amp; Queues</vt:lpstr>
      <vt:lpstr>(PCM) Abstract Data Types</vt:lpstr>
      <vt:lpstr>(PCM) Stacks</vt:lpstr>
      <vt:lpstr>Stacks in Computer Science</vt:lpstr>
      <vt:lpstr>(PCM) Programming with Stacks</vt:lpstr>
      <vt:lpstr>(PCM) Queue</vt:lpstr>
      <vt:lpstr>Queues in Computer Science</vt:lpstr>
      <vt:lpstr>(PCM) Programming with Queues</vt:lpstr>
      <vt:lpstr>Lecture Outline</vt:lpstr>
      <vt:lpstr>Lecture Outline</vt:lpstr>
      <vt:lpstr>What is the return of this method?</vt:lpstr>
      <vt:lpstr>What is the return of this method?</vt:lpstr>
      <vt:lpstr>What is the return of this method?</vt:lpstr>
      <vt:lpstr>What is the return of this method?</vt:lpstr>
      <vt:lpstr>Lecture Outline</vt:lpstr>
      <vt:lpstr>Problem Solving</vt:lpstr>
      <vt:lpstr>Common Problem-Solving Strategies</vt:lpstr>
      <vt:lpstr>Common Stack &amp; Queue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291</cp:revision>
  <cp:lastPrinted>2022-09-27T21:33:44Z</cp:lastPrinted>
  <dcterms:created xsi:type="dcterms:W3CDTF">2020-06-13T06:27:42Z</dcterms:created>
  <dcterms:modified xsi:type="dcterms:W3CDTF">2023-01-19T02:49:51Z</dcterms:modified>
</cp:coreProperties>
</file>