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325" r:id="rId3"/>
    <p:sldId id="310" r:id="rId4"/>
    <p:sldId id="326" r:id="rId5"/>
    <p:sldId id="327" r:id="rId6"/>
    <p:sldId id="331" r:id="rId7"/>
    <p:sldId id="302" r:id="rId8"/>
    <p:sldId id="303" r:id="rId9"/>
    <p:sldId id="329" r:id="rId10"/>
    <p:sldId id="312" r:id="rId11"/>
    <p:sldId id="332" r:id="rId12"/>
    <p:sldId id="333" r:id="rId13"/>
    <p:sldId id="334" r:id="rId14"/>
    <p:sldId id="317" r:id="rId15"/>
    <p:sldId id="335" r:id="rId16"/>
    <p:sldId id="336" r:id="rId17"/>
    <p:sldId id="337" r:id="rId18"/>
    <p:sldId id="339" r:id="rId19"/>
    <p:sldId id="33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5F5F5"/>
    <a:srgbClr val="EF5777"/>
    <a:srgbClr val="0FB9B1"/>
    <a:srgbClr val="54A0FF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9982" autoAdjust="0"/>
    <p:restoredTop sz="91361"/>
  </p:normalViewPr>
  <p:slideViewPr>
    <p:cSldViewPr snapToGrid="0" snapToObjects="1">
      <p:cViewPr varScale="1">
        <p:scale>
          <a:sx n="83" d="100"/>
          <a:sy n="83" d="100"/>
        </p:scale>
        <p:origin x="45" y="174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445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 err="1">
                <a:solidFill>
                  <a:srgbClr val="F0F0F0"/>
                </a:solidFill>
                <a:latin typeface="Montserrat ExtraBold" pitchFamily="2" charset="77"/>
              </a:rPr>
              <a:t>ArrayList</a:t>
            </a:r>
            <a:endParaRPr lang="en-US" sz="3600" b="1" i="0" spc="100" baseline="0" dirty="0">
              <a:solidFill>
                <a:srgbClr val="F0F0F0"/>
              </a:solidFill>
              <a:latin typeface="Montserrat ExtraBold" pitchFamily="2" charset="77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02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475A53-2B8E-4E75-B53B-0A88A0A95D9E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3A17D43-FA56-4A34-A55C-D90148D92063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07B47E8-D275-4E9E-8E56-6D543CCFEB22}"/>
              </a:ext>
            </a:extLst>
          </p:cNvPr>
          <p:cNvSpPr txBox="1"/>
          <p:nvPr userDrawn="1"/>
        </p:nvSpPr>
        <p:spPr>
          <a:xfrm>
            <a:off x="8346734" y="5086746"/>
            <a:ext cx="3552289" cy="1318669"/>
          </a:xfrm>
          <a:prstGeom prst="rect">
            <a:avLst/>
          </a:prstGeom>
          <a:noFill/>
        </p:spPr>
        <p:txBody>
          <a:bodyPr wrap="square" numCol="4" rtlCol="0">
            <a:noAutofit/>
          </a:bodyPr>
          <a:lstStyle/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Ayush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 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 C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Jasmine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Darel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Gabe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Atharva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Julia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Megana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Joey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Eesha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Lilian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Thomas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Ernie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Di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Logan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Shivani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Michelle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Steven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Kevin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Autumn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Ambika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Ben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Kent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4EED43-2B07-49B0-B369-B76714C24C23}"/>
              </a:ext>
            </a:extLst>
          </p:cNvPr>
          <p:cNvSpPr/>
          <p:nvPr userDrawn="1"/>
        </p:nvSpPr>
        <p:spPr>
          <a:xfrm>
            <a:off x="8346734" y="4819413"/>
            <a:ext cx="1202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8CE7C4-28B6-4451-B642-DA326DAED3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65512" y="5703304"/>
            <a:ext cx="1002498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02F948-2F55-45BD-8D42-6A9332CBBD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2510" y="311873"/>
            <a:ext cx="72909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5BF7E7-B499-4E8D-B9A3-001F8D37EF4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72510" y="311873"/>
            <a:ext cx="72909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Winter 2023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02: </a:t>
            </a:r>
            <a:r>
              <a:rPr lang="en-US" sz="900" b="1" i="0" dirty="0" err="1">
                <a:solidFill>
                  <a:schemeClr val="bg1"/>
                </a:solidFill>
                <a:latin typeface="Montserrat SemiBold" pitchFamily="2" charset="77"/>
              </a:rPr>
              <a:t>ArrayList</a:t>
            </a:r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6qTTy2RQxmpsklo7EHwU5i?si=7c8233d38102427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resources/testing_tips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 err="1"/>
              <a:t>ArrayList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Dogs or cats? 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Miya’s 23wi CSE 122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loadFromFile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loadFromFile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that accepts a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 as a parameter and returns a new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of </a:t>
            </a:r>
            <a:r>
              <a:rPr lang="en-US" dirty="0">
                <a:latin typeface="Consolas" panose="020B0609020204030204" pitchFamily="49" charset="0"/>
              </a:rPr>
              <a:t>String</a:t>
            </a:r>
            <a:r>
              <a:rPr lang="en-US" dirty="0"/>
              <a:t>s where each element of the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is a line from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, matching the order of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’s contents.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e.g., the first line in the </a:t>
            </a:r>
            <a:r>
              <a:rPr lang="en-US" dirty="0">
                <a:latin typeface="Consolas" panose="020B0609020204030204" pitchFamily="49" charset="0"/>
              </a:rPr>
              <a:t>Scanner</a:t>
            </a:r>
            <a:r>
              <a:rPr lang="en-US" dirty="0"/>
              <a:t> is stored at index 0, the next line is stored at index 1, etc. </a:t>
            </a:r>
          </a:p>
        </p:txBody>
      </p:sp>
    </p:spTree>
    <p:extLst>
      <p:ext uri="{BB962C8B-B14F-4D97-AF65-F5344CB8AC3E}">
        <p14:creationId xmlns:p14="http://schemas.microsoft.com/office/powerpoint/2010/main" val="150028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moveRight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moveRight</a:t>
            </a:r>
            <a:r>
              <a:rPr lang="en-US" dirty="0"/>
              <a:t> that accepts an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/>
              <a:t> of integers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and an </a:t>
            </a:r>
            <a:r>
              <a:rPr lang="en-US" dirty="0">
                <a:latin typeface="Consolas" panose="020B0609020204030204" pitchFamily="49" charset="0"/>
              </a:rPr>
              <a:t>int</a:t>
            </a:r>
            <a:r>
              <a:rPr lang="en-US" dirty="0"/>
              <a:t> </a:t>
            </a:r>
            <a:r>
              <a:rPr lang="en-US" dirty="0">
                <a:latin typeface="Consolas" panose="020B0609020204030204" pitchFamily="49" charset="0"/>
              </a:rPr>
              <a:t>n</a:t>
            </a:r>
            <a:r>
              <a:rPr lang="en-US" dirty="0"/>
              <a:t> and moves the element at index </a:t>
            </a:r>
            <a:r>
              <a:rPr lang="en-US" dirty="0">
                <a:latin typeface="Consolas" panose="020B0609020204030204" pitchFamily="49" charset="0"/>
              </a:rPr>
              <a:t>n</a:t>
            </a:r>
            <a:r>
              <a:rPr lang="en-US" dirty="0"/>
              <a:t> one space to the right in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example, if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contains </a:t>
            </a:r>
            <a:r>
              <a:rPr lang="en-US" dirty="0">
                <a:latin typeface="Consolas" panose="020B0609020204030204" pitchFamily="49" charset="0"/>
              </a:rPr>
              <a:t>[8, 4, 13, -7]</a:t>
            </a:r>
            <a:r>
              <a:rPr lang="en-US" dirty="0"/>
              <a:t> and our method is called with </a:t>
            </a:r>
            <a:r>
              <a:rPr lang="en-US" dirty="0" err="1">
                <a:latin typeface="Consolas" panose="020B0609020204030204" pitchFamily="49" charset="0"/>
              </a:rPr>
              <a:t>moveRight</a:t>
            </a:r>
            <a:r>
              <a:rPr lang="en-US" dirty="0">
                <a:latin typeface="Consolas" panose="020B0609020204030204" pitchFamily="49" charset="0"/>
              </a:rPr>
              <a:t>(list, 2)</a:t>
            </a:r>
            <a:r>
              <a:rPr lang="en-US" dirty="0"/>
              <a:t>, after the method call </a:t>
            </a:r>
            <a:r>
              <a:rPr lang="en-US" dirty="0">
                <a:latin typeface="Consolas" panose="020B0609020204030204" pitchFamily="49" charset="0"/>
              </a:rPr>
              <a:t>list</a:t>
            </a:r>
            <a:r>
              <a:rPr lang="en-US" dirty="0"/>
              <a:t> would contain </a:t>
            </a:r>
            <a:r>
              <a:rPr lang="en-US" dirty="0">
                <a:latin typeface="Consolas" panose="020B0609020204030204" pitchFamily="49" charset="0"/>
              </a:rPr>
              <a:t>[8, 4, -7, 13]</a:t>
            </a:r>
            <a:r>
              <a:rPr lang="en-US" dirty="0"/>
              <a:t> (notice that the elements at indexes 2 and 3 have swapped places). </a:t>
            </a:r>
          </a:p>
        </p:txBody>
      </p:sp>
    </p:spTree>
    <p:extLst>
      <p:ext uri="{BB962C8B-B14F-4D97-AF65-F5344CB8AC3E}">
        <p14:creationId xmlns:p14="http://schemas.microsoft.com/office/powerpoint/2010/main" val="77480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What </a:t>
            </a:r>
            <a:r>
              <a:rPr lang="en-US" sz="3600" dirty="0" err="1"/>
              <a:t>ArrayList</a:t>
            </a:r>
            <a:r>
              <a:rPr lang="en-US" sz="3600" dirty="0"/>
              <a:t> methods (and in what order) could we use to implement the </a:t>
            </a:r>
            <a:r>
              <a:rPr lang="en-US" sz="3600" dirty="0" err="1"/>
              <a:t>moveDown</a:t>
            </a:r>
            <a:r>
              <a:rPr lang="en-US" sz="3600" dirty="0"/>
              <a:t> method?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D4F2-E660-4AEF-8D5F-C9ABF64824FF}"/>
              </a:ext>
            </a:extLst>
          </p:cNvPr>
          <p:cNvSpPr txBox="1"/>
          <p:nvPr/>
        </p:nvSpPr>
        <p:spPr>
          <a:xfrm>
            <a:off x="546339" y="2455652"/>
            <a:ext cx="108980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nsolas" panose="020B0609020204030204" pitchFamily="49" charset="0"/>
              </a:rPr>
              <a:t>A)</a:t>
            </a:r>
            <a:r>
              <a:rPr lang="en-US" sz="2400" b="1" dirty="0">
                <a:solidFill>
                  <a:srgbClr val="001080"/>
                </a:solidFill>
                <a:latin typeface="Consolas" panose="020B0609020204030204" pitchFamily="49" charset="0"/>
              </a:rPr>
              <a:t>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  <a:b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pPr marL="342900" indent="-342900">
              <a:buAutoNum type="alphaUcParenR"/>
            </a:pPr>
            <a:endParaRPr lang="en-US" sz="2400" dirty="0"/>
          </a:p>
          <a:p>
            <a:r>
              <a:rPr lang="en-US" sz="2400" b="1" dirty="0">
                <a:latin typeface="Consolas" panose="020B0609020204030204" pitchFamily="49" charset="0"/>
              </a:rPr>
              <a:t>B)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(n, element);</a:t>
            </a:r>
          </a:p>
          <a:p>
            <a:endParaRPr lang="en-US" sz="2400" dirty="0"/>
          </a:p>
          <a:p>
            <a:r>
              <a:rPr lang="pt-BR" sz="2400" b="1" dirty="0">
                <a:latin typeface="Consolas" panose="020B0609020204030204" pitchFamily="49" charset="0"/>
              </a:rPr>
              <a:t>C)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 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(n-</a:t>
            </a:r>
            <a:r>
              <a:rPr lang="pt-BR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pt-BR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b="1" dirty="0">
                <a:latin typeface="Consolas" panose="020B0609020204030204" pitchFamily="49" charset="0"/>
              </a:rPr>
              <a:t>D)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(n+</a:t>
            </a:r>
            <a:r>
              <a:rPr lang="en-US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, element);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33876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79C5185-F873-4CB0-B785-95ED8A515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What </a:t>
            </a:r>
            <a:r>
              <a:rPr lang="en-US" sz="3600" dirty="0" err="1"/>
              <a:t>ArrayList</a:t>
            </a:r>
            <a:r>
              <a:rPr lang="en-US" sz="3600" dirty="0"/>
              <a:t> methods (and in what order) could we use to implement the </a:t>
            </a:r>
            <a:r>
              <a:rPr lang="en-US" sz="3600" dirty="0" err="1"/>
              <a:t>moveDown</a:t>
            </a:r>
            <a:r>
              <a:rPr lang="en-US" sz="3600" dirty="0"/>
              <a:t> method?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BE1371-6038-45E7-9954-C4F9C2DDEEC1}"/>
              </a:ext>
            </a:extLst>
          </p:cNvPr>
          <p:cNvSpPr txBox="1"/>
          <p:nvPr/>
        </p:nvSpPr>
        <p:spPr>
          <a:xfrm>
            <a:off x="546339" y="2455652"/>
            <a:ext cx="108980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nsolas" panose="020B0609020204030204" pitchFamily="49" charset="0"/>
              </a:rPr>
              <a:t>A)</a:t>
            </a:r>
            <a:r>
              <a:rPr lang="en-US" sz="2400" b="1" dirty="0">
                <a:solidFill>
                  <a:srgbClr val="001080"/>
                </a:solidFill>
                <a:latin typeface="Consolas" panose="020B0609020204030204" pitchFamily="49" charset="0"/>
              </a:rPr>
              <a:t>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  <a:b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</a:b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pPr marL="342900" indent="-342900">
              <a:buAutoNum type="alphaUcParenR"/>
            </a:pPr>
            <a:endParaRPr lang="en-US" sz="2400" dirty="0"/>
          </a:p>
          <a:p>
            <a:r>
              <a:rPr lang="en-US" sz="2400" b="1" dirty="0">
                <a:latin typeface="Consolas" panose="020B0609020204030204" pitchFamily="49" charset="0"/>
              </a:rPr>
              <a:t>B)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(n, element);</a:t>
            </a:r>
          </a:p>
          <a:p>
            <a:endParaRPr lang="en-US" sz="2400" dirty="0"/>
          </a:p>
          <a:p>
            <a:r>
              <a:rPr lang="pt-BR" sz="2400" b="1" dirty="0">
                <a:latin typeface="Consolas" panose="020B0609020204030204" pitchFamily="49" charset="0"/>
              </a:rPr>
              <a:t>C)</a:t>
            </a:r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pt-BR" sz="2400" dirty="0">
                <a:solidFill>
                  <a:srgbClr val="001080"/>
                </a:solidFill>
                <a:latin typeface="Consolas" panose="020B0609020204030204" pitchFamily="49" charset="0"/>
              </a:rPr>
              <a:t>   list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pt-BR" sz="2400" dirty="0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(n-</a:t>
            </a:r>
            <a:r>
              <a:rPr lang="pt-BR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pt-BR" sz="2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pt-BR" sz="2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400" b="1" dirty="0">
                <a:latin typeface="Consolas" panose="020B0609020204030204" pitchFamily="49" charset="0"/>
              </a:rPr>
              <a:t>D)</a:t>
            </a:r>
            <a:r>
              <a:rPr lang="en-US" sz="2400" dirty="0">
                <a:solidFill>
                  <a:srgbClr val="267F99"/>
                </a:solidFill>
                <a:latin typeface="Consolas" panose="020B0609020204030204" pitchFamily="49" charset="0"/>
              </a:rPr>
              <a:t> int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element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remove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(n);</a:t>
            </a:r>
          </a:p>
          <a:p>
            <a:r>
              <a:rPr lang="en-US" sz="2400" dirty="0">
                <a:solidFill>
                  <a:srgbClr val="001080"/>
                </a:solidFill>
                <a:latin typeface="Consolas" panose="020B0609020204030204" pitchFamily="49" charset="0"/>
              </a:rPr>
              <a:t>   </a:t>
            </a:r>
            <a:r>
              <a:rPr lang="en-US" sz="24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(n+</a:t>
            </a:r>
            <a:r>
              <a:rPr lang="en-US" sz="2400" dirty="0">
                <a:solidFill>
                  <a:srgbClr val="098658"/>
                </a:solidFill>
                <a:latin typeface="Consolas" panose="020B0609020204030204" pitchFamily="49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latin typeface="Consolas" panose="020B0609020204030204" pitchFamily="49" charset="0"/>
              </a:rPr>
              <a:t>, element);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37530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28DC-F311-4D56-BBF2-B1B9B1E0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Edge Cases! (And Testing)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83ACD-65AE-0C5F-2BE3-3FCE668798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When writing a method, especially one that takes input of some kind (e.g., parameters, user input, a Scanner with input) it’s good to think carefully about what assumptions you can make (or cannot make) about this input.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u="sng" dirty="0"/>
              <a:t>Edge case</a:t>
            </a:r>
            <a:r>
              <a:rPr lang="en-US" dirty="0"/>
              <a:t>: A scenario that is uncommon but possible, especially at the “edge” of a parameter’s valid range.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❓ What happens if the user passes a negative number to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/>
              <a:t>?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❓ What happens if the user passes a number larger than the length of the list to </a:t>
            </a:r>
            <a:r>
              <a:rPr lang="en-US" dirty="0" err="1">
                <a:latin typeface="Consolas" panose="020B0609020204030204" pitchFamily="49" charset="0"/>
              </a:rPr>
              <a:t>moveDown</a:t>
            </a:r>
            <a:r>
              <a:rPr lang="en-US" dirty="0"/>
              <a:t>? 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More </a:t>
            </a:r>
            <a:r>
              <a:rPr lang="en-US" dirty="0">
                <a:solidFill>
                  <a:schemeClr val="accent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testing tips</a:t>
            </a:r>
            <a:r>
              <a:rPr lang="en-US" dirty="0"/>
              <a:t> on the course website’s Resources page! </a:t>
            </a:r>
          </a:p>
        </p:txBody>
      </p:sp>
    </p:spTree>
    <p:extLst>
      <p:ext uri="{BB962C8B-B14F-4D97-AF65-F5344CB8AC3E}">
        <p14:creationId xmlns:p14="http://schemas.microsoft.com/office/powerpoint/2010/main" val="4189944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compareToList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Write a method called </a:t>
            </a:r>
            <a:r>
              <a:rPr lang="en-US" dirty="0" err="1">
                <a:latin typeface="Consolas" panose="020B0609020204030204" pitchFamily="49" charset="0"/>
              </a:rPr>
              <a:t>compareToList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that accepts two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 err="1"/>
              <a:t>s</a:t>
            </a:r>
            <a:r>
              <a:rPr lang="en-US" dirty="0"/>
              <a:t> of integers </a:t>
            </a:r>
            <a:r>
              <a:rPr lang="en-US" dirty="0">
                <a:latin typeface="Consolas" panose="020B0609020204030204" pitchFamily="49" charset="0"/>
              </a:rPr>
              <a:t>list1</a:t>
            </a:r>
            <a:r>
              <a:rPr lang="en-US" dirty="0"/>
              <a:t> and </a:t>
            </a:r>
            <a:r>
              <a:rPr lang="en-US" dirty="0">
                <a:latin typeface="Consolas" panose="020B0609020204030204" pitchFamily="49" charset="0"/>
              </a:rPr>
              <a:t>list2</a:t>
            </a:r>
            <a:r>
              <a:rPr lang="en-US" dirty="0"/>
              <a:t> as parameters and compares the elements of the two lists, printing out the locations of common elements in each of the </a:t>
            </a:r>
            <a:r>
              <a:rPr lang="en-US" dirty="0" err="1">
                <a:latin typeface="Consolas" panose="020B0609020204030204" pitchFamily="49" charset="0"/>
              </a:rPr>
              <a:t>ArrayList</a:t>
            </a:r>
            <a:r>
              <a:rPr lang="en-US" dirty="0" err="1"/>
              <a:t>s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example, if </a:t>
            </a:r>
            <a:r>
              <a:rPr lang="en-US" dirty="0">
                <a:latin typeface="Consolas" panose="020B0609020204030204" pitchFamily="49" charset="0"/>
              </a:rPr>
              <a:t>list1</a:t>
            </a:r>
            <a:r>
              <a:rPr lang="en-US" dirty="0"/>
              <a:t> contained </a:t>
            </a:r>
            <a:r>
              <a:rPr lang="en-US" dirty="0">
                <a:latin typeface="Consolas" panose="020B0609020204030204" pitchFamily="49" charset="0"/>
              </a:rPr>
              <a:t>[5, 6, 7, 8] </a:t>
            </a:r>
            <a:r>
              <a:rPr lang="en-US" dirty="0"/>
              <a:t>and </a:t>
            </a:r>
            <a:r>
              <a:rPr lang="en-US" dirty="0">
                <a:latin typeface="Consolas" panose="020B0609020204030204" pitchFamily="49" charset="0"/>
              </a:rPr>
              <a:t>list2</a:t>
            </a:r>
            <a:r>
              <a:rPr lang="en-US" dirty="0"/>
              <a:t> contained </a:t>
            </a:r>
            <a:r>
              <a:rPr lang="en-US" dirty="0">
                <a:latin typeface="Consolas" panose="020B0609020204030204" pitchFamily="49" charset="0"/>
              </a:rPr>
              <a:t>[7, 5, 9, 0, 2], </a:t>
            </a:r>
            <a:r>
              <a:rPr lang="en-US" dirty="0"/>
              <a:t>a call to </a:t>
            </a:r>
            <a:r>
              <a:rPr lang="en-US" dirty="0" err="1">
                <a:latin typeface="Consolas" panose="020B0609020204030204" pitchFamily="49" charset="0"/>
              </a:rPr>
              <a:t>compareToList</a:t>
            </a:r>
            <a:r>
              <a:rPr lang="en-US" dirty="0">
                <a:latin typeface="Consolas" panose="020B0609020204030204" pitchFamily="49" charset="0"/>
              </a:rPr>
              <a:t>(list1, list2) </a:t>
            </a:r>
            <a:r>
              <a:rPr lang="en-US" dirty="0"/>
              <a:t>would produce output such as: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2169C-13CD-4EB2-B96B-3936AFDD8EB3}"/>
              </a:ext>
            </a:extLst>
          </p:cNvPr>
          <p:cNvSpPr txBox="1"/>
          <p:nvPr/>
        </p:nvSpPr>
        <p:spPr>
          <a:xfrm>
            <a:off x="2794959" y="5228607"/>
            <a:ext cx="6602082" cy="95410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onsolas" panose="020B0609020204030204" pitchFamily="49" charset="0"/>
              </a:rPr>
              <a:t>- 5 (list1 at 0, list2 at 1)</a:t>
            </a:r>
          </a:p>
          <a:p>
            <a:r>
              <a:rPr lang="en-US" sz="28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1520460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3600" dirty="0"/>
              <a:t>Spend 1 min on your own thinking about how you would implement this method! (focus on </a:t>
            </a:r>
            <a:r>
              <a:rPr lang="en-US" sz="3600" i="1" dirty="0"/>
              <a:t>pseudocode</a:t>
            </a:r>
            <a:r>
              <a:rPr lang="en-US" sz="3600" dirty="0"/>
              <a:t>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F84605-5F5A-47F1-8AE0-4DEDAC1B1C55}"/>
              </a:ext>
            </a:extLst>
          </p:cNvPr>
          <p:cNvSpPr txBox="1">
            <a:spLocks/>
          </p:cNvSpPr>
          <p:nvPr/>
        </p:nvSpPr>
        <p:spPr>
          <a:xfrm>
            <a:off x="838200" y="2490158"/>
            <a:ext cx="10646434" cy="36868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Write a method called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/>
              <a:t>that accepts two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 of integers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as parameters and compares the elements of the two lists, printing out the locations of common elements in each of the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For example, if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[5, 6, 7, 8] </a:t>
            </a:r>
            <a:r>
              <a:rPr lang="en-US" sz="2400" dirty="0"/>
              <a:t>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[7, 5, 9, 0, 2], </a:t>
            </a:r>
            <a:r>
              <a:rPr lang="en-US" sz="2400" dirty="0"/>
              <a:t>a call to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(list1, list2) </a:t>
            </a:r>
            <a:r>
              <a:rPr lang="en-US" sz="2400" dirty="0"/>
              <a:t>would produce output such as: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47F449-8192-4369-A3D0-A628BC64115D}"/>
              </a:ext>
            </a:extLst>
          </p:cNvPr>
          <p:cNvSpPr txBox="1"/>
          <p:nvPr/>
        </p:nvSpPr>
        <p:spPr>
          <a:xfrm>
            <a:off x="2794959" y="5450697"/>
            <a:ext cx="6684224" cy="83099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- 5 (list1 at 0, list2 at 1)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3054347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18E1CAA-A44D-41D9-9899-E9E48F544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1258519" cy="768393"/>
          </a:xfrm>
        </p:spPr>
        <p:txBody>
          <a:bodyPr>
            <a:noAutofit/>
          </a:bodyPr>
          <a:lstStyle/>
          <a:p>
            <a:r>
              <a:rPr lang="en-US" sz="3600" dirty="0"/>
              <a:t>Spend 2 min discussing about how you would implement this method with a neighbor! (focus on </a:t>
            </a:r>
            <a:r>
              <a:rPr lang="en-US" sz="3600" i="1" dirty="0"/>
              <a:t>pseudocode</a:t>
            </a:r>
            <a:r>
              <a:rPr lang="en-US" sz="3600" dirty="0"/>
              <a:t>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2CCBCEE-5A6C-44F5-9528-6262AA83D0E8}"/>
              </a:ext>
            </a:extLst>
          </p:cNvPr>
          <p:cNvSpPr txBox="1">
            <a:spLocks/>
          </p:cNvSpPr>
          <p:nvPr/>
        </p:nvSpPr>
        <p:spPr>
          <a:xfrm>
            <a:off x="838200" y="2490158"/>
            <a:ext cx="10646434" cy="36868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Write a method called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 </a:t>
            </a:r>
            <a:r>
              <a:rPr lang="en-US" sz="2400" dirty="0"/>
              <a:t>that accepts two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 of integers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as parameters and compares the elements of the two lists, printing out the locations of common elements in each of the </a:t>
            </a:r>
            <a:r>
              <a:rPr lang="en-US" sz="2400" dirty="0" err="1">
                <a:latin typeface="Consolas" panose="020B0609020204030204" pitchFamily="49" charset="0"/>
              </a:rPr>
              <a:t>ArrayList</a:t>
            </a:r>
            <a:r>
              <a:rPr lang="en-US" sz="2400" dirty="0" err="1"/>
              <a:t>s</a:t>
            </a:r>
            <a:r>
              <a:rPr lang="en-US" sz="2400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For example, if </a:t>
            </a:r>
            <a:r>
              <a:rPr lang="en-US" sz="2400" dirty="0">
                <a:latin typeface="Consolas" panose="020B0609020204030204" pitchFamily="49" charset="0"/>
              </a:rPr>
              <a:t>list1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[5, 6, 7, 8] </a:t>
            </a:r>
            <a:r>
              <a:rPr lang="en-US" sz="2400" dirty="0"/>
              <a:t>and </a:t>
            </a:r>
            <a:r>
              <a:rPr lang="en-US" sz="2400" dirty="0">
                <a:latin typeface="Consolas" panose="020B0609020204030204" pitchFamily="49" charset="0"/>
              </a:rPr>
              <a:t>list2</a:t>
            </a:r>
            <a:r>
              <a:rPr lang="en-US" sz="2400" dirty="0"/>
              <a:t> contained </a:t>
            </a:r>
            <a:r>
              <a:rPr lang="en-US" sz="2400" dirty="0">
                <a:latin typeface="Consolas" panose="020B0609020204030204" pitchFamily="49" charset="0"/>
              </a:rPr>
              <a:t>[7, 5, 9, 0, 2], </a:t>
            </a:r>
            <a:r>
              <a:rPr lang="en-US" sz="2400" dirty="0"/>
              <a:t>a call to </a:t>
            </a:r>
            <a:r>
              <a:rPr lang="en-US" sz="2400" dirty="0" err="1">
                <a:latin typeface="Consolas" panose="020B0609020204030204" pitchFamily="49" charset="0"/>
              </a:rPr>
              <a:t>compareToList</a:t>
            </a:r>
            <a:r>
              <a:rPr lang="en-US" sz="2400" dirty="0">
                <a:latin typeface="Consolas" panose="020B0609020204030204" pitchFamily="49" charset="0"/>
              </a:rPr>
              <a:t>(list1, list2) </a:t>
            </a:r>
            <a:r>
              <a:rPr lang="en-US" sz="2400" dirty="0"/>
              <a:t>would produce output such as: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99CE9-E67A-4565-9B48-2228C8328B87}"/>
              </a:ext>
            </a:extLst>
          </p:cNvPr>
          <p:cNvSpPr txBox="1"/>
          <p:nvPr/>
        </p:nvSpPr>
        <p:spPr>
          <a:xfrm>
            <a:off x="2794959" y="5450697"/>
            <a:ext cx="6684224" cy="83099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nsolas" panose="020B0609020204030204" pitchFamily="49" charset="0"/>
              </a:rPr>
              <a:t>- 5 (list1 at 0, list2 at 3)</a:t>
            </a:r>
          </a:p>
          <a:p>
            <a:r>
              <a:rPr lang="en-US" sz="2400" dirty="0">
                <a:latin typeface="Consolas" panose="020B0609020204030204" pitchFamily="49" charset="0"/>
              </a:rPr>
              <a:t>- 7 (list1 at 2, list2 at 0)</a:t>
            </a:r>
          </a:p>
        </p:txBody>
      </p:sp>
    </p:spTree>
    <p:extLst>
      <p:ext uri="{BB962C8B-B14F-4D97-AF65-F5344CB8AC3E}">
        <p14:creationId xmlns:p14="http://schemas.microsoft.com/office/powerpoint/2010/main" val="3485554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r>
              <a:rPr lang="en-US" dirty="0"/>
              <a:t> Methods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B805D724-3C57-4897-B1AF-99EF3B6B31D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199070"/>
          <a:ext cx="10515600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2284040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624366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61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end of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74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specified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49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size()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number of elements in the </a:t>
                      </a:r>
                      <a:r>
                        <a:rPr lang="en-US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927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contains(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is contained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, 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i="0" dirty="0"/>
                        <a:t> otherwise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863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get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(int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+mj-lt"/>
                        </a:rPr>
                        <a:t> </a:t>
                      </a:r>
                      <a:r>
                        <a:rPr lang="en-US" i="0" dirty="0">
                          <a:latin typeface="+mn-lt"/>
                        </a:rPr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134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remove(int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Removes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/>
                        <a:t> from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and returns the removed element.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5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indexOf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index of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; returns -1 if the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doesn’t exist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48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set(int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Sets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 </a:t>
                      </a:r>
                      <a:r>
                        <a:rPr lang="en-US" i="0" dirty="0">
                          <a:latin typeface="+mn-lt"/>
                        </a:rPr>
                        <a:t>to the given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+mn-lt"/>
                        </a:rPr>
                        <a:t> and returns the old value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341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119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topN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Write a method called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 </a:t>
            </a:r>
            <a:r>
              <a:rPr lang="en-US" sz="3200" dirty="0"/>
              <a:t>that accepts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and an </a:t>
            </a:r>
            <a:r>
              <a:rPr lang="en-US" sz="3200" dirty="0">
                <a:latin typeface="Consolas" panose="020B0609020204030204" pitchFamily="49" charset="0"/>
              </a:rPr>
              <a:t>int</a:t>
            </a:r>
            <a:r>
              <a:rPr lang="en-US" sz="3200" dirty="0"/>
              <a:t> </a:t>
            </a:r>
            <a:r>
              <a:rPr lang="en-US" sz="3200" dirty="0">
                <a:latin typeface="Consolas" panose="020B0609020204030204" pitchFamily="49" charset="0"/>
              </a:rPr>
              <a:t>n</a:t>
            </a:r>
            <a:r>
              <a:rPr lang="en-US" sz="3200" dirty="0"/>
              <a:t> and returns a new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of characters that contains the first n elements of list.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For example, if </a:t>
            </a:r>
            <a:r>
              <a:rPr lang="en-US" sz="3200" dirty="0">
                <a:latin typeface="Consolas" panose="020B0609020204030204" pitchFamily="49" charset="0"/>
              </a:rPr>
              <a:t>list</a:t>
            </a:r>
            <a:r>
              <a:rPr lang="en-US" sz="3200" dirty="0"/>
              <a:t> contained </a:t>
            </a:r>
            <a:br>
              <a:rPr lang="en-US" sz="3200" dirty="0"/>
            </a:br>
            <a:r>
              <a:rPr lang="en-US" sz="3200" dirty="0">
                <a:latin typeface="Consolas" panose="020B0609020204030204" pitchFamily="49" charset="0"/>
              </a:rPr>
              <a:t>['g', 'u', 'm', 'b', 'a', 'l', 'l’]</a:t>
            </a:r>
            <a:r>
              <a:rPr lang="en-US" sz="3200" dirty="0"/>
              <a:t>, </a:t>
            </a:r>
            <a:br>
              <a:rPr lang="en-US" sz="3200" dirty="0"/>
            </a:br>
            <a:r>
              <a:rPr lang="en-US" sz="3200" dirty="0"/>
              <a:t>a call to </a:t>
            </a:r>
            <a:r>
              <a:rPr lang="en-US" sz="3200" dirty="0" err="1">
                <a:latin typeface="Consolas" panose="020B0609020204030204" pitchFamily="49" charset="0"/>
              </a:rPr>
              <a:t>topN</a:t>
            </a:r>
            <a:r>
              <a:rPr lang="en-US" sz="3200" dirty="0">
                <a:latin typeface="Consolas" panose="020B0609020204030204" pitchFamily="49" charset="0"/>
              </a:rPr>
              <a:t>(list, 4)</a:t>
            </a:r>
            <a:r>
              <a:rPr lang="en-US" sz="3200" dirty="0"/>
              <a:t> would return an </a:t>
            </a:r>
            <a:r>
              <a:rPr lang="en-US" sz="3200" dirty="0" err="1">
                <a:latin typeface="Consolas" panose="020B0609020204030204" pitchFamily="49" charset="0"/>
              </a:rPr>
              <a:t>ArrayList</a:t>
            </a:r>
            <a:r>
              <a:rPr lang="en-US" sz="3200" dirty="0"/>
              <a:t> containing </a:t>
            </a:r>
            <a:r>
              <a:rPr lang="en-US" sz="3200" dirty="0">
                <a:latin typeface="Consolas" panose="020B0609020204030204" pitchFamily="49" charset="0"/>
              </a:rPr>
              <a:t>['g', 'u', 'm', 'b']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41924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 err="1">
                <a:solidFill>
                  <a:schemeClr val="accent5"/>
                </a:solidFill>
              </a:rPr>
              <a:t>ArrayList</a:t>
            </a:r>
            <a:r>
              <a:rPr lang="en-US" b="1" dirty="0">
                <a:solidFill>
                  <a:schemeClr val="accent5"/>
                </a:solidFill>
              </a:rPr>
              <a:t> Recap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Examples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570104" y="210322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15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B16C-E1C5-02A8-D197-076B2AEF5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ArrayLists</a:t>
            </a:r>
            <a:r>
              <a:rPr lang="en-US" dirty="0"/>
              <a:t> are very similar to arrays</a:t>
            </a:r>
          </a:p>
          <a:p>
            <a:r>
              <a:rPr lang="en-US" dirty="0"/>
              <a:t>Can hold multiple pieces of data (elements)</a:t>
            </a:r>
          </a:p>
          <a:p>
            <a:r>
              <a:rPr lang="en-US" dirty="0"/>
              <a:t>Elements must all have the same type</a:t>
            </a:r>
          </a:p>
          <a:p>
            <a:pPr lvl="1"/>
            <a:r>
              <a:rPr lang="en-US" dirty="0" err="1"/>
              <a:t>ArrayLists</a:t>
            </a:r>
            <a:r>
              <a:rPr lang="en-US" dirty="0"/>
              <a:t> can only hold Objects, so might need to use “wrapper” types </a:t>
            </a:r>
            <a:br>
              <a:rPr lang="en-US" dirty="0"/>
            </a:br>
            <a:r>
              <a:rPr lang="en-US" dirty="0">
                <a:latin typeface="Consolas" panose="020B0609020204030204" pitchFamily="49" charset="0"/>
              </a:rPr>
              <a:t>Integer, Double, Boolean, Character, etc.</a:t>
            </a:r>
          </a:p>
          <a:p>
            <a:r>
              <a:rPr lang="en-US" dirty="0"/>
              <a:t>Zero-based indexing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BUT </a:t>
            </a:r>
            <a:r>
              <a:rPr lang="en-US" dirty="0" err="1"/>
              <a:t>ArrayLists</a:t>
            </a:r>
            <a:r>
              <a:rPr lang="en-US" dirty="0"/>
              <a:t> have dynamic length (so they can resize)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1F84D2-2381-48F3-AA19-B9253E8B9F00}"/>
              </a:ext>
            </a:extLst>
          </p:cNvPr>
          <p:cNvSpPr/>
          <p:nvPr/>
        </p:nvSpPr>
        <p:spPr>
          <a:xfrm>
            <a:off x="106585" y="5190448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D2FB9F-3F95-4E7B-B3B8-332570B42345}"/>
              </a:ext>
            </a:extLst>
          </p:cNvPr>
          <p:cNvSpPr/>
          <p:nvPr/>
        </p:nvSpPr>
        <p:spPr>
          <a:xfrm>
            <a:off x="1797760" y="5190448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4A99D3-BF5A-44ED-A9EF-E31736C20AF5}"/>
              </a:ext>
            </a:extLst>
          </p:cNvPr>
          <p:cNvSpPr/>
          <p:nvPr/>
        </p:nvSpPr>
        <p:spPr>
          <a:xfrm>
            <a:off x="951444" y="5190447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0BA29A-E4A5-4CD8-85E1-538C6636F733}"/>
              </a:ext>
            </a:extLst>
          </p:cNvPr>
          <p:cNvSpPr/>
          <p:nvPr/>
        </p:nvSpPr>
        <p:spPr>
          <a:xfrm>
            <a:off x="2644076" y="5190446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23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4868DF-355B-44C7-9E8D-FD38A231FC31}"/>
              </a:ext>
            </a:extLst>
          </p:cNvPr>
          <p:cNvSpPr/>
          <p:nvPr/>
        </p:nvSpPr>
        <p:spPr>
          <a:xfrm>
            <a:off x="3488935" y="5190444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1A1C80D-2088-4757-B20D-2DC00894D10E}"/>
              </a:ext>
            </a:extLst>
          </p:cNvPr>
          <p:cNvSpPr/>
          <p:nvPr/>
        </p:nvSpPr>
        <p:spPr>
          <a:xfrm>
            <a:off x="4447065" y="5482151"/>
            <a:ext cx="2463084" cy="347813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E3CEE8-37FF-443F-B6F7-D7DD6740739A}"/>
              </a:ext>
            </a:extLst>
          </p:cNvPr>
          <p:cNvSpPr txBox="1"/>
          <p:nvPr/>
        </p:nvSpPr>
        <p:spPr>
          <a:xfrm>
            <a:off x="4343822" y="5186207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list.add</a:t>
            </a:r>
            <a:r>
              <a:rPr lang="en-US" dirty="0">
                <a:latin typeface="Consolas" panose="020B0609020204030204" pitchFamily="49" charset="0"/>
              </a:rPr>
              <a:t>(2, 15);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A46E94-ED20-4CFF-BE56-80A4EB60B9CD}"/>
              </a:ext>
            </a:extLst>
          </p:cNvPr>
          <p:cNvSpPr/>
          <p:nvPr/>
        </p:nvSpPr>
        <p:spPr>
          <a:xfrm>
            <a:off x="7013391" y="5190450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D1D66F-CCC1-42EE-BBA4-1029CC29858B}"/>
              </a:ext>
            </a:extLst>
          </p:cNvPr>
          <p:cNvSpPr/>
          <p:nvPr/>
        </p:nvSpPr>
        <p:spPr>
          <a:xfrm>
            <a:off x="8704566" y="5190450"/>
            <a:ext cx="844859" cy="8190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BD1FB7-A4BF-4674-A972-3D23868F5A7A}"/>
              </a:ext>
            </a:extLst>
          </p:cNvPr>
          <p:cNvSpPr/>
          <p:nvPr/>
        </p:nvSpPr>
        <p:spPr>
          <a:xfrm>
            <a:off x="7858250" y="5190449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3CB5C8-FFB1-43C5-822A-4681D3663070}"/>
              </a:ext>
            </a:extLst>
          </p:cNvPr>
          <p:cNvSpPr/>
          <p:nvPr/>
        </p:nvSpPr>
        <p:spPr>
          <a:xfrm>
            <a:off x="10375884" y="5190449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23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121BB00-063F-452E-95C8-1E84A9284CE6}"/>
              </a:ext>
            </a:extLst>
          </p:cNvPr>
          <p:cNvSpPr/>
          <p:nvPr/>
        </p:nvSpPr>
        <p:spPr>
          <a:xfrm>
            <a:off x="11220743" y="5190447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42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E6E738-AC71-4192-9AE5-45DB952B5E72}"/>
              </a:ext>
            </a:extLst>
          </p:cNvPr>
          <p:cNvSpPr/>
          <p:nvPr/>
        </p:nvSpPr>
        <p:spPr>
          <a:xfrm>
            <a:off x="9540225" y="5190450"/>
            <a:ext cx="844859" cy="8190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/>
              <a:t>16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ABC372-EA18-445E-85A0-2AA4E2203661}"/>
              </a:ext>
            </a:extLst>
          </p:cNvPr>
          <p:cNvSpPr txBox="1"/>
          <p:nvPr/>
        </p:nvSpPr>
        <p:spPr>
          <a:xfrm>
            <a:off x="819366" y="6076038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list.size</a:t>
            </a:r>
            <a:r>
              <a:rPr lang="en-US" dirty="0">
                <a:latin typeface="Consolas" panose="020B0609020204030204" pitchFamily="49" charset="0"/>
              </a:rPr>
              <a:t>(): 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C297C2-DE1B-4512-87CE-9E256477D231}"/>
              </a:ext>
            </a:extLst>
          </p:cNvPr>
          <p:cNvSpPr txBox="1"/>
          <p:nvPr/>
        </p:nvSpPr>
        <p:spPr>
          <a:xfrm>
            <a:off x="8205440" y="6144697"/>
            <a:ext cx="2669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nsolas" panose="020B0609020204030204" pitchFamily="49" charset="0"/>
              </a:rPr>
              <a:t>list.size</a:t>
            </a:r>
            <a:r>
              <a:rPr lang="en-US" dirty="0">
                <a:latin typeface="Consolas" panose="020B0609020204030204" pitchFamily="49" charset="0"/>
              </a:rPr>
              <a:t>(): </a:t>
            </a:r>
            <a:r>
              <a:rPr lang="en-US" b="1" dirty="0">
                <a:solidFill>
                  <a:schemeClr val="accent6"/>
                </a:solidFill>
                <a:latin typeface="Consolas" panose="020B0609020204030204" pitchFamily="49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9448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r>
              <a:rPr lang="en-US" dirty="0"/>
              <a:t> Methods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B805D724-3C57-4897-B1AF-99EF3B6B31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130875"/>
              </p:ext>
            </p:extLst>
          </p:nvPr>
        </p:nvGraphicFramePr>
        <p:xfrm>
          <a:off x="838200" y="1199070"/>
          <a:ext cx="10515600" cy="495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2284040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6243660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615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end of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744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add(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Adds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to the specified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499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size()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number of elements in the </a:t>
                      </a:r>
                      <a:r>
                        <a:rPr lang="en-US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9273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contains(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true</a:t>
                      </a:r>
                      <a:r>
                        <a:rPr lang="en-US" dirty="0"/>
                        <a:t> if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is contained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, 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false</a:t>
                      </a:r>
                      <a:r>
                        <a:rPr lang="en-US" i="0" dirty="0"/>
                        <a:t> otherwise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863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get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(int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 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+mj-lt"/>
                        </a:rPr>
                        <a:t> </a:t>
                      </a:r>
                      <a:r>
                        <a:rPr lang="en-US" i="0" dirty="0">
                          <a:latin typeface="+mn-lt"/>
                        </a:rPr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134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remove(int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Removes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/>
                        <a:t> from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 and returns the removed element.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5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onsolas" panose="020B0609020204030204" pitchFamily="49" charset="0"/>
                        </a:rPr>
                        <a:t>indexOf</a:t>
                      </a:r>
                      <a:r>
                        <a:rPr lang="en-US" dirty="0">
                          <a:latin typeface="Consolas" panose="020B0609020204030204" pitchFamily="49" charset="0"/>
                        </a:rPr>
                        <a:t>(type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Returns the index of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r>
                        <a:rPr lang="en-US" i="0" dirty="0"/>
                        <a:t>; returns -1 if the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1" dirty="0"/>
                        <a:t> </a:t>
                      </a:r>
                      <a:r>
                        <a:rPr lang="en-US" i="0" dirty="0"/>
                        <a:t>doesn’t exist in the </a:t>
                      </a:r>
                      <a:r>
                        <a:rPr lang="en-US" i="0" dirty="0" err="1">
                          <a:latin typeface="Consolas" panose="020B0609020204030204" pitchFamily="49" charset="0"/>
                        </a:rPr>
                        <a:t>ArrayList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485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onsolas" panose="020B0609020204030204" pitchFamily="49" charset="0"/>
                        </a:rPr>
                        <a:t>set(int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, type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Consolas" panose="020B0609020204030204" pitchFamily="49" charset="0"/>
                        </a:rPr>
                        <a:t>)</a:t>
                      </a:r>
                      <a:endParaRPr lang="en-US" dirty="0">
                        <a:latin typeface="Consolas" panose="020B06090202040302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n-lt"/>
                        </a:rPr>
                        <a:t>Sets the element at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index </a:t>
                      </a:r>
                      <a:r>
                        <a:rPr lang="en-US" i="0" dirty="0">
                          <a:latin typeface="+mn-lt"/>
                        </a:rPr>
                        <a:t>to the given </a:t>
                      </a:r>
                      <a:r>
                        <a:rPr lang="en-US" i="1" dirty="0">
                          <a:latin typeface="Consolas" panose="020B0609020204030204" pitchFamily="49" charset="0"/>
                        </a:rPr>
                        <a:t>element</a:t>
                      </a:r>
                      <a:r>
                        <a:rPr lang="en-US" i="0" dirty="0">
                          <a:latin typeface="+mn-lt"/>
                        </a:rPr>
                        <a:t> and returns the old value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341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6410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F6E64-B983-40A4-2550-A1222EC74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ArrayList</a:t>
            </a:r>
            <a:r>
              <a:rPr lang="en-US" dirty="0"/>
              <a:t> Methods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4122049-992C-4AAA-ADCF-1DC397AE7E1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371600"/>
            <a:ext cx="10515600" cy="1900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Whenever referring to “the </a:t>
            </a:r>
            <a:r>
              <a:rPr lang="en-US" dirty="0" err="1"/>
              <a:t>ArrayList</a:t>
            </a:r>
            <a:r>
              <a:rPr lang="en-US" dirty="0"/>
              <a:t>”, we are referring to the </a:t>
            </a:r>
            <a:r>
              <a:rPr lang="en-US" dirty="0" err="1"/>
              <a:t>ArrayList</a:t>
            </a:r>
            <a:r>
              <a:rPr lang="en-US" dirty="0"/>
              <a:t> we’re calling the method on!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A8B923-E3E6-44BA-83A8-9AC7A5ABAF51}"/>
              </a:ext>
            </a:extLst>
          </p:cNvPr>
          <p:cNvSpPr/>
          <p:nvPr/>
        </p:nvSpPr>
        <p:spPr>
          <a:xfrm>
            <a:off x="1004157" y="2690336"/>
            <a:ext cx="107035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&gt;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"hello"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add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"world"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795E26"/>
                </a:solidFill>
                <a:latin typeface="Consolas" panose="020B0609020204030204" pitchFamily="49" charset="0"/>
              </a:rPr>
              <a:t>indexOf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Consolas" panose="020B0609020204030204" pitchFamily="49" charset="0"/>
              </a:rPr>
              <a:t>"hello"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79197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 err="1"/>
              <a:t>ArrayList</a:t>
            </a:r>
            <a:r>
              <a:rPr lang="en-US" dirty="0"/>
              <a:t> Recap</a:t>
            </a:r>
          </a:p>
          <a:p>
            <a:pPr>
              <a:spcAft>
                <a:spcPts val="1200"/>
              </a:spcAft>
            </a:pPr>
            <a:r>
              <a:rPr lang="en-US" b="1" dirty="0" err="1">
                <a:solidFill>
                  <a:schemeClr val="accent5"/>
                </a:solidFill>
              </a:rPr>
              <a:t>ArrayList</a:t>
            </a:r>
            <a:r>
              <a:rPr lang="en-US" b="1" dirty="0">
                <a:solidFill>
                  <a:schemeClr val="accent5"/>
                </a:solidFill>
              </a:rPr>
              <a:t> Examples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024433" y="277034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2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FDAD0-8E15-3369-5466-83CFC6E3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CD5F46-9BDE-40C0-4839-7317955CCD03}"/>
              </a:ext>
            </a:extLst>
          </p:cNvPr>
          <p:cNvSpPr txBox="1">
            <a:spLocks/>
          </p:cNvSpPr>
          <p:nvPr/>
        </p:nvSpPr>
        <p:spPr>
          <a:xfrm>
            <a:off x="838199" y="2150701"/>
            <a:ext cx="10515600" cy="4466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Goal</a:t>
            </a:r>
            <a:r>
              <a:rPr lang="en-US" dirty="0"/>
              <a:t>: Get you actively participating in your learning</a:t>
            </a:r>
            <a:endParaRPr lang="en-US" b="1" dirty="0"/>
          </a:p>
          <a:p>
            <a:pPr fontAlgn="base"/>
            <a:r>
              <a:rPr lang="en-US" dirty="0"/>
              <a:t>Typical Activity</a:t>
            </a:r>
          </a:p>
          <a:p>
            <a:pPr lvl="1" fontAlgn="base"/>
            <a:r>
              <a:rPr lang="en-US" dirty="0"/>
              <a:t>Question is posed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(1 min): Think about the question on your own</a:t>
            </a:r>
            <a:endParaRPr lang="en-US" b="1" dirty="0"/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b="1" dirty="0"/>
              <a:t> </a:t>
            </a:r>
            <a:r>
              <a:rPr lang="en-US" dirty="0"/>
              <a:t>(2 min): Talk with your neighbor to discuss question</a:t>
            </a:r>
            <a:endParaRPr lang="en-US" b="1" dirty="0"/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 at different conclusions, discuss your logic and figure out why you differ!</a:t>
            </a:r>
          </a:p>
          <a:p>
            <a:pPr lvl="2" fontAlgn="base">
              <a:buClr>
                <a:schemeClr val="tx1"/>
              </a:buClr>
            </a:pPr>
            <a:r>
              <a:rPr lang="en-US" dirty="0"/>
              <a:t>If you arrived at the same conclusion, discuss why the other answers might be wrong!</a:t>
            </a:r>
          </a:p>
          <a:p>
            <a:pPr lvl="1" fontAlgn="base">
              <a:buClr>
                <a:schemeClr val="tx1"/>
              </a:buClr>
            </a:pPr>
            <a:r>
              <a:rPr lang="en-US" b="1" dirty="0">
                <a:solidFill>
                  <a:schemeClr val="accent3"/>
                </a:solidFill>
              </a:rPr>
              <a:t>Share</a:t>
            </a:r>
            <a:r>
              <a:rPr lang="en-US" b="1" dirty="0"/>
              <a:t> </a:t>
            </a:r>
            <a:r>
              <a:rPr lang="en-US" dirty="0"/>
              <a:t>(1 min): We discuss the conclusions as a class</a:t>
            </a:r>
            <a:endParaRPr lang="en-US" b="1" dirty="0"/>
          </a:p>
          <a:p>
            <a:pPr fontAlgn="base"/>
            <a:r>
              <a:rPr lang="en-US" dirty="0"/>
              <a:t>During each of the </a:t>
            </a:r>
            <a:r>
              <a:rPr lang="en-US" b="1" dirty="0">
                <a:solidFill>
                  <a:schemeClr val="accent3"/>
                </a:solidFill>
              </a:rPr>
              <a:t>Think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3"/>
                </a:solidFill>
              </a:rPr>
              <a:t>Pair</a:t>
            </a:r>
            <a:r>
              <a:rPr lang="en-US" dirty="0"/>
              <a:t> stages, you will respond to the question via a </a:t>
            </a:r>
            <a:r>
              <a:rPr lang="en-US" dirty="0" err="1"/>
              <a:t>sli.do</a:t>
            </a:r>
            <a:r>
              <a:rPr lang="en-US" dirty="0"/>
              <a:t> poll</a:t>
            </a:r>
          </a:p>
          <a:p>
            <a:pPr lvl="1" fontAlgn="base"/>
            <a:r>
              <a:rPr lang="en-US" dirty="0"/>
              <a:t>Not worth any points, just here to help you learn! 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C97DB8B-CE89-4FF0-A568-C8A520FF6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206" y="1416814"/>
            <a:ext cx="10575593" cy="768393"/>
          </a:xfrm>
        </p:spPr>
        <p:txBody>
          <a:bodyPr>
            <a:noAutofit/>
          </a:bodyPr>
          <a:lstStyle/>
          <a:p>
            <a:r>
              <a:rPr lang="en-US" sz="4000" dirty="0"/>
              <a:t>What is the best “plain English” description of this method?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BEC0BD-6974-485C-A1B0-0A09B2BB8D00}"/>
              </a:ext>
            </a:extLst>
          </p:cNvPr>
          <p:cNvSpPr txBox="1"/>
          <p:nvPr/>
        </p:nvSpPr>
        <p:spPr>
          <a:xfrm>
            <a:off x="796030" y="2424674"/>
            <a:ext cx="7433571" cy="1488483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method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&lt;Double&gt; list)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System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out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")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D4F2-E660-4AEF-8D5F-C9ABF64824FF}"/>
              </a:ext>
            </a:extLst>
          </p:cNvPr>
          <p:cNvSpPr txBox="1"/>
          <p:nvPr/>
        </p:nvSpPr>
        <p:spPr>
          <a:xfrm>
            <a:off x="776377" y="4037162"/>
            <a:ext cx="108980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stuff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back, with elements numbered 0, 1, 2, …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back to front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elements of the list using a for loop that starts at 0 and runs until one less than the size of the list and at each point prints out the element at that index.</a:t>
            </a:r>
          </a:p>
          <a:p>
            <a:pPr marL="342900" indent="-342900">
              <a:buAutoNum type="alphaUcParenR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59093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306EB41F-E4FA-439A-A48B-133697A12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422572"/>
            <a:ext cx="10515600" cy="762635"/>
          </a:xfrm>
        </p:spPr>
        <p:txBody>
          <a:bodyPr>
            <a:noAutofit/>
          </a:bodyPr>
          <a:lstStyle/>
          <a:p>
            <a:r>
              <a:rPr lang="en-US" sz="4000" dirty="0"/>
              <a:t>What is the best “plain English” description of this method?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D463A7-CEFA-40CE-9621-15F620281B1E}"/>
              </a:ext>
            </a:extLst>
          </p:cNvPr>
          <p:cNvSpPr txBox="1"/>
          <p:nvPr/>
        </p:nvSpPr>
        <p:spPr>
          <a:xfrm>
            <a:off x="838199" y="2435829"/>
            <a:ext cx="7391402" cy="1477328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void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795E26"/>
                </a:solidFill>
                <a:latin typeface="Consolas" panose="020B0609020204030204" pitchFamily="49" charset="0"/>
              </a:rPr>
              <a:t>method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267F99"/>
                </a:solidFill>
                <a:latin typeface="Consolas" panose="020B0609020204030204" pitchFamily="49" charset="0"/>
              </a:rPr>
              <a:t>ArrayList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&lt;Double&gt; list)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98658"/>
                </a:solidFill>
                <a:latin typeface="Consolas" panose="020B0609020204030204" pitchFamily="49" charset="0"/>
              </a:rPr>
              <a:t>0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&lt;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size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++) {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   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System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out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println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") 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dirty="0" err="1">
                <a:solidFill>
                  <a:srgbClr val="001080"/>
                </a:solidFill>
                <a:latin typeface="Consolas" panose="020B0609020204030204" pitchFamily="49" charset="0"/>
              </a:rPr>
              <a:t>list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get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}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9C593-D434-48BA-83F2-09E32EF785D2}"/>
              </a:ext>
            </a:extLst>
          </p:cNvPr>
          <p:cNvSpPr txBox="1"/>
          <p:nvPr/>
        </p:nvSpPr>
        <p:spPr>
          <a:xfrm>
            <a:off x="838199" y="4060169"/>
            <a:ext cx="108362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stuff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back, with elements numbered 0, 1, 2, …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front to back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list from back to front</a:t>
            </a:r>
          </a:p>
          <a:p>
            <a:pPr marL="342900" indent="-342900">
              <a:buAutoNum type="alphaUcParenR"/>
            </a:pPr>
            <a:r>
              <a:rPr lang="en-US" sz="2400" b="1" dirty="0"/>
              <a:t> </a:t>
            </a:r>
            <a:r>
              <a:rPr lang="en-US" sz="2400" dirty="0"/>
              <a:t>Prints out the elements of the list using a for loop that starts at 0 and runs until one less than the size of the list and at each point prints out the element at that index.</a:t>
            </a:r>
          </a:p>
          <a:p>
            <a:pPr marL="342900" indent="-342900">
              <a:buAutoNum type="alphaUcParenR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27045056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12843</TotalTime>
  <Words>1786</Words>
  <Application>Microsoft Office PowerPoint</Application>
  <PresentationFormat>Widescreen</PresentationFormat>
  <Paragraphs>172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ArrayList</vt:lpstr>
      <vt:lpstr>Lecture Outline</vt:lpstr>
      <vt:lpstr>ArrayList</vt:lpstr>
      <vt:lpstr>ArrayList Methods</vt:lpstr>
      <vt:lpstr>ArrayList Methods</vt:lpstr>
      <vt:lpstr>Lecture Outline</vt:lpstr>
      <vt:lpstr>In-Class Activities</vt:lpstr>
      <vt:lpstr>What is the best “plain English” description of this method? </vt:lpstr>
      <vt:lpstr>What is the best “plain English” description of this method? </vt:lpstr>
      <vt:lpstr>loadFromFile</vt:lpstr>
      <vt:lpstr>moveRight</vt:lpstr>
      <vt:lpstr>What ArrayList methods (and in what order) could we use to implement the moveDown method?</vt:lpstr>
      <vt:lpstr>What ArrayList methods (and in what order) could we use to implement the moveDown method?</vt:lpstr>
      <vt:lpstr>Edge Cases! (And Testing)</vt:lpstr>
      <vt:lpstr>compareToList</vt:lpstr>
      <vt:lpstr>Spend 1 min on your own thinking about how you would implement this method! (focus on pseudocode)</vt:lpstr>
      <vt:lpstr>Spend 2 min discussing about how you would implement this method with a neighbor! (focus on pseudocode)</vt:lpstr>
      <vt:lpstr>ArrayList Methods</vt:lpstr>
      <vt:lpstr>topN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226</cp:revision>
  <cp:lastPrinted>2022-09-27T21:33:44Z</cp:lastPrinted>
  <dcterms:created xsi:type="dcterms:W3CDTF">2020-06-13T06:27:42Z</dcterms:created>
  <dcterms:modified xsi:type="dcterms:W3CDTF">2023-01-11T15:51:58Z</dcterms:modified>
</cp:coreProperties>
</file>