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85" r:id="rId3"/>
    <p:sldId id="324" r:id="rId4"/>
    <p:sldId id="399" r:id="rId5"/>
    <p:sldId id="400" r:id="rId6"/>
    <p:sldId id="411" r:id="rId7"/>
    <p:sldId id="412" r:id="rId8"/>
    <p:sldId id="413" r:id="rId9"/>
    <p:sldId id="414" r:id="rId10"/>
    <p:sldId id="342" r:id="rId11"/>
    <p:sldId id="391" r:id="rId12"/>
    <p:sldId id="392" r:id="rId13"/>
    <p:sldId id="394" r:id="rId14"/>
    <p:sldId id="393" r:id="rId15"/>
    <p:sldId id="417" r:id="rId16"/>
    <p:sldId id="415" r:id="rId17"/>
    <p:sldId id="352" r:id="rId18"/>
    <p:sldId id="397" r:id="rId19"/>
    <p:sldId id="419" r:id="rId20"/>
    <p:sldId id="420" r:id="rId21"/>
    <p:sldId id="416" r:id="rId22"/>
    <p:sldId id="382" r:id="rId23"/>
    <p:sldId id="39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71387-6F25-40BE-A9C7-2DE5AC23F89B}">
          <p14:sldIdLst>
            <p14:sldId id="256"/>
            <p14:sldId id="285"/>
            <p14:sldId id="324"/>
            <p14:sldId id="399"/>
            <p14:sldId id="400"/>
            <p14:sldId id="411"/>
            <p14:sldId id="412"/>
            <p14:sldId id="413"/>
            <p14:sldId id="414"/>
            <p14:sldId id="342"/>
            <p14:sldId id="391"/>
            <p14:sldId id="392"/>
            <p14:sldId id="394"/>
            <p14:sldId id="393"/>
            <p14:sldId id="417"/>
            <p14:sldId id="415"/>
            <p14:sldId id="352"/>
            <p14:sldId id="397"/>
            <p14:sldId id="419"/>
            <p14:sldId id="420"/>
            <p14:sldId id="416"/>
            <p14:sldId id="382"/>
            <p14:sldId id="39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accent2"/>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B9B1"/>
    <a:srgbClr val="54A0FF"/>
    <a:srgbClr val="FAFAFA"/>
    <a:srgbClr val="F5F5F5"/>
    <a:srgbClr val="EF5777"/>
    <a:srgbClr val="F7B731"/>
    <a:srgbClr val="FA8231"/>
    <a:srgbClr val="4E408B"/>
    <a:srgbClr val="43367C"/>
    <a:srgbClr val="2E2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1361"/>
  </p:normalViewPr>
  <p:slideViewPr>
    <p:cSldViewPr snapToGrid="0" snapToObjects="1">
      <p:cViewPr varScale="1">
        <p:scale>
          <a:sx n="86" d="100"/>
          <a:sy n="86" d="100"/>
        </p:scale>
        <p:origin x="48" y="96"/>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122</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10</a:t>
            </a:r>
          </a:p>
        </p:txBody>
      </p:sp>
      <p:sp>
        <p:nvSpPr>
          <p:cNvPr id="14" name="Rounded Rectangle 13">
            <a:extLst>
              <a:ext uri="{FF2B5EF4-FFF2-40B4-BE49-F238E27FC236}">
                <a16:creationId xmlns:a16="http://schemas.microsoft.com/office/drawing/2014/main" id="{F0E59AED-1ABF-8D47-B5D7-C50109AB666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9E204213-5282-9748-829A-B0CF9968EAE3}"/>
              </a:ext>
            </a:extLst>
          </p:cNvPr>
          <p:cNvCxnSpPr/>
          <p:nvPr userDrawn="1"/>
        </p:nvCxnSpPr>
        <p:spPr>
          <a:xfrm>
            <a:off x="7452794" y="455141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#cse122 </a:t>
            </a:r>
          </a:p>
        </p:txBody>
      </p:sp>
      <p:sp>
        <p:nvSpPr>
          <p:cNvPr id="15" name="Rounded Rectangle 14">
            <a:extLst>
              <a:ext uri="{FF2B5EF4-FFF2-40B4-BE49-F238E27FC236}">
                <a16:creationId xmlns:a16="http://schemas.microsoft.com/office/drawing/2014/main" id="{0F316C5E-94E4-1E69-FEBC-BC7B29D56913}"/>
              </a:ext>
            </a:extLst>
          </p:cNvPr>
          <p:cNvSpPr/>
          <p:nvPr userDrawn="1"/>
        </p:nvSpPr>
        <p:spPr>
          <a:xfrm>
            <a:off x="2950313" y="5594680"/>
            <a:ext cx="1218438" cy="122308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59E045-A6F0-40A1-928E-4F53EEDDB4EE}"/>
              </a:ext>
            </a:extLst>
          </p:cNvPr>
          <p:cNvSpPr/>
          <p:nvPr userDrawn="1"/>
        </p:nvSpPr>
        <p:spPr>
          <a:xfrm>
            <a:off x="7360567" y="4636533"/>
            <a:ext cx="986167" cy="276999"/>
          </a:xfrm>
          <a:prstGeom prst="rect">
            <a:avLst/>
          </a:prstGeom>
        </p:spPr>
        <p:txBody>
          <a:bodyPr wrap="none">
            <a:spAutoFit/>
          </a:bodyPr>
          <a:lstStyle/>
          <a:p>
            <a:pPr algn="r"/>
            <a:r>
              <a:rPr lang="en-US" sz="1200" b="1" i="0" dirty="0">
                <a:solidFill>
                  <a:schemeClr val="bg1">
                    <a:lumMod val="65000"/>
                  </a:schemeClr>
                </a:solidFill>
                <a:latin typeface="Montserrat" pitchFamily="2" charset="77"/>
              </a:rPr>
              <a:t>Instructor</a:t>
            </a:r>
          </a:p>
        </p:txBody>
      </p:sp>
      <p:sp>
        <p:nvSpPr>
          <p:cNvPr id="17" name="Rectangle 16">
            <a:extLst>
              <a:ext uri="{FF2B5EF4-FFF2-40B4-BE49-F238E27FC236}">
                <a16:creationId xmlns:a16="http://schemas.microsoft.com/office/drawing/2014/main" id="{78C5E1AA-5048-4B85-A66C-868421964C55}"/>
              </a:ext>
            </a:extLst>
          </p:cNvPr>
          <p:cNvSpPr/>
          <p:nvPr userDrawn="1"/>
        </p:nvSpPr>
        <p:spPr>
          <a:xfrm>
            <a:off x="7848275" y="4892775"/>
            <a:ext cx="479618" cy="276999"/>
          </a:xfrm>
          <a:prstGeom prst="rect">
            <a:avLst/>
          </a:prstGeom>
        </p:spPr>
        <p:txBody>
          <a:bodyPr wrap="none">
            <a:spAutoFit/>
          </a:bodyPr>
          <a:lstStyle/>
          <a:p>
            <a:pPr algn="r"/>
            <a:r>
              <a:rPr lang="en-US" sz="1200" b="1" i="0" dirty="0">
                <a:solidFill>
                  <a:schemeClr val="bg1">
                    <a:lumMod val="65000"/>
                  </a:schemeClr>
                </a:solidFill>
                <a:latin typeface="Montserrat" pitchFamily="2" charset="77"/>
              </a:rPr>
              <a:t>TAs</a:t>
            </a:r>
          </a:p>
        </p:txBody>
      </p:sp>
      <p:sp>
        <p:nvSpPr>
          <p:cNvPr id="18" name="TextBox 17">
            <a:extLst>
              <a:ext uri="{FF2B5EF4-FFF2-40B4-BE49-F238E27FC236}">
                <a16:creationId xmlns:a16="http://schemas.microsoft.com/office/drawing/2014/main" id="{19ADE12A-FBB9-4E10-9D44-013C38F1BEEE}"/>
              </a:ext>
            </a:extLst>
          </p:cNvPr>
          <p:cNvSpPr txBox="1"/>
          <p:nvPr userDrawn="1"/>
        </p:nvSpPr>
        <p:spPr>
          <a:xfrm>
            <a:off x="8346734" y="4903866"/>
            <a:ext cx="3552289" cy="1318669"/>
          </a:xfrm>
          <a:prstGeom prst="rect">
            <a:avLst/>
          </a:prstGeom>
          <a:noFill/>
        </p:spPr>
        <p:txBody>
          <a:bodyPr wrap="square" numCol="4" rtlCol="0">
            <a:noAutofit/>
          </a:bodyPr>
          <a:lstStyle/>
          <a:p>
            <a:r>
              <a:rPr lang="en-US" sz="800" b="1" i="0" dirty="0" err="1">
                <a:solidFill>
                  <a:schemeClr val="tx1">
                    <a:lumMod val="65000"/>
                    <a:lumOff val="35000"/>
                  </a:schemeClr>
                </a:solidFill>
                <a:latin typeface="Montserrat SemiBold" pitchFamily="2" charset="77"/>
              </a:rPr>
              <a:t>Ayush</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Connor</a:t>
            </a:r>
          </a:p>
          <a:p>
            <a:r>
              <a:rPr lang="en-US" sz="800" b="1" i="0" dirty="0" err="1">
                <a:solidFill>
                  <a:schemeClr val="tx1">
                    <a:lumMod val="65000"/>
                    <a:lumOff val="35000"/>
                  </a:schemeClr>
                </a:solidFill>
                <a:latin typeface="Montserrat SemiBold" pitchFamily="2" charset="77"/>
              </a:rPr>
              <a:t>Poojitha</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Andrew A</a:t>
            </a:r>
          </a:p>
          <a:p>
            <a:r>
              <a:rPr lang="en-US" sz="800" b="1" i="0" dirty="0">
                <a:solidFill>
                  <a:schemeClr val="tx1">
                    <a:lumMod val="65000"/>
                    <a:lumOff val="35000"/>
                  </a:schemeClr>
                </a:solidFill>
                <a:latin typeface="Montserrat SemiBold" pitchFamily="2" charset="77"/>
              </a:rPr>
              <a:t>Andrew C</a:t>
            </a:r>
          </a:p>
          <a:p>
            <a:r>
              <a:rPr lang="en-US" sz="800" b="1" i="0" dirty="0">
                <a:solidFill>
                  <a:schemeClr val="tx1">
                    <a:lumMod val="65000"/>
                    <a:lumOff val="35000"/>
                  </a:schemeClr>
                </a:solidFill>
                <a:latin typeface="Montserrat SemiBold" pitchFamily="2" charset="77"/>
              </a:rPr>
              <a:t>Jasmine</a:t>
            </a:r>
          </a:p>
          <a:p>
            <a:r>
              <a:rPr lang="en-US" sz="800" b="1" i="0" dirty="0" err="1">
                <a:solidFill>
                  <a:schemeClr val="tx1">
                    <a:lumMod val="65000"/>
                    <a:lumOff val="35000"/>
                  </a:schemeClr>
                </a:solidFill>
                <a:latin typeface="Montserrat SemiBold" pitchFamily="2" charset="77"/>
              </a:rPr>
              <a:t>Darel</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Gabe</a:t>
            </a:r>
          </a:p>
          <a:p>
            <a:r>
              <a:rPr lang="en-US" sz="800" b="1" i="0" dirty="0">
                <a:solidFill>
                  <a:schemeClr val="tx1">
                    <a:lumMod val="65000"/>
                    <a:lumOff val="35000"/>
                  </a:schemeClr>
                </a:solidFill>
                <a:latin typeface="Montserrat SemiBold" pitchFamily="2" charset="77"/>
              </a:rPr>
              <a:t>Karen</a:t>
            </a:r>
          </a:p>
          <a:p>
            <a:r>
              <a:rPr lang="en-US" sz="800" b="1" i="0" dirty="0">
                <a:solidFill>
                  <a:schemeClr val="tx1">
                    <a:lumMod val="65000"/>
                    <a:lumOff val="35000"/>
                  </a:schemeClr>
                </a:solidFill>
                <a:latin typeface="Montserrat SemiBold" pitchFamily="2" charset="77"/>
              </a:rPr>
              <a:t>Colton</a:t>
            </a:r>
          </a:p>
          <a:p>
            <a:r>
              <a:rPr lang="en-US" sz="800" b="1" i="0" dirty="0">
                <a:solidFill>
                  <a:schemeClr val="tx1">
                    <a:lumMod val="65000"/>
                    <a:lumOff val="35000"/>
                  </a:schemeClr>
                </a:solidFill>
                <a:latin typeface="Montserrat SemiBold" pitchFamily="2" charset="77"/>
              </a:rPr>
              <a:t>Atharva</a:t>
            </a:r>
          </a:p>
          <a:p>
            <a:r>
              <a:rPr lang="en-US" sz="800" b="1" i="0" dirty="0">
                <a:solidFill>
                  <a:schemeClr val="tx1">
                    <a:lumMod val="65000"/>
                    <a:lumOff val="35000"/>
                  </a:schemeClr>
                </a:solidFill>
                <a:latin typeface="Montserrat SemiBold" pitchFamily="2" charset="77"/>
              </a:rPr>
              <a:t>Julia</a:t>
            </a:r>
          </a:p>
          <a:p>
            <a:r>
              <a:rPr lang="en-US" sz="800" b="1" i="0" dirty="0" err="1">
                <a:solidFill>
                  <a:schemeClr val="tx1">
                    <a:lumMod val="65000"/>
                    <a:lumOff val="35000"/>
                  </a:schemeClr>
                </a:solidFill>
                <a:latin typeface="Montserrat SemiBold" pitchFamily="2" charset="77"/>
              </a:rPr>
              <a:t>Megana</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Joey</a:t>
            </a:r>
          </a:p>
          <a:p>
            <a:r>
              <a:rPr lang="en-US" sz="800" b="1" i="0" dirty="0" err="1">
                <a:solidFill>
                  <a:schemeClr val="tx1">
                    <a:lumMod val="65000"/>
                    <a:lumOff val="35000"/>
                  </a:schemeClr>
                </a:solidFill>
                <a:latin typeface="Montserrat SemiBold" pitchFamily="2" charset="77"/>
              </a:rPr>
              <a:t>Eesha</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Lilian</a:t>
            </a:r>
          </a:p>
          <a:p>
            <a:r>
              <a:rPr lang="en-US" sz="800" b="1" i="0" dirty="0">
                <a:solidFill>
                  <a:schemeClr val="tx1">
                    <a:lumMod val="65000"/>
                    <a:lumOff val="35000"/>
                  </a:schemeClr>
                </a:solidFill>
                <a:latin typeface="Montserrat SemiBold" pitchFamily="2" charset="77"/>
              </a:rPr>
              <a:t>Thomas</a:t>
            </a:r>
          </a:p>
          <a:p>
            <a:r>
              <a:rPr lang="en-US" sz="800" b="1" i="0" dirty="0">
                <a:solidFill>
                  <a:schemeClr val="tx1">
                    <a:lumMod val="65000"/>
                    <a:lumOff val="35000"/>
                  </a:schemeClr>
                </a:solidFill>
                <a:latin typeface="Montserrat SemiBold" pitchFamily="2" charset="77"/>
              </a:rPr>
              <a:t>Leon</a:t>
            </a:r>
          </a:p>
          <a:p>
            <a:r>
              <a:rPr lang="en-US" sz="800" b="1" i="0" dirty="0">
                <a:solidFill>
                  <a:schemeClr val="tx1">
                    <a:lumMod val="65000"/>
                    <a:lumOff val="35000"/>
                  </a:schemeClr>
                </a:solidFill>
                <a:latin typeface="Montserrat SemiBold" pitchFamily="2" charset="77"/>
              </a:rPr>
              <a:t>Melissa</a:t>
            </a:r>
          </a:p>
          <a:p>
            <a:r>
              <a:rPr lang="en-US" sz="800" b="1" i="0" dirty="0">
                <a:solidFill>
                  <a:schemeClr val="tx1">
                    <a:lumMod val="65000"/>
                    <a:lumOff val="35000"/>
                  </a:schemeClr>
                </a:solidFill>
                <a:latin typeface="Montserrat SemiBold" pitchFamily="2" charset="77"/>
              </a:rPr>
              <a:t>Audrey</a:t>
            </a:r>
          </a:p>
          <a:p>
            <a:r>
              <a:rPr lang="en-US" sz="800" b="1" i="0" dirty="0">
                <a:solidFill>
                  <a:schemeClr val="tx1">
                    <a:lumMod val="65000"/>
                    <a:lumOff val="35000"/>
                  </a:schemeClr>
                </a:solidFill>
                <a:latin typeface="Montserrat SemiBold" pitchFamily="2" charset="77"/>
              </a:rPr>
              <a:t>Ernie</a:t>
            </a:r>
          </a:p>
          <a:p>
            <a:r>
              <a:rPr lang="en-US" sz="800" b="1" i="0" dirty="0">
                <a:solidFill>
                  <a:schemeClr val="tx1">
                    <a:lumMod val="65000"/>
                    <a:lumOff val="35000"/>
                  </a:schemeClr>
                </a:solidFill>
                <a:latin typeface="Montserrat SemiBold" pitchFamily="2" charset="77"/>
              </a:rPr>
              <a:t>Di</a:t>
            </a:r>
          </a:p>
          <a:p>
            <a:r>
              <a:rPr lang="en-US" sz="800" b="1" i="0" dirty="0">
                <a:solidFill>
                  <a:schemeClr val="tx1">
                    <a:lumMod val="65000"/>
                    <a:lumOff val="35000"/>
                  </a:schemeClr>
                </a:solidFill>
                <a:latin typeface="Montserrat SemiBold" pitchFamily="2" charset="77"/>
              </a:rPr>
              <a:t>Logan</a:t>
            </a:r>
          </a:p>
          <a:p>
            <a:r>
              <a:rPr lang="en-US" sz="800" b="1" i="0" dirty="0">
                <a:solidFill>
                  <a:schemeClr val="tx1">
                    <a:lumMod val="65000"/>
                    <a:lumOff val="35000"/>
                  </a:schemeClr>
                </a:solidFill>
                <a:latin typeface="Montserrat SemiBold" pitchFamily="2" charset="77"/>
              </a:rPr>
              <a:t>Shivani</a:t>
            </a:r>
          </a:p>
          <a:p>
            <a:r>
              <a:rPr lang="en-US" sz="800" b="1" i="0" dirty="0">
                <a:solidFill>
                  <a:schemeClr val="tx1">
                    <a:lumMod val="65000"/>
                    <a:lumOff val="35000"/>
                  </a:schemeClr>
                </a:solidFill>
                <a:latin typeface="Montserrat SemiBold" pitchFamily="2" charset="77"/>
              </a:rPr>
              <a:t>Michelle</a:t>
            </a:r>
          </a:p>
          <a:p>
            <a:r>
              <a:rPr lang="en-US" sz="800" b="1" i="0" dirty="0">
                <a:solidFill>
                  <a:schemeClr val="tx1">
                    <a:lumMod val="65000"/>
                    <a:lumOff val="35000"/>
                  </a:schemeClr>
                </a:solidFill>
                <a:latin typeface="Montserrat SemiBold" pitchFamily="2" charset="77"/>
              </a:rPr>
              <a:t>Steven</a:t>
            </a:r>
          </a:p>
          <a:p>
            <a:r>
              <a:rPr lang="en-US" sz="800" b="1" i="0" dirty="0">
                <a:solidFill>
                  <a:schemeClr val="tx1">
                    <a:lumMod val="65000"/>
                    <a:lumOff val="35000"/>
                  </a:schemeClr>
                </a:solidFill>
                <a:latin typeface="Montserrat SemiBold" pitchFamily="2" charset="77"/>
              </a:rPr>
              <a:t>Kevin</a:t>
            </a:r>
          </a:p>
          <a:p>
            <a:r>
              <a:rPr lang="en-US" sz="800" b="1" i="0" dirty="0">
                <a:solidFill>
                  <a:schemeClr val="tx1">
                    <a:lumMod val="65000"/>
                    <a:lumOff val="35000"/>
                  </a:schemeClr>
                </a:solidFill>
                <a:latin typeface="Montserrat SemiBold" pitchFamily="2" charset="77"/>
              </a:rPr>
              <a:t>Ken</a:t>
            </a:r>
          </a:p>
          <a:p>
            <a:r>
              <a:rPr lang="en-US" sz="800" b="1" i="0" dirty="0">
                <a:solidFill>
                  <a:schemeClr val="tx1">
                    <a:lumMod val="65000"/>
                    <a:lumOff val="35000"/>
                  </a:schemeClr>
                </a:solidFill>
                <a:latin typeface="Montserrat SemiBold" pitchFamily="2" charset="77"/>
              </a:rPr>
              <a:t>Vivek</a:t>
            </a:r>
          </a:p>
          <a:p>
            <a:r>
              <a:rPr lang="en-US" sz="800" b="1" i="0" dirty="0">
                <a:solidFill>
                  <a:schemeClr val="tx1">
                    <a:lumMod val="65000"/>
                    <a:lumOff val="35000"/>
                  </a:schemeClr>
                </a:solidFill>
                <a:latin typeface="Montserrat SemiBold" pitchFamily="2" charset="77"/>
              </a:rPr>
              <a:t>Autumn</a:t>
            </a:r>
          </a:p>
          <a:p>
            <a:r>
              <a:rPr lang="en-US" sz="800" b="1" i="0" dirty="0">
                <a:solidFill>
                  <a:schemeClr val="tx1">
                    <a:lumMod val="65000"/>
                    <a:lumOff val="35000"/>
                  </a:schemeClr>
                </a:solidFill>
                <a:latin typeface="Montserrat SemiBold" pitchFamily="2" charset="77"/>
              </a:rPr>
              <a:t>Ambika</a:t>
            </a:r>
          </a:p>
          <a:p>
            <a:r>
              <a:rPr lang="en-US" sz="800" b="1" i="0" dirty="0">
                <a:solidFill>
                  <a:schemeClr val="tx1">
                    <a:lumMod val="65000"/>
                    <a:lumOff val="35000"/>
                  </a:schemeClr>
                </a:solidFill>
                <a:latin typeface="Montserrat SemiBold" pitchFamily="2" charset="77"/>
              </a:rPr>
              <a:t>Elizabeth</a:t>
            </a:r>
          </a:p>
          <a:p>
            <a:r>
              <a:rPr lang="en-US" sz="800" b="1" i="0" dirty="0">
                <a:solidFill>
                  <a:schemeClr val="tx1">
                    <a:lumMod val="65000"/>
                    <a:lumOff val="35000"/>
                  </a:schemeClr>
                </a:solidFill>
                <a:latin typeface="Montserrat SemiBold" pitchFamily="2" charset="77"/>
              </a:rPr>
              <a:t>Joe</a:t>
            </a:r>
          </a:p>
          <a:p>
            <a:r>
              <a:rPr lang="en-US" sz="800" b="1" i="0" dirty="0" err="1">
                <a:solidFill>
                  <a:schemeClr val="tx1">
                    <a:lumMod val="65000"/>
                    <a:lumOff val="35000"/>
                  </a:schemeClr>
                </a:solidFill>
                <a:latin typeface="Montserrat SemiBold" pitchFamily="2" charset="77"/>
              </a:rPr>
              <a:t>Jin</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Ben</a:t>
            </a:r>
          </a:p>
          <a:p>
            <a:r>
              <a:rPr lang="en-US" sz="800" b="1" i="0" dirty="0">
                <a:solidFill>
                  <a:schemeClr val="tx1">
                    <a:lumMod val="65000"/>
                    <a:lumOff val="35000"/>
                  </a:schemeClr>
                </a:solidFill>
                <a:latin typeface="Montserrat SemiBold" pitchFamily="2" charset="77"/>
              </a:rPr>
              <a:t>Evelyn</a:t>
            </a:r>
          </a:p>
          <a:p>
            <a:r>
              <a:rPr lang="en-US" sz="800" b="1" i="0" dirty="0">
                <a:solidFill>
                  <a:schemeClr val="tx1">
                    <a:lumMod val="65000"/>
                    <a:lumOff val="35000"/>
                  </a:schemeClr>
                </a:solidFill>
                <a:latin typeface="Montserrat SemiBold" pitchFamily="2" charset="77"/>
              </a:rPr>
              <a:t>Kent</a:t>
            </a:r>
          </a:p>
        </p:txBody>
      </p:sp>
      <p:sp>
        <p:nvSpPr>
          <p:cNvPr id="24" name="Rectangle 23">
            <a:extLst>
              <a:ext uri="{FF2B5EF4-FFF2-40B4-BE49-F238E27FC236}">
                <a16:creationId xmlns:a16="http://schemas.microsoft.com/office/drawing/2014/main" id="{8A4C2AA0-8137-4198-B7F3-466667F328A7}"/>
              </a:ext>
            </a:extLst>
          </p:cNvPr>
          <p:cNvSpPr/>
          <p:nvPr userDrawn="1"/>
        </p:nvSpPr>
        <p:spPr>
          <a:xfrm>
            <a:off x="8346734" y="4636533"/>
            <a:ext cx="1202573" cy="276999"/>
          </a:xfrm>
          <a:prstGeom prst="rect">
            <a:avLst/>
          </a:prstGeom>
        </p:spPr>
        <p:txBody>
          <a:bodyPr wrap="none">
            <a:spAutoFit/>
          </a:bodyPr>
          <a:lstStyle/>
          <a:p>
            <a:r>
              <a:rPr lang="en-US" sz="1200" b="1" i="0" dirty="0">
                <a:solidFill>
                  <a:schemeClr val="tx1">
                    <a:lumMod val="65000"/>
                    <a:lumOff val="35000"/>
                  </a:schemeClr>
                </a:solidFill>
                <a:latin typeface="Montserrat SemiBold" pitchFamily="2" charset="77"/>
              </a:rPr>
              <a:t>Miya </a:t>
            </a:r>
            <a:r>
              <a:rPr lang="en-US" sz="1200" b="1" i="0" dirty="0" err="1">
                <a:solidFill>
                  <a:schemeClr val="tx1">
                    <a:lumMod val="65000"/>
                    <a:lumOff val="35000"/>
                  </a:schemeClr>
                </a:solidFill>
                <a:latin typeface="Montserrat SemiBold" pitchFamily="2" charset="77"/>
              </a:rPr>
              <a:t>Natsuhara</a:t>
            </a:r>
            <a:endParaRPr lang="en-US" sz="1200" b="1" i="0" dirty="0">
              <a:solidFill>
                <a:schemeClr val="tx1">
                  <a:lumMod val="65000"/>
                  <a:lumOff val="35000"/>
                </a:schemeClr>
              </a:solidFill>
              <a:latin typeface="Montserrat SemiBold" pitchFamily="2" charset="77"/>
            </a:endParaRPr>
          </a:p>
        </p:txBody>
      </p:sp>
      <p:pic>
        <p:nvPicPr>
          <p:cNvPr id="7" name="Picture 6">
            <a:extLst>
              <a:ext uri="{FF2B5EF4-FFF2-40B4-BE49-F238E27FC236}">
                <a16:creationId xmlns:a16="http://schemas.microsoft.com/office/drawing/2014/main" id="{E3EAEF01-3E1E-4953-B0E4-EEC4B19AEA11}"/>
              </a:ext>
            </a:extLst>
          </p:cNvPr>
          <p:cNvPicPr>
            <a:picLocks noChangeAspect="1"/>
          </p:cNvPicPr>
          <p:nvPr userDrawn="1"/>
        </p:nvPicPr>
        <p:blipFill>
          <a:blip r:embed="rId3"/>
          <a:stretch>
            <a:fillRect/>
          </a:stretch>
        </p:blipFill>
        <p:spPr>
          <a:xfrm>
            <a:off x="3061658" y="5703304"/>
            <a:ext cx="995748" cy="1005840"/>
          </a:xfrm>
          <a:prstGeom prst="rect">
            <a:avLst/>
          </a:prstGeom>
        </p:spPr>
      </p:pic>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AA5937D-06DC-47E0-B731-EA281DFD778E}"/>
              </a:ext>
            </a:extLst>
          </p:cNvPr>
          <p:cNvPicPr>
            <a:picLocks noChangeAspect="1"/>
          </p:cNvPicPr>
          <p:nvPr userDrawn="1"/>
        </p:nvPicPr>
        <p:blipFill>
          <a:blip r:embed="rId4"/>
          <a:stretch>
            <a:fillRect/>
          </a:stretch>
        </p:blipFill>
        <p:spPr>
          <a:xfrm>
            <a:off x="7376695" y="311532"/>
            <a:ext cx="724180" cy="731520"/>
          </a:xfrm>
          <a:prstGeom prst="rect">
            <a:avLst/>
          </a:prstGeom>
        </p:spPr>
      </p:pic>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pic>
        <p:nvPicPr>
          <p:cNvPr id="10" name="Picture 9">
            <a:extLst>
              <a:ext uri="{FF2B5EF4-FFF2-40B4-BE49-F238E27FC236}">
                <a16:creationId xmlns:a16="http://schemas.microsoft.com/office/drawing/2014/main" id="{BF4D43ED-D7BC-4C5C-9043-7E02B7F4340B}"/>
              </a:ext>
            </a:extLst>
          </p:cNvPr>
          <p:cNvPicPr>
            <a:picLocks noChangeAspect="1"/>
          </p:cNvPicPr>
          <p:nvPr userDrawn="1"/>
        </p:nvPicPr>
        <p:blipFill>
          <a:blip r:embed="rId4"/>
          <a:stretch>
            <a:fillRect/>
          </a:stretch>
        </p:blipFill>
        <p:spPr>
          <a:xfrm>
            <a:off x="7376695" y="311532"/>
            <a:ext cx="724180" cy="731520"/>
          </a:xfrm>
          <a:prstGeom prst="rect">
            <a:avLst/>
          </a:prstGeom>
        </p:spPr>
      </p:pic>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122 Winter 2023</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3693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10: Introduction to Objects</a:t>
            </a:r>
          </a:p>
          <a:p>
            <a:pPr algn="ctr"/>
            <a:endParaRPr lang="en-US" sz="900" b="1" i="0" dirty="0">
              <a:solidFill>
                <a:schemeClr val="bg1"/>
              </a:solidFill>
              <a:latin typeface="Montserrat SemiBold" pitchFamily="2" charset="77"/>
            </a:endParaRP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open.spotify.com/playlist/6qTTy2RQxmpsklo7EHwU5i?si=7c8233d38102427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svg"/><Relationship Id="rId18" Type="http://schemas.openxmlformats.org/officeDocument/2006/relationships/image" Target="../media/image30.png"/><Relationship Id="rId3" Type="http://schemas.openxmlformats.org/officeDocument/2006/relationships/image" Target="../media/image23.svg"/><Relationship Id="rId21" Type="http://schemas.openxmlformats.org/officeDocument/2006/relationships/image" Target="../media/image19.svg"/><Relationship Id="rId7" Type="http://schemas.openxmlformats.org/officeDocument/2006/relationships/image" Target="../media/image25.svg"/><Relationship Id="rId12" Type="http://schemas.openxmlformats.org/officeDocument/2006/relationships/image" Target="../media/image14.png"/><Relationship Id="rId17" Type="http://schemas.openxmlformats.org/officeDocument/2006/relationships/image" Target="../media/image17.svg"/><Relationship Id="rId25" Type="http://schemas.openxmlformats.org/officeDocument/2006/relationships/image" Target="../media/image21.svg"/><Relationship Id="rId2" Type="http://schemas.openxmlformats.org/officeDocument/2006/relationships/image" Target="../media/image22.png"/><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7.svg"/><Relationship Id="rId24" Type="http://schemas.openxmlformats.org/officeDocument/2006/relationships/image" Target="../media/image20.png"/><Relationship Id="rId5" Type="http://schemas.openxmlformats.org/officeDocument/2006/relationships/image" Target="../media/image11.svg"/><Relationship Id="rId15" Type="http://schemas.openxmlformats.org/officeDocument/2006/relationships/image" Target="../media/image29.svg"/><Relationship Id="rId23" Type="http://schemas.openxmlformats.org/officeDocument/2006/relationships/image" Target="../media/image33.svg"/><Relationship Id="rId10" Type="http://schemas.openxmlformats.org/officeDocument/2006/relationships/image" Target="../media/image26.png"/><Relationship Id="rId19" Type="http://schemas.openxmlformats.org/officeDocument/2006/relationships/image" Target="../media/image31.svg"/><Relationship Id="rId4" Type="http://schemas.openxmlformats.org/officeDocument/2006/relationships/image" Target="../media/image10.png"/><Relationship Id="rId9" Type="http://schemas.openxmlformats.org/officeDocument/2006/relationships/image" Target="../media/image13.svg"/><Relationship Id="rId14" Type="http://schemas.openxmlformats.org/officeDocument/2006/relationships/image" Target="../media/image28.png"/><Relationship Id="rId22"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svg"/><Relationship Id="rId18" Type="http://schemas.openxmlformats.org/officeDocument/2006/relationships/image" Target="../media/image30.png"/><Relationship Id="rId3" Type="http://schemas.openxmlformats.org/officeDocument/2006/relationships/image" Target="../media/image23.svg"/><Relationship Id="rId21" Type="http://schemas.openxmlformats.org/officeDocument/2006/relationships/image" Target="../media/image19.svg"/><Relationship Id="rId7" Type="http://schemas.openxmlformats.org/officeDocument/2006/relationships/image" Target="../media/image25.svg"/><Relationship Id="rId12" Type="http://schemas.openxmlformats.org/officeDocument/2006/relationships/image" Target="../media/image14.png"/><Relationship Id="rId17" Type="http://schemas.openxmlformats.org/officeDocument/2006/relationships/image" Target="../media/image17.svg"/><Relationship Id="rId25" Type="http://schemas.openxmlformats.org/officeDocument/2006/relationships/image" Target="../media/image21.svg"/><Relationship Id="rId2" Type="http://schemas.openxmlformats.org/officeDocument/2006/relationships/image" Target="../media/image22.png"/><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7.svg"/><Relationship Id="rId24" Type="http://schemas.openxmlformats.org/officeDocument/2006/relationships/image" Target="../media/image20.png"/><Relationship Id="rId5" Type="http://schemas.openxmlformats.org/officeDocument/2006/relationships/image" Target="../media/image11.svg"/><Relationship Id="rId15" Type="http://schemas.openxmlformats.org/officeDocument/2006/relationships/image" Target="../media/image29.svg"/><Relationship Id="rId23" Type="http://schemas.openxmlformats.org/officeDocument/2006/relationships/image" Target="../media/image33.svg"/><Relationship Id="rId10" Type="http://schemas.openxmlformats.org/officeDocument/2006/relationships/image" Target="../media/image26.png"/><Relationship Id="rId19" Type="http://schemas.openxmlformats.org/officeDocument/2006/relationships/image" Target="../media/image31.svg"/><Relationship Id="rId4" Type="http://schemas.openxmlformats.org/officeDocument/2006/relationships/image" Target="../media/image10.png"/><Relationship Id="rId9" Type="http://schemas.openxmlformats.org/officeDocument/2006/relationships/image" Target="../media/image13.svg"/><Relationship Id="rId14" Type="http://schemas.openxmlformats.org/officeDocument/2006/relationships/image" Target="../media/image28.png"/><Relationship Id="rId22"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edstem.org/us/courses/32019/discussion/2525152"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Introduction to Objects</a:t>
            </a:r>
          </a:p>
        </p:txBody>
      </p:sp>
      <p:sp>
        <p:nvSpPr>
          <p:cNvPr id="4" name="TextBox 3">
            <a:extLst>
              <a:ext uri="{FF2B5EF4-FFF2-40B4-BE49-F238E27FC236}">
                <a16:creationId xmlns:a16="http://schemas.microsoft.com/office/drawing/2014/main" id="{1140A5DD-90C5-8F48-BFF7-AE8301DF7CEF}"/>
              </a:ext>
            </a:extLst>
          </p:cNvPr>
          <p:cNvSpPr txBox="1"/>
          <p:nvPr/>
        </p:nvSpPr>
        <p:spPr>
          <a:xfrm>
            <a:off x="7456906" y="2225075"/>
            <a:ext cx="4476805" cy="769441"/>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Favorite study spot on campus?</a:t>
            </a:r>
          </a:p>
        </p:txBody>
      </p:sp>
      <p:sp>
        <p:nvSpPr>
          <p:cNvPr id="6" name="TextBox 5">
            <a:extLst>
              <a:ext uri="{FF2B5EF4-FFF2-40B4-BE49-F238E27FC236}">
                <a16:creationId xmlns:a16="http://schemas.microsoft.com/office/drawing/2014/main" id="{ACB3FA4D-2EA7-2844-8846-AA5A5AC61268}"/>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sp>
        <p:nvSpPr>
          <p:cNvPr id="8" name="TextBox 7">
            <a:extLst>
              <a:ext uri="{FF2B5EF4-FFF2-40B4-BE49-F238E27FC236}">
                <a16:creationId xmlns:a16="http://schemas.microsoft.com/office/drawing/2014/main" id="{69D5F654-F7EC-408B-BC24-2FFC1456447A}"/>
              </a:ext>
            </a:extLst>
          </p:cNvPr>
          <p:cNvSpPr txBox="1"/>
          <p:nvPr/>
        </p:nvSpPr>
        <p:spPr>
          <a:xfrm>
            <a:off x="7630732" y="4125093"/>
            <a:ext cx="4211392" cy="430887"/>
          </a:xfrm>
          <a:prstGeom prst="rect">
            <a:avLst/>
          </a:prstGeom>
          <a:noFill/>
        </p:spPr>
        <p:txBody>
          <a:bodyPr wrap="square" rtlCol="0">
            <a:spAutoFit/>
          </a:bodyPr>
          <a:lstStyle/>
          <a:p>
            <a:pPr algn="ctr"/>
            <a:r>
              <a:rPr lang="en-US" sz="2200" i="1" dirty="0">
                <a:solidFill>
                  <a:schemeClr val="tx1">
                    <a:lumMod val="75000"/>
                    <a:lumOff val="25000"/>
                  </a:schemeClr>
                </a:solidFill>
                <a:latin typeface="Calibri" panose="020F0502020204030204" pitchFamily="34" charset="0"/>
                <a:cs typeface="Calibri" panose="020F0502020204030204" pitchFamily="34" charset="0"/>
              </a:rPr>
              <a:t>Music: </a:t>
            </a:r>
            <a:r>
              <a:rPr lang="en-US" sz="2200" i="1" dirty="0">
                <a:solidFill>
                  <a:schemeClr val="tx1">
                    <a:lumMod val="75000"/>
                    <a:lumOff val="25000"/>
                  </a:schemeClr>
                </a:solidFill>
                <a:latin typeface="Calibri" panose="020F0502020204030204" pitchFamily="34" charset="0"/>
                <a:cs typeface="Calibri" panose="020F0502020204030204" pitchFamily="34" charset="0"/>
                <a:hlinkClick r:id="rId2"/>
              </a:rPr>
              <a:t>Miya’s 23wi CSE 122 Playlist</a:t>
            </a:r>
            <a:endParaRPr lang="en-US" sz="2200" i="1"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solidFill>
                  <a:schemeClr val="accent3"/>
                </a:solidFill>
              </a:rPr>
              <a:t>(PCM) </a:t>
            </a:r>
            <a:r>
              <a:rPr lang="en-US" dirty="0"/>
              <a:t>Object Oriented Programming (OOP)</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a:xfrm>
            <a:off x="838200" y="1371600"/>
            <a:ext cx="10515600" cy="5029835"/>
          </a:xfrm>
        </p:spPr>
        <p:txBody>
          <a:bodyPr>
            <a:normAutofit/>
          </a:bodyPr>
          <a:lstStyle/>
          <a:p>
            <a:r>
              <a:rPr lang="en-US" sz="3600" b="1" dirty="0"/>
              <a:t>procedural programming</a:t>
            </a:r>
            <a:r>
              <a:rPr lang="en-US" sz="3600" dirty="0"/>
              <a:t>: Programs that perform their behavior as a series of steps to be carried out</a:t>
            </a:r>
          </a:p>
          <a:p>
            <a:pPr lvl="1"/>
            <a:r>
              <a:rPr lang="en-US" sz="3200" dirty="0"/>
              <a:t>Classes that </a:t>
            </a:r>
            <a:r>
              <a:rPr lang="en-US" sz="3200" i="1" dirty="0"/>
              <a:t>do </a:t>
            </a:r>
            <a:r>
              <a:rPr lang="en-US" sz="3200" dirty="0"/>
              <a:t>things</a:t>
            </a:r>
          </a:p>
          <a:p>
            <a:endParaRPr lang="en-US" sz="3600" dirty="0"/>
          </a:p>
          <a:p>
            <a:r>
              <a:rPr lang="en-US" sz="3600" b="1" dirty="0"/>
              <a:t>object-oriented programming (OOP): </a:t>
            </a:r>
            <a:r>
              <a:rPr lang="en-US" sz="3600" dirty="0"/>
              <a:t>Programs that perform their behavior as interactions between objects</a:t>
            </a:r>
          </a:p>
          <a:p>
            <a:pPr lvl="1"/>
            <a:r>
              <a:rPr lang="en-US" sz="3200" dirty="0"/>
              <a:t>Classes that </a:t>
            </a:r>
            <a:r>
              <a:rPr lang="en-US" sz="3200" i="1" dirty="0"/>
              <a:t>represent </a:t>
            </a:r>
            <a:r>
              <a:rPr lang="en-US" sz="3200" dirty="0"/>
              <a:t>things</a:t>
            </a:r>
          </a:p>
          <a:p>
            <a:pPr lvl="1"/>
            <a:r>
              <a:rPr lang="en-US" sz="3200" dirty="0"/>
              <a:t>We’re going to start writing our own objects! </a:t>
            </a:r>
          </a:p>
        </p:txBody>
      </p:sp>
    </p:spTree>
    <p:extLst>
      <p:ext uri="{BB962C8B-B14F-4D97-AF65-F5344CB8AC3E}">
        <p14:creationId xmlns:p14="http://schemas.microsoft.com/office/powerpoint/2010/main" val="28724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solidFill>
                  <a:schemeClr val="accent3"/>
                </a:solidFill>
              </a:rPr>
              <a:t>(PCM) </a:t>
            </a:r>
            <a:r>
              <a:rPr lang="en-US" dirty="0"/>
              <a:t>Classes &amp; Objects</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p:txBody>
          <a:bodyPr>
            <a:normAutofit/>
          </a:bodyPr>
          <a:lstStyle/>
          <a:p>
            <a:r>
              <a:rPr lang="en-US" sz="3200" dirty="0"/>
              <a:t>Classes can define the </a:t>
            </a:r>
            <a:r>
              <a:rPr lang="en-US" sz="3200" i="1" dirty="0"/>
              <a:t>template </a:t>
            </a:r>
            <a:r>
              <a:rPr lang="en-US" sz="3200" dirty="0"/>
              <a:t>for an object</a:t>
            </a:r>
          </a:p>
          <a:p>
            <a:pPr lvl="1"/>
            <a:r>
              <a:rPr lang="en-US" sz="2800" dirty="0"/>
              <a:t>📰 Like the blueprint for a house! </a:t>
            </a:r>
          </a:p>
          <a:p>
            <a:endParaRPr lang="en-US" sz="3200" dirty="0"/>
          </a:p>
          <a:p>
            <a:r>
              <a:rPr lang="en-US" sz="3200" dirty="0"/>
              <a:t>Objects are the actual </a:t>
            </a:r>
            <a:r>
              <a:rPr lang="en-US" sz="3200" i="1" dirty="0"/>
              <a:t>instances </a:t>
            </a:r>
            <a:r>
              <a:rPr lang="en-US" sz="3200" dirty="0"/>
              <a:t>of the class </a:t>
            </a:r>
          </a:p>
          <a:p>
            <a:pPr lvl="1"/>
            <a:r>
              <a:rPr lang="en-US" sz="2800" dirty="0"/>
              <a:t>🏠 Like the actual house built from the blueprint!</a:t>
            </a:r>
          </a:p>
          <a:p>
            <a:pPr lvl="1"/>
            <a:endParaRPr lang="en-US" sz="2800" dirty="0"/>
          </a:p>
          <a:p>
            <a:pPr marL="0" indent="0">
              <a:buNone/>
            </a:pPr>
            <a:r>
              <a:rPr lang="en-US" sz="3200" dirty="0"/>
              <a:t>We create a new instance of a class with the </a:t>
            </a:r>
            <a:r>
              <a:rPr lang="en-US" sz="3200" dirty="0">
                <a:solidFill>
                  <a:schemeClr val="accent2"/>
                </a:solidFill>
                <a:latin typeface="Consolas" panose="020B0609020204030204" pitchFamily="49" charset="0"/>
              </a:rPr>
              <a:t>new</a:t>
            </a:r>
            <a:r>
              <a:rPr lang="en-US" sz="3200" dirty="0"/>
              <a:t> keyword </a:t>
            </a:r>
          </a:p>
          <a:p>
            <a:pPr marL="0" indent="0">
              <a:buNone/>
            </a:pPr>
            <a:r>
              <a:rPr lang="en-US" sz="3200" dirty="0"/>
              <a:t>e.g., </a:t>
            </a:r>
            <a:r>
              <a:rPr lang="en-US" sz="3200" dirty="0">
                <a:latin typeface="Consolas" panose="020B0609020204030204" pitchFamily="49" charset="0"/>
              </a:rPr>
              <a:t>Scanner console = </a:t>
            </a:r>
            <a:r>
              <a:rPr lang="en-US" sz="3200" b="1" dirty="0">
                <a:solidFill>
                  <a:schemeClr val="accent2"/>
                </a:solidFill>
                <a:latin typeface="Consolas" panose="020B0609020204030204" pitchFamily="49" charset="0"/>
              </a:rPr>
              <a:t>new</a:t>
            </a:r>
            <a:r>
              <a:rPr lang="en-US" sz="3200" dirty="0">
                <a:latin typeface="Consolas" panose="020B0609020204030204" pitchFamily="49" charset="0"/>
              </a:rPr>
              <a:t> Scanner(System.in);</a:t>
            </a:r>
          </a:p>
        </p:txBody>
      </p:sp>
    </p:spTree>
    <p:extLst>
      <p:ext uri="{BB962C8B-B14F-4D97-AF65-F5344CB8AC3E}">
        <p14:creationId xmlns:p14="http://schemas.microsoft.com/office/powerpoint/2010/main" val="130672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solidFill>
                  <a:schemeClr val="accent3"/>
                </a:solidFill>
              </a:rPr>
              <a:t>(PCM) </a:t>
            </a:r>
            <a:r>
              <a:rPr lang="en-US" dirty="0"/>
              <a:t>State &amp; Behavior</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p:txBody>
          <a:bodyPr>
            <a:normAutofit lnSpcReduction="10000"/>
          </a:bodyPr>
          <a:lstStyle/>
          <a:p>
            <a:r>
              <a:rPr lang="en-US" sz="3600" dirty="0"/>
              <a:t>Objects can tie related </a:t>
            </a:r>
            <a:r>
              <a:rPr lang="en-US" sz="3600" i="1" dirty="0"/>
              <a:t>state </a:t>
            </a:r>
            <a:r>
              <a:rPr lang="en-US" sz="3600" dirty="0"/>
              <a:t>and </a:t>
            </a:r>
            <a:r>
              <a:rPr lang="en-US" sz="3600" i="1" dirty="0"/>
              <a:t>behavior </a:t>
            </a:r>
            <a:r>
              <a:rPr lang="en-US" sz="3600" dirty="0"/>
              <a:t>together</a:t>
            </a:r>
          </a:p>
          <a:p>
            <a:endParaRPr lang="en-US" sz="3600" dirty="0"/>
          </a:p>
          <a:p>
            <a:r>
              <a:rPr lang="en-US" sz="3600" i="1" dirty="0"/>
              <a:t>State </a:t>
            </a:r>
            <a:r>
              <a:rPr lang="en-US" sz="3600" dirty="0"/>
              <a:t>is defined by the object’s </a:t>
            </a:r>
            <a:r>
              <a:rPr lang="en-US" sz="3600" i="1" dirty="0"/>
              <a:t>fields </a:t>
            </a:r>
            <a:r>
              <a:rPr lang="en-US" sz="3600" dirty="0"/>
              <a:t>or </a:t>
            </a:r>
            <a:r>
              <a:rPr lang="en-US" sz="3600" i="1" dirty="0"/>
              <a:t>instance variables</a:t>
            </a:r>
          </a:p>
          <a:p>
            <a:pPr lvl="1"/>
            <a:r>
              <a:rPr lang="en-US" sz="2800" i="1" dirty="0">
                <a:solidFill>
                  <a:schemeClr val="accent1">
                    <a:lumMod val="60000"/>
                    <a:lumOff val="40000"/>
                  </a:schemeClr>
                </a:solidFill>
                <a:latin typeface="Consolas" panose="020B0609020204030204" pitchFamily="49" charset="0"/>
              </a:rPr>
              <a:t>Scanner</a:t>
            </a:r>
            <a:r>
              <a:rPr lang="en-US" sz="2800" i="1" dirty="0">
                <a:solidFill>
                  <a:schemeClr val="accent1">
                    <a:lumMod val="60000"/>
                    <a:lumOff val="40000"/>
                  </a:schemeClr>
                </a:solidFill>
              </a:rPr>
              <a:t>’s state may include what it’s scanning, where it is in the input, etc. </a:t>
            </a:r>
          </a:p>
          <a:p>
            <a:pPr marL="0" indent="0">
              <a:buNone/>
            </a:pPr>
            <a:endParaRPr lang="en-US" sz="3600" i="1" dirty="0"/>
          </a:p>
          <a:p>
            <a:r>
              <a:rPr lang="en-US" sz="3600" i="1" dirty="0"/>
              <a:t>Behavior </a:t>
            </a:r>
            <a:r>
              <a:rPr lang="en-US" sz="3600" dirty="0"/>
              <a:t>is defined by the object’s </a:t>
            </a:r>
            <a:r>
              <a:rPr lang="en-US" sz="3600" i="1" dirty="0"/>
              <a:t>instance methods</a:t>
            </a:r>
          </a:p>
          <a:p>
            <a:pPr lvl="1"/>
            <a:r>
              <a:rPr lang="en-US" sz="2800" i="1" dirty="0">
                <a:solidFill>
                  <a:schemeClr val="accent1">
                    <a:lumMod val="60000"/>
                    <a:lumOff val="40000"/>
                  </a:schemeClr>
                </a:solidFill>
                <a:latin typeface="Consolas" panose="020B0609020204030204" pitchFamily="49" charset="0"/>
              </a:rPr>
              <a:t>Scanner</a:t>
            </a:r>
            <a:r>
              <a:rPr lang="en-US" sz="2800" i="1" dirty="0">
                <a:solidFill>
                  <a:schemeClr val="accent1">
                    <a:lumMod val="60000"/>
                    <a:lumOff val="40000"/>
                  </a:schemeClr>
                </a:solidFill>
              </a:rPr>
              <a:t>’s behavior includes “getting the next token and returning it as an </a:t>
            </a:r>
            <a:r>
              <a:rPr lang="en-US" sz="2800" i="1" dirty="0">
                <a:solidFill>
                  <a:schemeClr val="accent1">
                    <a:lumMod val="60000"/>
                    <a:lumOff val="40000"/>
                  </a:schemeClr>
                </a:solidFill>
                <a:latin typeface="Consolas" panose="020B0609020204030204" pitchFamily="49" charset="0"/>
              </a:rPr>
              <a:t>int</a:t>
            </a:r>
            <a:r>
              <a:rPr lang="en-US" sz="2800" i="1" dirty="0">
                <a:solidFill>
                  <a:schemeClr val="accent1">
                    <a:lumMod val="60000"/>
                    <a:lumOff val="40000"/>
                  </a:schemeClr>
                </a:solidFill>
              </a:rPr>
              <a:t>”, “returning whether there is a next token or not”, etc. </a:t>
            </a:r>
          </a:p>
          <a:p>
            <a:endParaRPr lang="en-US" sz="3600" dirty="0"/>
          </a:p>
          <a:p>
            <a:endParaRPr lang="en-US" sz="3600" dirty="0"/>
          </a:p>
        </p:txBody>
      </p:sp>
    </p:spTree>
    <p:extLst>
      <p:ext uri="{BB962C8B-B14F-4D97-AF65-F5344CB8AC3E}">
        <p14:creationId xmlns:p14="http://schemas.microsoft.com/office/powerpoint/2010/main" val="195905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solidFill>
                  <a:schemeClr val="accent3"/>
                </a:solidFill>
              </a:rPr>
              <a:t>(PCM) </a:t>
            </a:r>
            <a:r>
              <a:rPr lang="en-US" dirty="0"/>
              <a:t>Syntax</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p:txBody>
          <a:bodyPr>
            <a:normAutofit fontScale="77500" lnSpcReduction="20000"/>
          </a:bodyPr>
          <a:lstStyle/>
          <a:p>
            <a:pPr marL="0" indent="0">
              <a:buNone/>
            </a:pPr>
            <a:r>
              <a:rPr lang="en-US" sz="3600" dirty="0">
                <a:solidFill>
                  <a:srgbClr val="0000FF"/>
                </a:solidFill>
                <a:latin typeface="Consolas" panose="020B0609020204030204" pitchFamily="49" charset="0"/>
              </a:rPr>
              <a:t>public</a:t>
            </a:r>
            <a:r>
              <a:rPr lang="en-US" sz="3600" dirty="0">
                <a:solidFill>
                  <a:srgbClr val="000000"/>
                </a:solidFill>
                <a:latin typeface="Consolas" panose="020B0609020204030204" pitchFamily="49" charset="0"/>
              </a:rPr>
              <a:t> </a:t>
            </a:r>
            <a:r>
              <a:rPr lang="en-US" sz="3600" dirty="0">
                <a:solidFill>
                  <a:srgbClr val="0000FF"/>
                </a:solidFill>
                <a:latin typeface="Consolas" panose="020B0609020204030204" pitchFamily="49" charset="0"/>
              </a:rPr>
              <a:t>class</a:t>
            </a:r>
            <a:r>
              <a:rPr lang="en-US" sz="3600" dirty="0">
                <a:solidFill>
                  <a:srgbClr val="000000"/>
                </a:solidFill>
                <a:latin typeface="Consolas" panose="020B0609020204030204" pitchFamily="49" charset="0"/>
              </a:rPr>
              <a:t> </a:t>
            </a:r>
            <a:r>
              <a:rPr lang="en-US" sz="3600" dirty="0" err="1">
                <a:solidFill>
                  <a:srgbClr val="267F99"/>
                </a:solidFill>
                <a:latin typeface="Consolas" panose="020B0609020204030204" pitchFamily="49" charset="0"/>
              </a:rPr>
              <a:t>MyObject</a:t>
            </a:r>
            <a:r>
              <a:rPr lang="en-US" sz="3600" dirty="0">
                <a:solidFill>
                  <a:srgbClr val="000000"/>
                </a:solidFill>
                <a:latin typeface="Consolas" panose="020B0609020204030204" pitchFamily="49" charset="0"/>
              </a:rPr>
              <a:t> {</a:t>
            </a:r>
          </a:p>
          <a:p>
            <a:pPr marL="0" indent="0">
              <a:buNone/>
            </a:pPr>
            <a:r>
              <a:rPr lang="en-US" sz="3600" dirty="0">
                <a:solidFill>
                  <a:srgbClr val="000000"/>
                </a:solidFill>
                <a:latin typeface="Consolas" panose="020B0609020204030204" pitchFamily="49" charset="0"/>
              </a:rPr>
              <a:t>    </a:t>
            </a:r>
            <a:r>
              <a:rPr lang="en-US" sz="3600" dirty="0">
                <a:solidFill>
                  <a:srgbClr val="008000"/>
                </a:solidFill>
                <a:latin typeface="Consolas" panose="020B0609020204030204" pitchFamily="49" charset="0"/>
              </a:rPr>
              <a:t>// fields</a:t>
            </a:r>
            <a:endParaRPr lang="en-US" sz="3600" dirty="0">
              <a:solidFill>
                <a:srgbClr val="000000"/>
              </a:solidFill>
              <a:latin typeface="Consolas" panose="020B0609020204030204" pitchFamily="49" charset="0"/>
            </a:endParaRPr>
          </a:p>
          <a:p>
            <a:pPr marL="0" indent="0">
              <a:buNone/>
            </a:pPr>
            <a:r>
              <a:rPr lang="en-US" sz="3600" dirty="0">
                <a:solidFill>
                  <a:srgbClr val="000000"/>
                </a:solidFill>
                <a:latin typeface="Consolas" panose="020B0609020204030204" pitchFamily="49" charset="0"/>
              </a:rPr>
              <a:t>    type1 fieldName1;</a:t>
            </a:r>
          </a:p>
          <a:p>
            <a:pPr marL="0" indent="0">
              <a:buNone/>
            </a:pPr>
            <a:r>
              <a:rPr lang="en-US" sz="3600" dirty="0">
                <a:solidFill>
                  <a:srgbClr val="000000"/>
                </a:solidFill>
                <a:latin typeface="Consolas" panose="020B0609020204030204" pitchFamily="49" charset="0"/>
              </a:rPr>
              <a:t>    type2 fieldName2;</a:t>
            </a:r>
          </a:p>
          <a:p>
            <a:pPr marL="0" indent="0">
              <a:buNone/>
            </a:pPr>
            <a:r>
              <a:rPr lang="en-US" sz="3600" dirty="0">
                <a:solidFill>
                  <a:srgbClr val="000000"/>
                </a:solidFill>
                <a:latin typeface="Consolas" panose="020B0609020204030204" pitchFamily="49" charset="0"/>
              </a:rPr>
              <a:t>    ...</a:t>
            </a:r>
          </a:p>
          <a:p>
            <a:pPr marL="0" indent="0">
              <a:buNone/>
            </a:pPr>
            <a:r>
              <a:rPr lang="en-US" sz="3600" dirty="0">
                <a:solidFill>
                  <a:srgbClr val="000000"/>
                </a:solidFill>
                <a:latin typeface="Consolas" panose="020B0609020204030204" pitchFamily="49" charset="0"/>
              </a:rPr>
              <a:t>    </a:t>
            </a:r>
          </a:p>
          <a:p>
            <a:pPr marL="0" indent="0">
              <a:buNone/>
            </a:pPr>
            <a:r>
              <a:rPr lang="en-US" sz="3600" dirty="0">
                <a:solidFill>
                  <a:srgbClr val="000000"/>
                </a:solidFill>
                <a:latin typeface="Consolas" panose="020B0609020204030204" pitchFamily="49" charset="0"/>
              </a:rPr>
              <a:t>    </a:t>
            </a:r>
            <a:r>
              <a:rPr lang="en-US" sz="3600" dirty="0">
                <a:solidFill>
                  <a:srgbClr val="008000"/>
                </a:solidFill>
                <a:latin typeface="Consolas" panose="020B0609020204030204" pitchFamily="49" charset="0"/>
              </a:rPr>
              <a:t>// instance methods</a:t>
            </a:r>
            <a:endParaRPr lang="en-US" sz="3600" dirty="0">
              <a:solidFill>
                <a:srgbClr val="000000"/>
              </a:solidFill>
              <a:latin typeface="Consolas" panose="020B0609020204030204" pitchFamily="49" charset="0"/>
            </a:endParaRPr>
          </a:p>
          <a:p>
            <a:pPr marL="0" indent="0">
              <a:buNone/>
            </a:pPr>
            <a:r>
              <a:rPr lang="en-US" sz="3600" dirty="0">
                <a:solidFill>
                  <a:srgbClr val="000000"/>
                </a:solidFill>
                <a:latin typeface="Consolas" panose="020B0609020204030204" pitchFamily="49" charset="0"/>
              </a:rPr>
              <a:t>    </a:t>
            </a:r>
            <a:r>
              <a:rPr lang="en-US" sz="3600" dirty="0">
                <a:solidFill>
                  <a:srgbClr val="0000FF"/>
                </a:solidFill>
                <a:latin typeface="Consolas" panose="020B0609020204030204" pitchFamily="49" charset="0"/>
              </a:rPr>
              <a:t>public</a:t>
            </a:r>
            <a:r>
              <a:rPr lang="en-US" sz="3600" dirty="0">
                <a:solidFill>
                  <a:srgbClr val="000000"/>
                </a:solidFill>
                <a:latin typeface="Consolas" panose="020B0609020204030204" pitchFamily="49" charset="0"/>
              </a:rPr>
              <a:t> </a:t>
            </a:r>
            <a:r>
              <a:rPr lang="en-US" sz="3600" dirty="0" err="1">
                <a:solidFill>
                  <a:srgbClr val="000000"/>
                </a:solidFill>
                <a:latin typeface="Consolas" panose="020B0609020204030204" pitchFamily="49" charset="0"/>
              </a:rPr>
              <a:t>returnType</a:t>
            </a:r>
            <a:r>
              <a:rPr lang="en-US" sz="3600" dirty="0">
                <a:solidFill>
                  <a:srgbClr val="000000"/>
                </a:solidFill>
                <a:latin typeface="Consolas" panose="020B0609020204030204" pitchFamily="49" charset="0"/>
              </a:rPr>
              <a:t> </a:t>
            </a:r>
            <a:r>
              <a:rPr lang="en-US" sz="3600" dirty="0" err="1">
                <a:solidFill>
                  <a:srgbClr val="795E26"/>
                </a:solidFill>
                <a:latin typeface="Consolas" panose="020B0609020204030204" pitchFamily="49" charset="0"/>
              </a:rPr>
              <a:t>methodName</a:t>
            </a:r>
            <a:r>
              <a:rPr lang="en-US" sz="3600" dirty="0">
                <a:solidFill>
                  <a:srgbClr val="000000"/>
                </a:solidFill>
                <a:latin typeface="Consolas" panose="020B0609020204030204" pitchFamily="49" charset="0"/>
              </a:rPr>
              <a:t>(...) {</a:t>
            </a:r>
          </a:p>
          <a:p>
            <a:pPr marL="0" indent="0">
              <a:buNone/>
            </a:pPr>
            <a:r>
              <a:rPr lang="en-US" sz="3600" dirty="0">
                <a:solidFill>
                  <a:srgbClr val="000000"/>
                </a:solidFill>
                <a:latin typeface="Consolas" panose="020B0609020204030204" pitchFamily="49" charset="0"/>
              </a:rPr>
              <a:t>        ...</a:t>
            </a:r>
          </a:p>
          <a:p>
            <a:pPr marL="0" indent="0">
              <a:buNone/>
            </a:pPr>
            <a:r>
              <a:rPr lang="en-US" sz="3600" dirty="0">
                <a:solidFill>
                  <a:srgbClr val="000000"/>
                </a:solidFill>
                <a:latin typeface="Consolas" panose="020B0609020204030204" pitchFamily="49" charset="0"/>
              </a:rPr>
              <a:t>    }</a:t>
            </a:r>
          </a:p>
          <a:p>
            <a:pPr marL="0" indent="0">
              <a:buNone/>
            </a:pPr>
            <a:r>
              <a:rPr lang="en-US" sz="3600" dirty="0">
                <a:solidFill>
                  <a:srgbClr val="000000"/>
                </a:solidFill>
                <a:latin typeface="Consolas" panose="020B0609020204030204" pitchFamily="49" charset="0"/>
              </a:rPr>
              <a:t>}</a:t>
            </a:r>
          </a:p>
          <a:p>
            <a:pPr marL="0" indent="0">
              <a:buNone/>
            </a:pPr>
            <a:endParaRPr lang="en-US" sz="3600" dirty="0"/>
          </a:p>
        </p:txBody>
      </p:sp>
    </p:spTree>
    <p:extLst>
      <p:ext uri="{BB962C8B-B14F-4D97-AF65-F5344CB8AC3E}">
        <p14:creationId xmlns:p14="http://schemas.microsoft.com/office/powerpoint/2010/main" val="4161715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solidFill>
                  <a:schemeClr val="accent3"/>
                </a:solidFill>
              </a:rPr>
              <a:t>(PCM) </a:t>
            </a:r>
            <a:r>
              <a:rPr lang="en-US" dirty="0"/>
              <a:t>Instance Variables</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a:xfrm>
            <a:off x="838200" y="1371600"/>
            <a:ext cx="10515600" cy="4805363"/>
          </a:xfrm>
        </p:spPr>
        <p:txBody>
          <a:bodyPr>
            <a:normAutofit/>
          </a:bodyPr>
          <a:lstStyle/>
          <a:p>
            <a:r>
              <a:rPr lang="en-US" sz="3200" dirty="0"/>
              <a:t>Fields are also referred to as </a:t>
            </a:r>
            <a:r>
              <a:rPr lang="en-US" sz="3200" i="1" dirty="0"/>
              <a:t>instance variables</a:t>
            </a:r>
            <a:endParaRPr lang="en-US" dirty="0"/>
          </a:p>
          <a:p>
            <a:endParaRPr lang="en-US" sz="3200" dirty="0"/>
          </a:p>
          <a:p>
            <a:r>
              <a:rPr lang="en-US" sz="3200" dirty="0"/>
              <a:t>Fields are defined in a class</a:t>
            </a:r>
          </a:p>
          <a:p>
            <a:r>
              <a:rPr lang="en-US" sz="3200" dirty="0"/>
              <a:t>Each </a:t>
            </a:r>
            <a:r>
              <a:rPr lang="en-US" sz="3200" i="1" dirty="0"/>
              <a:t>instance </a:t>
            </a:r>
            <a:r>
              <a:rPr lang="en-US" sz="3200" dirty="0"/>
              <a:t>of the class has their own copy of the fields </a:t>
            </a:r>
          </a:p>
          <a:p>
            <a:pPr lvl="1"/>
            <a:r>
              <a:rPr lang="en-US" sz="2800" dirty="0"/>
              <a:t>Hence </a:t>
            </a:r>
            <a:r>
              <a:rPr lang="en-US" sz="2800" i="1" dirty="0"/>
              <a:t>instance </a:t>
            </a:r>
            <a:r>
              <a:rPr lang="en-US" sz="2800" dirty="0"/>
              <a:t>variable! It’s a variable tied to a specific instance of the class! </a:t>
            </a:r>
          </a:p>
        </p:txBody>
      </p:sp>
      <p:pic>
        <p:nvPicPr>
          <p:cNvPr id="1026" name="Picture 2" descr="House Blueprint - Openclipart">
            <a:extLst>
              <a:ext uri="{FF2B5EF4-FFF2-40B4-BE49-F238E27FC236}">
                <a16:creationId xmlns:a16="http://schemas.microsoft.com/office/drawing/2014/main" id="{254B8985-B9B0-4A03-BE06-07A8FE50E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943" y="4677410"/>
            <a:ext cx="265747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Home">
            <a:extLst>
              <a:ext uri="{FF2B5EF4-FFF2-40B4-BE49-F238E27FC236}">
                <a16:creationId xmlns:a16="http://schemas.microsoft.com/office/drawing/2014/main" id="{394327CC-82C2-4720-A98A-1F57D17438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52851" y="4973897"/>
            <a:ext cx="914400" cy="914400"/>
          </a:xfrm>
          <a:prstGeom prst="rect">
            <a:avLst/>
          </a:prstGeom>
        </p:spPr>
      </p:pic>
      <p:pic>
        <p:nvPicPr>
          <p:cNvPr id="7" name="Graphic 6" descr="Home">
            <a:extLst>
              <a:ext uri="{FF2B5EF4-FFF2-40B4-BE49-F238E27FC236}">
                <a16:creationId xmlns:a16="http://schemas.microsoft.com/office/drawing/2014/main" id="{41C9A8B4-D6F5-4AD0-B58B-5CE7DD2120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65284" y="4973897"/>
            <a:ext cx="914400" cy="914400"/>
          </a:xfrm>
          <a:prstGeom prst="rect">
            <a:avLst/>
          </a:prstGeom>
        </p:spPr>
      </p:pic>
      <p:pic>
        <p:nvPicPr>
          <p:cNvPr id="8" name="Graphic 7" descr="Home">
            <a:extLst>
              <a:ext uri="{FF2B5EF4-FFF2-40B4-BE49-F238E27FC236}">
                <a16:creationId xmlns:a16="http://schemas.microsoft.com/office/drawing/2014/main" id="{0AD76BD1-4845-49C2-929F-5EA74659C5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77717" y="4973897"/>
            <a:ext cx="914400" cy="914400"/>
          </a:xfrm>
          <a:prstGeom prst="rect">
            <a:avLst/>
          </a:prstGeom>
        </p:spPr>
      </p:pic>
      <p:pic>
        <p:nvPicPr>
          <p:cNvPr id="9" name="Graphic 8" descr="Home">
            <a:extLst>
              <a:ext uri="{FF2B5EF4-FFF2-40B4-BE49-F238E27FC236}">
                <a16:creationId xmlns:a16="http://schemas.microsoft.com/office/drawing/2014/main" id="{BB78D8DA-689E-45FF-99B3-EAD449EF23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90150" y="4973897"/>
            <a:ext cx="914400" cy="914400"/>
          </a:xfrm>
          <a:prstGeom prst="rect">
            <a:avLst/>
          </a:prstGeom>
        </p:spPr>
      </p:pic>
      <p:pic>
        <p:nvPicPr>
          <p:cNvPr id="10" name="Graphic 9" descr="Home">
            <a:extLst>
              <a:ext uri="{FF2B5EF4-FFF2-40B4-BE49-F238E27FC236}">
                <a16:creationId xmlns:a16="http://schemas.microsoft.com/office/drawing/2014/main" id="{6C8A4FCC-56F9-46E2-BA60-31C3DA080CB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02583" y="4973897"/>
            <a:ext cx="914400" cy="914400"/>
          </a:xfrm>
          <a:prstGeom prst="rect">
            <a:avLst/>
          </a:prstGeom>
        </p:spPr>
      </p:pic>
      <p:pic>
        <p:nvPicPr>
          <p:cNvPr id="11" name="Graphic 10" descr="Home">
            <a:extLst>
              <a:ext uri="{FF2B5EF4-FFF2-40B4-BE49-F238E27FC236}">
                <a16:creationId xmlns:a16="http://schemas.microsoft.com/office/drawing/2014/main" id="{66F93503-251E-4D25-8306-61EE1A68B17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15016" y="4973897"/>
            <a:ext cx="914400" cy="914400"/>
          </a:xfrm>
          <a:prstGeom prst="rect">
            <a:avLst/>
          </a:prstGeom>
        </p:spPr>
      </p:pic>
    </p:spTree>
    <p:extLst>
      <p:ext uri="{BB962C8B-B14F-4D97-AF65-F5344CB8AC3E}">
        <p14:creationId xmlns:p14="http://schemas.microsoft.com/office/powerpoint/2010/main" val="359247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solidFill>
                  <a:schemeClr val="accent3"/>
                </a:solidFill>
              </a:rPr>
              <a:t>(PCM) </a:t>
            </a:r>
            <a:r>
              <a:rPr lang="en-US" dirty="0"/>
              <a:t>Instance Methods</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a:xfrm>
            <a:off x="838200" y="1371600"/>
            <a:ext cx="10515600" cy="4805363"/>
          </a:xfrm>
        </p:spPr>
        <p:txBody>
          <a:bodyPr>
            <a:normAutofit/>
          </a:bodyPr>
          <a:lstStyle/>
          <a:p>
            <a:r>
              <a:rPr lang="en-US" sz="3200" dirty="0"/>
              <a:t>Instance methods are defined in a class</a:t>
            </a:r>
          </a:p>
          <a:p>
            <a:r>
              <a:rPr lang="en-US" sz="3200" dirty="0"/>
              <a:t>Calling an instance method on a particular </a:t>
            </a:r>
            <a:r>
              <a:rPr lang="en-US" sz="3200" i="1" dirty="0"/>
              <a:t>instance </a:t>
            </a:r>
            <a:r>
              <a:rPr lang="en-US" sz="3200" dirty="0"/>
              <a:t>of the class will have effects on </a:t>
            </a:r>
            <a:r>
              <a:rPr lang="en-US" sz="3200" i="1" dirty="0"/>
              <a:t>that </a:t>
            </a:r>
            <a:r>
              <a:rPr lang="en-US" sz="3200" dirty="0"/>
              <a:t>instance</a:t>
            </a:r>
          </a:p>
        </p:txBody>
      </p:sp>
      <p:pic>
        <p:nvPicPr>
          <p:cNvPr id="6" name="Graphic 5" descr="Lamp">
            <a:extLst>
              <a:ext uri="{FF2B5EF4-FFF2-40B4-BE49-F238E27FC236}">
                <a16:creationId xmlns:a16="http://schemas.microsoft.com/office/drawing/2014/main" id="{1EEF0B7A-5AE2-417F-8E77-CFAFCCD321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40800" y="5167541"/>
            <a:ext cx="914400" cy="914400"/>
          </a:xfrm>
          <a:prstGeom prst="rect">
            <a:avLst/>
          </a:prstGeom>
        </p:spPr>
      </p:pic>
      <p:pic>
        <p:nvPicPr>
          <p:cNvPr id="13" name="Graphic 12" descr="Home">
            <a:extLst>
              <a:ext uri="{FF2B5EF4-FFF2-40B4-BE49-F238E27FC236}">
                <a16:creationId xmlns:a16="http://schemas.microsoft.com/office/drawing/2014/main" id="{8008ACE4-3095-489F-A18A-43C183614B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40800" y="3941989"/>
            <a:ext cx="914400" cy="914400"/>
          </a:xfrm>
          <a:prstGeom prst="rect">
            <a:avLst/>
          </a:prstGeom>
        </p:spPr>
      </p:pic>
      <p:pic>
        <p:nvPicPr>
          <p:cNvPr id="15" name="Graphic 14" descr="Lamp">
            <a:extLst>
              <a:ext uri="{FF2B5EF4-FFF2-40B4-BE49-F238E27FC236}">
                <a16:creationId xmlns:a16="http://schemas.microsoft.com/office/drawing/2014/main" id="{F5B62657-A8CA-4E02-BBA9-865682590B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07600" y="5167541"/>
            <a:ext cx="914400" cy="914400"/>
          </a:xfrm>
          <a:prstGeom prst="rect">
            <a:avLst/>
          </a:prstGeom>
        </p:spPr>
      </p:pic>
      <p:pic>
        <p:nvPicPr>
          <p:cNvPr id="16" name="Graphic 15" descr="Home">
            <a:extLst>
              <a:ext uri="{FF2B5EF4-FFF2-40B4-BE49-F238E27FC236}">
                <a16:creationId xmlns:a16="http://schemas.microsoft.com/office/drawing/2014/main" id="{FCF443BD-2B19-40F0-87C2-EBB9BEAABF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07600" y="3941989"/>
            <a:ext cx="914400" cy="914400"/>
          </a:xfrm>
          <a:prstGeom prst="rect">
            <a:avLst/>
          </a:prstGeom>
        </p:spPr>
      </p:pic>
      <p:pic>
        <p:nvPicPr>
          <p:cNvPr id="17" name="Graphic 16" descr="Lamp">
            <a:extLst>
              <a:ext uri="{FF2B5EF4-FFF2-40B4-BE49-F238E27FC236}">
                <a16:creationId xmlns:a16="http://schemas.microsoft.com/office/drawing/2014/main" id="{7A286994-C54B-4ADE-A294-31585624C4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74400" y="5167541"/>
            <a:ext cx="914400" cy="914400"/>
          </a:xfrm>
          <a:prstGeom prst="rect">
            <a:avLst/>
          </a:prstGeom>
        </p:spPr>
      </p:pic>
      <p:pic>
        <p:nvPicPr>
          <p:cNvPr id="18" name="Graphic 17" descr="Home">
            <a:extLst>
              <a:ext uri="{FF2B5EF4-FFF2-40B4-BE49-F238E27FC236}">
                <a16:creationId xmlns:a16="http://schemas.microsoft.com/office/drawing/2014/main" id="{0C22A86B-CD95-460F-9AD6-3A0EE6D5672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74400" y="3941989"/>
            <a:ext cx="914400" cy="914400"/>
          </a:xfrm>
          <a:prstGeom prst="rect">
            <a:avLst/>
          </a:prstGeom>
        </p:spPr>
      </p:pic>
      <p:pic>
        <p:nvPicPr>
          <p:cNvPr id="19" name="Graphic 18" descr="Lamp">
            <a:extLst>
              <a:ext uri="{FF2B5EF4-FFF2-40B4-BE49-F238E27FC236}">
                <a16:creationId xmlns:a16="http://schemas.microsoft.com/office/drawing/2014/main" id="{F1B3C406-1E90-46D5-8B32-4959320589F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941200" y="5167541"/>
            <a:ext cx="914400" cy="914400"/>
          </a:xfrm>
          <a:prstGeom prst="rect">
            <a:avLst/>
          </a:prstGeom>
        </p:spPr>
      </p:pic>
      <p:pic>
        <p:nvPicPr>
          <p:cNvPr id="20" name="Graphic 19" descr="Home">
            <a:extLst>
              <a:ext uri="{FF2B5EF4-FFF2-40B4-BE49-F238E27FC236}">
                <a16:creationId xmlns:a16="http://schemas.microsoft.com/office/drawing/2014/main" id="{2A9AF6E2-2E89-4828-ADD8-C831EBF8F07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941200" y="3941989"/>
            <a:ext cx="914400" cy="914400"/>
          </a:xfrm>
          <a:prstGeom prst="rect">
            <a:avLst/>
          </a:prstGeom>
        </p:spPr>
      </p:pic>
      <p:pic>
        <p:nvPicPr>
          <p:cNvPr id="21" name="Graphic 20" descr="Lamp">
            <a:extLst>
              <a:ext uri="{FF2B5EF4-FFF2-40B4-BE49-F238E27FC236}">
                <a16:creationId xmlns:a16="http://schemas.microsoft.com/office/drawing/2014/main" id="{C6F70221-AA39-43A6-A54C-C7D1CB684C9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08000" y="5167541"/>
            <a:ext cx="914400" cy="914400"/>
          </a:xfrm>
          <a:prstGeom prst="rect">
            <a:avLst/>
          </a:prstGeom>
        </p:spPr>
      </p:pic>
      <p:pic>
        <p:nvPicPr>
          <p:cNvPr id="22" name="Graphic 21" descr="Home">
            <a:extLst>
              <a:ext uri="{FF2B5EF4-FFF2-40B4-BE49-F238E27FC236}">
                <a16:creationId xmlns:a16="http://schemas.microsoft.com/office/drawing/2014/main" id="{47463535-6C4C-4BFB-816F-A258FFE9745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008000" y="3941989"/>
            <a:ext cx="914400" cy="914400"/>
          </a:xfrm>
          <a:prstGeom prst="rect">
            <a:avLst/>
          </a:prstGeom>
        </p:spPr>
      </p:pic>
      <p:pic>
        <p:nvPicPr>
          <p:cNvPr id="23" name="Graphic 22" descr="Lamp">
            <a:extLst>
              <a:ext uri="{FF2B5EF4-FFF2-40B4-BE49-F238E27FC236}">
                <a16:creationId xmlns:a16="http://schemas.microsoft.com/office/drawing/2014/main" id="{A18F3F0C-D516-4AC8-AFF1-18BDE629E8B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074800" y="5167541"/>
            <a:ext cx="914400" cy="914400"/>
          </a:xfrm>
          <a:prstGeom prst="rect">
            <a:avLst/>
          </a:prstGeom>
        </p:spPr>
      </p:pic>
      <p:pic>
        <p:nvPicPr>
          <p:cNvPr id="24" name="Graphic 23" descr="Home">
            <a:extLst>
              <a:ext uri="{FF2B5EF4-FFF2-40B4-BE49-F238E27FC236}">
                <a16:creationId xmlns:a16="http://schemas.microsoft.com/office/drawing/2014/main" id="{8F67067F-A737-465F-82DD-C07694B53FB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074800" y="3941989"/>
            <a:ext cx="914400" cy="914400"/>
          </a:xfrm>
          <a:prstGeom prst="rect">
            <a:avLst/>
          </a:prstGeom>
        </p:spPr>
      </p:pic>
    </p:spTree>
    <p:extLst>
      <p:ext uri="{BB962C8B-B14F-4D97-AF65-F5344CB8AC3E}">
        <p14:creationId xmlns:p14="http://schemas.microsoft.com/office/powerpoint/2010/main" val="35037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err="1"/>
              <a:t>SearchEngine</a:t>
            </a:r>
            <a:r>
              <a:rPr lang="en-US" dirty="0"/>
              <a:t> Recap</a:t>
            </a:r>
          </a:p>
          <a:p>
            <a:pPr>
              <a:spcAft>
                <a:spcPts val="1200"/>
              </a:spcAft>
            </a:pPr>
            <a:r>
              <a:rPr lang="en-US" dirty="0"/>
              <a:t>Bias in Data Discussion</a:t>
            </a:r>
          </a:p>
          <a:p>
            <a:pPr>
              <a:spcAft>
                <a:spcPts val="1200"/>
              </a:spcAft>
            </a:pPr>
            <a:r>
              <a:rPr lang="en-US" dirty="0"/>
              <a:t>OOP Review</a:t>
            </a:r>
          </a:p>
          <a:p>
            <a:pPr>
              <a:spcAft>
                <a:spcPts val="1200"/>
              </a:spcAft>
            </a:pPr>
            <a:r>
              <a:rPr lang="en-US" b="1" dirty="0">
                <a:solidFill>
                  <a:schemeClr val="accent5"/>
                </a:solidFill>
              </a:rPr>
              <a:t>Example</a:t>
            </a:r>
          </a:p>
          <a:p>
            <a:pPr>
              <a:spcAft>
                <a:spcPts val="1200"/>
              </a:spcAft>
            </a:pPr>
            <a:r>
              <a:rPr lang="en-US" dirty="0"/>
              <a:t>Abstraction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2552380" y="4088477"/>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2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t>Representing a point</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a:xfrm>
            <a:off x="838200" y="1371600"/>
            <a:ext cx="10515600" cy="4805363"/>
          </a:xfrm>
        </p:spPr>
        <p:txBody>
          <a:bodyPr>
            <a:normAutofit/>
          </a:bodyPr>
          <a:lstStyle/>
          <a:p>
            <a:pPr marL="0" indent="0">
              <a:buNone/>
            </a:pPr>
            <a:r>
              <a:rPr lang="en-US" sz="3600" dirty="0"/>
              <a:t>How would we do this given what we knew last week? </a:t>
            </a:r>
          </a:p>
          <a:p>
            <a:pPr marL="0" indent="0">
              <a:buNone/>
            </a:pPr>
            <a:endParaRPr lang="en-US" sz="3600" dirty="0"/>
          </a:p>
          <a:p>
            <a:pPr marL="0" indent="0">
              <a:buNone/>
            </a:pPr>
            <a:r>
              <a:rPr lang="en-US" sz="3600" dirty="0">
                <a:solidFill>
                  <a:schemeClr val="accent2"/>
                </a:solidFill>
              </a:rPr>
              <a:t>Maybe </a:t>
            </a:r>
            <a:r>
              <a:rPr lang="en-US" sz="3600" dirty="0">
                <a:solidFill>
                  <a:schemeClr val="accent2"/>
                </a:solidFill>
                <a:latin typeface="Consolas" panose="020B0609020204030204" pitchFamily="49" charset="0"/>
              </a:rPr>
              <a:t>int x</a:t>
            </a:r>
            <a:r>
              <a:rPr lang="en-US" sz="3600" dirty="0">
                <a:solidFill>
                  <a:schemeClr val="accent2"/>
                </a:solidFill>
              </a:rPr>
              <a:t>, </a:t>
            </a:r>
            <a:r>
              <a:rPr lang="en-US" sz="3600" dirty="0">
                <a:solidFill>
                  <a:schemeClr val="accent2"/>
                </a:solidFill>
                <a:latin typeface="Consolas" panose="020B0609020204030204" pitchFamily="49" charset="0"/>
              </a:rPr>
              <a:t>int y</a:t>
            </a:r>
            <a:r>
              <a:rPr lang="en-US" sz="3600" dirty="0">
                <a:solidFill>
                  <a:schemeClr val="accent2"/>
                </a:solidFill>
              </a:rPr>
              <a:t>? </a:t>
            </a:r>
          </a:p>
          <a:p>
            <a:pPr marL="0" indent="0">
              <a:buNone/>
            </a:pPr>
            <a:endParaRPr lang="en-US" sz="3600" dirty="0"/>
          </a:p>
          <a:p>
            <a:pPr marL="0" indent="0">
              <a:buNone/>
            </a:pPr>
            <a:r>
              <a:rPr lang="en-US" sz="3600" dirty="0">
                <a:solidFill>
                  <a:schemeClr val="accent3">
                    <a:lumMod val="75000"/>
                  </a:schemeClr>
                </a:solidFill>
              </a:rPr>
              <a:t>Maybe </a:t>
            </a:r>
            <a:r>
              <a:rPr lang="en-US" sz="3600" dirty="0">
                <a:solidFill>
                  <a:schemeClr val="accent3">
                    <a:lumMod val="75000"/>
                  </a:schemeClr>
                </a:solidFill>
                <a:latin typeface="Consolas" panose="020B0609020204030204" pitchFamily="49" charset="0"/>
              </a:rPr>
              <a:t>int[]</a:t>
            </a:r>
            <a:r>
              <a:rPr lang="en-US" sz="3600" dirty="0">
                <a:solidFill>
                  <a:schemeClr val="accent3">
                    <a:lumMod val="75000"/>
                  </a:schemeClr>
                </a:solidFill>
              </a:rPr>
              <a:t>? </a:t>
            </a:r>
          </a:p>
        </p:txBody>
      </p:sp>
    </p:spTree>
    <p:extLst>
      <p:ext uri="{BB962C8B-B14F-4D97-AF65-F5344CB8AC3E}">
        <p14:creationId xmlns:p14="http://schemas.microsoft.com/office/powerpoint/2010/main" val="260010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t>Representing a point</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a:xfrm>
            <a:off x="838200" y="1371600"/>
            <a:ext cx="10515600" cy="4805363"/>
          </a:xfrm>
        </p:spPr>
        <p:txBody>
          <a:bodyPr>
            <a:normAutofit fontScale="92500" lnSpcReduction="10000"/>
          </a:bodyPr>
          <a:lstStyle/>
          <a:p>
            <a:pPr marL="0" indent="0">
              <a:buNone/>
            </a:pPr>
            <a:r>
              <a:rPr lang="en-US" sz="3600" b="1" dirty="0">
                <a:solidFill>
                  <a:schemeClr val="accent2"/>
                </a:solidFill>
                <a:latin typeface="Consolas" panose="020B0609020204030204" pitchFamily="49" charset="0"/>
              </a:rPr>
              <a:t>int x</a:t>
            </a:r>
            <a:r>
              <a:rPr lang="en-US" sz="3600" b="1" dirty="0">
                <a:solidFill>
                  <a:schemeClr val="accent2"/>
                </a:solidFill>
              </a:rPr>
              <a:t>, </a:t>
            </a:r>
            <a:r>
              <a:rPr lang="en-US" sz="3600" b="1" dirty="0">
                <a:solidFill>
                  <a:schemeClr val="accent2"/>
                </a:solidFill>
                <a:latin typeface="Consolas" panose="020B0609020204030204" pitchFamily="49" charset="0"/>
              </a:rPr>
              <a:t>int y</a:t>
            </a:r>
          </a:p>
          <a:p>
            <a:r>
              <a:rPr lang="en-US" sz="3600" dirty="0"/>
              <a:t>Easy to mix up </a:t>
            </a:r>
            <a:r>
              <a:rPr lang="en-US" sz="3600" dirty="0">
                <a:latin typeface="Consolas" panose="020B0609020204030204" pitchFamily="49" charset="0"/>
              </a:rPr>
              <a:t>x</a:t>
            </a:r>
            <a:r>
              <a:rPr lang="en-US" sz="3600" dirty="0"/>
              <a:t>, </a:t>
            </a:r>
            <a:r>
              <a:rPr lang="en-US" sz="3600" dirty="0">
                <a:latin typeface="Consolas" panose="020B0609020204030204" pitchFamily="49" charset="0"/>
              </a:rPr>
              <a:t>y</a:t>
            </a:r>
          </a:p>
          <a:p>
            <a:r>
              <a:rPr lang="en-US" sz="3600" dirty="0"/>
              <a:t>Just two random </a:t>
            </a:r>
            <a:r>
              <a:rPr lang="en-US" sz="3600" dirty="0" err="1">
                <a:latin typeface="Consolas" panose="020B0609020204030204" pitchFamily="49" charset="0"/>
              </a:rPr>
              <a:t>int</a:t>
            </a:r>
            <a:r>
              <a:rPr lang="en-US" sz="3600" dirty="0" err="1"/>
              <a:t>s</a:t>
            </a:r>
            <a:r>
              <a:rPr lang="en-US" sz="3600" dirty="0"/>
              <a:t> floating around – easy to make mistakes!</a:t>
            </a:r>
          </a:p>
          <a:p>
            <a:endParaRPr lang="en-US" sz="3600" dirty="0"/>
          </a:p>
          <a:p>
            <a:pPr marL="0" indent="0">
              <a:buNone/>
            </a:pPr>
            <a:r>
              <a:rPr lang="en-US" sz="3600" b="1" dirty="0">
                <a:solidFill>
                  <a:schemeClr val="accent3">
                    <a:lumMod val="75000"/>
                  </a:schemeClr>
                </a:solidFill>
                <a:latin typeface="Consolas" panose="020B0609020204030204" pitchFamily="49" charset="0"/>
              </a:rPr>
              <a:t>int[]</a:t>
            </a:r>
          </a:p>
          <a:p>
            <a:r>
              <a:rPr lang="en-US" sz="3600" dirty="0"/>
              <a:t>Not really what an array is for </a:t>
            </a:r>
          </a:p>
          <a:p>
            <a:r>
              <a:rPr lang="en-US" sz="3600" dirty="0"/>
              <a:t>Again, just two </a:t>
            </a:r>
            <a:r>
              <a:rPr lang="en-US" sz="3600" dirty="0" err="1">
                <a:latin typeface="Consolas" panose="020B0609020204030204" pitchFamily="49" charset="0"/>
              </a:rPr>
              <a:t>int</a:t>
            </a:r>
            <a:r>
              <a:rPr lang="en-US" sz="3600" dirty="0" err="1"/>
              <a:t>s</a:t>
            </a:r>
            <a:r>
              <a:rPr lang="en-US" sz="3600" dirty="0"/>
              <a:t> – just have to “trust” that we’ll remember to treat it like a point </a:t>
            </a:r>
          </a:p>
        </p:txBody>
      </p:sp>
      <p:sp>
        <p:nvSpPr>
          <p:cNvPr id="4" name="Rectangle: Rounded Corners 3">
            <a:extLst>
              <a:ext uri="{FF2B5EF4-FFF2-40B4-BE49-F238E27FC236}">
                <a16:creationId xmlns:a16="http://schemas.microsoft.com/office/drawing/2014/main" id="{A2210D95-9971-41DD-BE8D-E6715ACDA1CA}"/>
              </a:ext>
            </a:extLst>
          </p:cNvPr>
          <p:cNvSpPr/>
          <p:nvPr/>
        </p:nvSpPr>
        <p:spPr>
          <a:xfrm>
            <a:off x="7339106" y="472141"/>
            <a:ext cx="4476376" cy="1798918"/>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Let’s make a class instead!</a:t>
            </a:r>
          </a:p>
        </p:txBody>
      </p:sp>
    </p:spTree>
    <p:extLst>
      <p:ext uri="{BB962C8B-B14F-4D97-AF65-F5344CB8AC3E}">
        <p14:creationId xmlns:p14="http://schemas.microsoft.com/office/powerpoint/2010/main" val="342506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solidFill>
                  <a:schemeClr val="accent3"/>
                </a:solidFill>
              </a:rPr>
              <a:t>(PCM) </a:t>
            </a:r>
            <a:r>
              <a:rPr lang="en-US" dirty="0"/>
              <a:t>Instance Methods</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a:xfrm>
            <a:off x="838200" y="1371600"/>
            <a:ext cx="10515600" cy="4805363"/>
          </a:xfrm>
        </p:spPr>
        <p:txBody>
          <a:bodyPr>
            <a:normAutofit/>
          </a:bodyPr>
          <a:lstStyle/>
          <a:p>
            <a:r>
              <a:rPr lang="en-US" sz="3200" dirty="0"/>
              <a:t>Instance methods are defined in a class</a:t>
            </a:r>
          </a:p>
          <a:p>
            <a:r>
              <a:rPr lang="en-US" sz="3200" dirty="0"/>
              <a:t>Calling an instance method on a particular </a:t>
            </a:r>
            <a:r>
              <a:rPr lang="en-US" sz="3200" i="1" dirty="0"/>
              <a:t>instance </a:t>
            </a:r>
            <a:r>
              <a:rPr lang="en-US" sz="3200" dirty="0"/>
              <a:t>of the class will have effects on </a:t>
            </a:r>
            <a:r>
              <a:rPr lang="en-US" sz="3200" i="1" dirty="0"/>
              <a:t>that </a:t>
            </a:r>
            <a:r>
              <a:rPr lang="en-US" sz="3200" dirty="0"/>
              <a:t>instance</a:t>
            </a:r>
          </a:p>
        </p:txBody>
      </p:sp>
      <p:pic>
        <p:nvPicPr>
          <p:cNvPr id="6" name="Graphic 5" descr="Lamp">
            <a:extLst>
              <a:ext uri="{FF2B5EF4-FFF2-40B4-BE49-F238E27FC236}">
                <a16:creationId xmlns:a16="http://schemas.microsoft.com/office/drawing/2014/main" id="{1EEF0B7A-5AE2-417F-8E77-CFAFCCD321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40800" y="5167541"/>
            <a:ext cx="914400" cy="914400"/>
          </a:xfrm>
          <a:prstGeom prst="rect">
            <a:avLst/>
          </a:prstGeom>
        </p:spPr>
      </p:pic>
      <p:pic>
        <p:nvPicPr>
          <p:cNvPr id="13" name="Graphic 12" descr="Home">
            <a:extLst>
              <a:ext uri="{FF2B5EF4-FFF2-40B4-BE49-F238E27FC236}">
                <a16:creationId xmlns:a16="http://schemas.microsoft.com/office/drawing/2014/main" id="{8008ACE4-3095-489F-A18A-43C183614B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40800" y="3941989"/>
            <a:ext cx="914400" cy="914400"/>
          </a:xfrm>
          <a:prstGeom prst="rect">
            <a:avLst/>
          </a:prstGeom>
        </p:spPr>
      </p:pic>
      <p:pic>
        <p:nvPicPr>
          <p:cNvPr id="15" name="Graphic 14" descr="Lamp">
            <a:extLst>
              <a:ext uri="{FF2B5EF4-FFF2-40B4-BE49-F238E27FC236}">
                <a16:creationId xmlns:a16="http://schemas.microsoft.com/office/drawing/2014/main" id="{F5B62657-A8CA-4E02-BBA9-865682590B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07600" y="5167541"/>
            <a:ext cx="914400" cy="914400"/>
          </a:xfrm>
          <a:prstGeom prst="rect">
            <a:avLst/>
          </a:prstGeom>
        </p:spPr>
      </p:pic>
      <p:pic>
        <p:nvPicPr>
          <p:cNvPr id="16" name="Graphic 15" descr="Home">
            <a:extLst>
              <a:ext uri="{FF2B5EF4-FFF2-40B4-BE49-F238E27FC236}">
                <a16:creationId xmlns:a16="http://schemas.microsoft.com/office/drawing/2014/main" id="{FCF443BD-2B19-40F0-87C2-EBB9BEAABF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07600" y="3941989"/>
            <a:ext cx="914400" cy="914400"/>
          </a:xfrm>
          <a:prstGeom prst="rect">
            <a:avLst/>
          </a:prstGeom>
        </p:spPr>
      </p:pic>
      <p:pic>
        <p:nvPicPr>
          <p:cNvPr id="17" name="Graphic 16" descr="Lamp">
            <a:extLst>
              <a:ext uri="{FF2B5EF4-FFF2-40B4-BE49-F238E27FC236}">
                <a16:creationId xmlns:a16="http://schemas.microsoft.com/office/drawing/2014/main" id="{7A286994-C54B-4ADE-A294-31585624C4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74400" y="5167541"/>
            <a:ext cx="914400" cy="914400"/>
          </a:xfrm>
          <a:prstGeom prst="rect">
            <a:avLst/>
          </a:prstGeom>
        </p:spPr>
      </p:pic>
      <p:pic>
        <p:nvPicPr>
          <p:cNvPr id="18" name="Graphic 17" descr="Home">
            <a:extLst>
              <a:ext uri="{FF2B5EF4-FFF2-40B4-BE49-F238E27FC236}">
                <a16:creationId xmlns:a16="http://schemas.microsoft.com/office/drawing/2014/main" id="{0C22A86B-CD95-460F-9AD6-3A0EE6D5672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74400" y="3941989"/>
            <a:ext cx="914400" cy="914400"/>
          </a:xfrm>
          <a:prstGeom prst="rect">
            <a:avLst/>
          </a:prstGeom>
        </p:spPr>
      </p:pic>
      <p:pic>
        <p:nvPicPr>
          <p:cNvPr id="19" name="Graphic 18" descr="Lamp">
            <a:extLst>
              <a:ext uri="{FF2B5EF4-FFF2-40B4-BE49-F238E27FC236}">
                <a16:creationId xmlns:a16="http://schemas.microsoft.com/office/drawing/2014/main" id="{F1B3C406-1E90-46D5-8B32-4959320589F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941200" y="5167541"/>
            <a:ext cx="914400" cy="914400"/>
          </a:xfrm>
          <a:prstGeom prst="rect">
            <a:avLst/>
          </a:prstGeom>
        </p:spPr>
      </p:pic>
      <p:pic>
        <p:nvPicPr>
          <p:cNvPr id="20" name="Graphic 19" descr="Home">
            <a:extLst>
              <a:ext uri="{FF2B5EF4-FFF2-40B4-BE49-F238E27FC236}">
                <a16:creationId xmlns:a16="http://schemas.microsoft.com/office/drawing/2014/main" id="{2A9AF6E2-2E89-4828-ADD8-C831EBF8F07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941200" y="3941989"/>
            <a:ext cx="914400" cy="914400"/>
          </a:xfrm>
          <a:prstGeom prst="rect">
            <a:avLst/>
          </a:prstGeom>
        </p:spPr>
      </p:pic>
      <p:pic>
        <p:nvPicPr>
          <p:cNvPr id="21" name="Graphic 20" descr="Lamp">
            <a:extLst>
              <a:ext uri="{FF2B5EF4-FFF2-40B4-BE49-F238E27FC236}">
                <a16:creationId xmlns:a16="http://schemas.microsoft.com/office/drawing/2014/main" id="{C6F70221-AA39-43A6-A54C-C7D1CB684C9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08000" y="5167541"/>
            <a:ext cx="914400" cy="914400"/>
          </a:xfrm>
          <a:prstGeom prst="rect">
            <a:avLst/>
          </a:prstGeom>
        </p:spPr>
      </p:pic>
      <p:pic>
        <p:nvPicPr>
          <p:cNvPr id="22" name="Graphic 21" descr="Home">
            <a:extLst>
              <a:ext uri="{FF2B5EF4-FFF2-40B4-BE49-F238E27FC236}">
                <a16:creationId xmlns:a16="http://schemas.microsoft.com/office/drawing/2014/main" id="{47463535-6C4C-4BFB-816F-A258FFE9745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008000" y="3941989"/>
            <a:ext cx="914400" cy="914400"/>
          </a:xfrm>
          <a:prstGeom prst="rect">
            <a:avLst/>
          </a:prstGeom>
        </p:spPr>
      </p:pic>
      <p:pic>
        <p:nvPicPr>
          <p:cNvPr id="23" name="Graphic 22" descr="Lamp">
            <a:extLst>
              <a:ext uri="{FF2B5EF4-FFF2-40B4-BE49-F238E27FC236}">
                <a16:creationId xmlns:a16="http://schemas.microsoft.com/office/drawing/2014/main" id="{A18F3F0C-D516-4AC8-AFF1-18BDE629E8B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074800" y="5167541"/>
            <a:ext cx="914400" cy="914400"/>
          </a:xfrm>
          <a:prstGeom prst="rect">
            <a:avLst/>
          </a:prstGeom>
        </p:spPr>
      </p:pic>
      <p:pic>
        <p:nvPicPr>
          <p:cNvPr id="24" name="Graphic 23" descr="Home">
            <a:extLst>
              <a:ext uri="{FF2B5EF4-FFF2-40B4-BE49-F238E27FC236}">
                <a16:creationId xmlns:a16="http://schemas.microsoft.com/office/drawing/2014/main" id="{8F67067F-A737-465F-82DD-C07694B53FB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074800" y="3941989"/>
            <a:ext cx="914400" cy="914400"/>
          </a:xfrm>
          <a:prstGeom prst="rect">
            <a:avLst/>
          </a:prstGeom>
        </p:spPr>
      </p:pic>
    </p:spTree>
    <p:extLst>
      <p:ext uri="{BB962C8B-B14F-4D97-AF65-F5344CB8AC3E}">
        <p14:creationId xmlns:p14="http://schemas.microsoft.com/office/powerpoint/2010/main" val="1550314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a:t>
            </a:r>
          </a:p>
          <a:p>
            <a:pPr>
              <a:spcAft>
                <a:spcPts val="1200"/>
              </a:spcAft>
            </a:pPr>
            <a:r>
              <a:rPr lang="en-US" dirty="0" err="1"/>
              <a:t>SearchEngine</a:t>
            </a:r>
            <a:r>
              <a:rPr lang="en-US" dirty="0"/>
              <a:t> Recap</a:t>
            </a:r>
          </a:p>
          <a:p>
            <a:pPr>
              <a:spcAft>
                <a:spcPts val="1200"/>
              </a:spcAft>
            </a:pPr>
            <a:r>
              <a:rPr lang="en-US" dirty="0"/>
              <a:t>Bias in Data Discussion</a:t>
            </a:r>
          </a:p>
          <a:p>
            <a:pPr>
              <a:spcAft>
                <a:spcPts val="1200"/>
              </a:spcAft>
            </a:pPr>
            <a:r>
              <a:rPr lang="en-US" dirty="0"/>
              <a:t>OOP Review</a:t>
            </a:r>
          </a:p>
          <a:p>
            <a:pPr>
              <a:spcAft>
                <a:spcPts val="1200"/>
              </a:spcAft>
            </a:pPr>
            <a:r>
              <a:rPr lang="en-US" dirty="0"/>
              <a:t>Example</a:t>
            </a:r>
          </a:p>
          <a:p>
            <a:pPr>
              <a:spcAft>
                <a:spcPts val="1200"/>
              </a:spcAft>
            </a:pPr>
            <a:r>
              <a:rPr lang="en-US" dirty="0"/>
              <a:t>Abstraction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732788" y="1458097"/>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060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solidFill>
                  <a:schemeClr val="accent3"/>
                </a:solidFill>
              </a:rPr>
              <a:t>(PCM) </a:t>
            </a:r>
            <a:r>
              <a:rPr lang="en-US" dirty="0"/>
              <a:t>Instance Methods</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a:xfrm>
            <a:off x="838200" y="1371600"/>
            <a:ext cx="10515600" cy="4805363"/>
          </a:xfrm>
        </p:spPr>
        <p:txBody>
          <a:bodyPr>
            <a:normAutofit/>
          </a:bodyPr>
          <a:lstStyle/>
          <a:p>
            <a:r>
              <a:rPr lang="en-US" sz="3200" dirty="0"/>
              <a:t>Instance methods are defined in a class</a:t>
            </a:r>
          </a:p>
          <a:p>
            <a:r>
              <a:rPr lang="en-US" sz="3200" dirty="0"/>
              <a:t>Calling an instance method on a particular </a:t>
            </a:r>
            <a:r>
              <a:rPr lang="en-US" sz="3200" i="1" dirty="0"/>
              <a:t>instance </a:t>
            </a:r>
            <a:r>
              <a:rPr lang="en-US" sz="3200" dirty="0"/>
              <a:t>of the class will have effects on </a:t>
            </a:r>
            <a:r>
              <a:rPr lang="en-US" sz="3200" i="1" dirty="0"/>
              <a:t>that </a:t>
            </a:r>
            <a:r>
              <a:rPr lang="en-US" sz="3200" dirty="0"/>
              <a:t>instance</a:t>
            </a:r>
          </a:p>
        </p:txBody>
      </p:sp>
      <p:pic>
        <p:nvPicPr>
          <p:cNvPr id="21" name="Graphic 20" descr="Lamp">
            <a:extLst>
              <a:ext uri="{FF2B5EF4-FFF2-40B4-BE49-F238E27FC236}">
                <a16:creationId xmlns:a16="http://schemas.microsoft.com/office/drawing/2014/main" id="{C6F70221-AA39-43A6-A54C-C7D1CB684C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08000" y="5167541"/>
            <a:ext cx="914400" cy="914400"/>
          </a:xfrm>
          <a:prstGeom prst="rect">
            <a:avLst/>
          </a:prstGeom>
        </p:spPr>
      </p:pic>
      <p:pic>
        <p:nvPicPr>
          <p:cNvPr id="22" name="Graphic 21" descr="Home">
            <a:extLst>
              <a:ext uri="{FF2B5EF4-FFF2-40B4-BE49-F238E27FC236}">
                <a16:creationId xmlns:a16="http://schemas.microsoft.com/office/drawing/2014/main" id="{47463535-6C4C-4BFB-816F-A258FFE974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08000" y="3941989"/>
            <a:ext cx="914400" cy="914400"/>
          </a:xfrm>
          <a:prstGeom prst="rect">
            <a:avLst/>
          </a:prstGeom>
        </p:spPr>
      </p:pic>
    </p:spTree>
    <p:extLst>
      <p:ext uri="{BB962C8B-B14F-4D97-AF65-F5344CB8AC3E}">
        <p14:creationId xmlns:p14="http://schemas.microsoft.com/office/powerpoint/2010/main" val="378870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1"/>
                                        </p:tgtEl>
                                        <p:attrNameLst>
                                          <p:attrName>style.color</p:attrName>
                                        </p:attrNameLst>
                                      </p:cBhvr>
                                      <p:to>
                                        <a:srgbClr val="FFC000"/>
                                      </p:to>
                                    </p:animClr>
                                    <p:animClr clrSpc="rgb" dir="cw">
                                      <p:cBhvr>
                                        <p:cTn id="7" dur="500" fill="hold"/>
                                        <p:tgtEl>
                                          <p:spTgt spid="21"/>
                                        </p:tgtEl>
                                        <p:attrNameLst>
                                          <p:attrName>fillcolor</p:attrName>
                                        </p:attrNameLst>
                                      </p:cBhvr>
                                      <p:to>
                                        <a:srgbClr val="FFC000"/>
                                      </p:to>
                                    </p:animClr>
                                    <p:set>
                                      <p:cBhvr>
                                        <p:cTn id="8" dur="500" fill="hold"/>
                                        <p:tgtEl>
                                          <p:spTgt spid="21"/>
                                        </p:tgtEl>
                                        <p:attrNameLst>
                                          <p:attrName>fill.type</p:attrName>
                                        </p:attrNameLst>
                                      </p:cBhvr>
                                      <p:to>
                                        <p:strVal val="solid"/>
                                      </p:to>
                                    </p:set>
                                    <p:set>
                                      <p:cBhvr>
                                        <p:cTn id="9" dur="500" fill="hold"/>
                                        <p:tgtEl>
                                          <p:spTgt spid="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err="1"/>
              <a:t>SearchEngine</a:t>
            </a:r>
            <a:r>
              <a:rPr lang="en-US" dirty="0"/>
              <a:t> Recap</a:t>
            </a:r>
          </a:p>
          <a:p>
            <a:pPr>
              <a:spcAft>
                <a:spcPts val="1200"/>
              </a:spcAft>
            </a:pPr>
            <a:r>
              <a:rPr lang="en-US" dirty="0"/>
              <a:t>Bias in Data Discussion</a:t>
            </a:r>
          </a:p>
          <a:p>
            <a:pPr>
              <a:spcAft>
                <a:spcPts val="1200"/>
              </a:spcAft>
            </a:pPr>
            <a:r>
              <a:rPr lang="en-US" dirty="0"/>
              <a:t>OOP Review</a:t>
            </a:r>
          </a:p>
          <a:p>
            <a:pPr>
              <a:spcAft>
                <a:spcPts val="1200"/>
              </a:spcAft>
            </a:pPr>
            <a:r>
              <a:rPr lang="en-US" dirty="0"/>
              <a:t>Example</a:t>
            </a:r>
          </a:p>
          <a:p>
            <a:pPr>
              <a:spcAft>
                <a:spcPts val="1200"/>
              </a:spcAft>
            </a:pPr>
            <a:r>
              <a:rPr lang="en-US" b="1" dirty="0">
                <a:solidFill>
                  <a:schemeClr val="accent5"/>
                </a:solidFill>
              </a:rPr>
              <a:t>Abstraction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2956933" y="4786746"/>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139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solidFill>
                  <a:schemeClr val="accent3"/>
                </a:solidFill>
              </a:rPr>
              <a:t>(PCM) </a:t>
            </a:r>
            <a:r>
              <a:rPr lang="en-US" dirty="0"/>
              <a:t>Abstraction</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a:xfrm>
            <a:off x="838200" y="1371600"/>
            <a:ext cx="10515600" cy="4805363"/>
          </a:xfrm>
        </p:spPr>
        <p:txBody>
          <a:bodyPr anchor="ctr">
            <a:normAutofit/>
          </a:bodyPr>
          <a:lstStyle/>
          <a:p>
            <a:pPr marL="0" indent="0" algn="ctr">
              <a:buNone/>
            </a:pPr>
            <a:r>
              <a:rPr lang="en-US" sz="4000" dirty="0"/>
              <a:t>The separation of ideas from details, meaning that we can </a:t>
            </a:r>
            <a:r>
              <a:rPr lang="en-US" sz="4000" i="1" dirty="0"/>
              <a:t>use</a:t>
            </a:r>
            <a:r>
              <a:rPr lang="en-US" sz="4000" dirty="0"/>
              <a:t> something without knowing exactly </a:t>
            </a:r>
            <a:r>
              <a:rPr lang="en-US" sz="4000" i="1" dirty="0"/>
              <a:t>how</a:t>
            </a:r>
            <a:r>
              <a:rPr lang="en-US" sz="4000" dirty="0"/>
              <a:t> it works. </a:t>
            </a:r>
          </a:p>
          <a:p>
            <a:pPr marL="0" indent="0" algn="ctr">
              <a:buNone/>
            </a:pPr>
            <a:endParaRPr lang="en-US" sz="4000" dirty="0"/>
          </a:p>
          <a:p>
            <a:pPr marL="0" indent="0" algn="ctr">
              <a:buNone/>
            </a:pPr>
            <a:r>
              <a:rPr lang="en-US" sz="3200" dirty="0"/>
              <a:t>You could use the </a:t>
            </a:r>
            <a:r>
              <a:rPr lang="en-US" sz="3200" dirty="0">
                <a:latin typeface="Consolas" panose="020B0609020204030204" pitchFamily="49" charset="0"/>
              </a:rPr>
              <a:t>Scanner</a:t>
            </a:r>
            <a:r>
              <a:rPr lang="en-US" sz="3200" dirty="0"/>
              <a:t> class without understanding how it worked internally! </a:t>
            </a:r>
            <a:endParaRPr lang="en-US" dirty="0"/>
          </a:p>
        </p:txBody>
      </p:sp>
    </p:spTree>
    <p:extLst>
      <p:ext uri="{BB962C8B-B14F-4D97-AF65-F5344CB8AC3E}">
        <p14:creationId xmlns:p14="http://schemas.microsoft.com/office/powerpoint/2010/main" val="233847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solidFill>
                  <a:schemeClr val="accent3"/>
                </a:solidFill>
              </a:rPr>
              <a:t>(PCM) </a:t>
            </a:r>
            <a:r>
              <a:rPr lang="en-US" dirty="0"/>
              <a:t>Client v. Implementor</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p:txBody>
          <a:bodyPr anchor="ctr">
            <a:normAutofit/>
          </a:bodyPr>
          <a:lstStyle/>
          <a:p>
            <a:pPr marL="0" indent="0" algn="ctr">
              <a:buNone/>
            </a:pPr>
            <a:r>
              <a:rPr lang="en-US" sz="4000" dirty="0"/>
              <a:t>We have been the</a:t>
            </a:r>
            <a:r>
              <a:rPr lang="en-US" sz="4000" i="1" dirty="0"/>
              <a:t> clients</a:t>
            </a:r>
            <a:r>
              <a:rPr lang="en-US" sz="4000" dirty="0"/>
              <a:t> of many objects this quarter! </a:t>
            </a:r>
          </a:p>
          <a:p>
            <a:pPr marL="0" indent="0" algn="ctr">
              <a:buNone/>
            </a:pPr>
            <a:endParaRPr lang="en-US" sz="4000" dirty="0"/>
          </a:p>
          <a:p>
            <a:pPr marL="0" indent="0" algn="ctr">
              <a:buNone/>
            </a:pPr>
            <a:r>
              <a:rPr lang="en-US" sz="4000" dirty="0"/>
              <a:t>Now we will become the </a:t>
            </a:r>
            <a:r>
              <a:rPr lang="en-US" sz="4000" i="1" dirty="0"/>
              <a:t>implementors </a:t>
            </a:r>
            <a:r>
              <a:rPr lang="en-US" sz="4000" dirty="0"/>
              <a:t>of our own objects! </a:t>
            </a:r>
          </a:p>
        </p:txBody>
      </p:sp>
    </p:spTree>
    <p:extLst>
      <p:ext uri="{BB962C8B-B14F-4D97-AF65-F5344CB8AC3E}">
        <p14:creationId xmlns:p14="http://schemas.microsoft.com/office/powerpoint/2010/main" val="307535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5B18-EC10-4D28-83F1-A67D382E606D}"/>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307D5913-F37F-40C7-AF10-284F41771558}"/>
              </a:ext>
            </a:extLst>
          </p:cNvPr>
          <p:cNvSpPr>
            <a:spLocks noGrp="1"/>
          </p:cNvSpPr>
          <p:nvPr>
            <p:ph idx="1"/>
          </p:nvPr>
        </p:nvSpPr>
        <p:spPr>
          <a:xfrm>
            <a:off x="838200" y="1371600"/>
            <a:ext cx="10515600" cy="4805363"/>
          </a:xfrm>
        </p:spPr>
        <p:txBody>
          <a:bodyPr>
            <a:normAutofit/>
          </a:bodyPr>
          <a:lstStyle/>
          <a:p>
            <a:r>
              <a:rPr lang="en-US" sz="3600" dirty="0"/>
              <a:t>Programming Assignment 2 due date </a:t>
            </a:r>
            <a:r>
              <a:rPr lang="en-US" sz="3600" dirty="0">
                <a:hlinkClick r:id="rId2"/>
              </a:rPr>
              <a:t>pushed one week</a:t>
            </a:r>
            <a:r>
              <a:rPr lang="en-US" sz="3600" dirty="0"/>
              <a:t>! </a:t>
            </a:r>
          </a:p>
          <a:p>
            <a:pPr lvl="1"/>
            <a:r>
              <a:rPr lang="en-US" sz="3200" dirty="0"/>
              <a:t>Due Thursday, Feb 16</a:t>
            </a:r>
          </a:p>
          <a:p>
            <a:r>
              <a:rPr lang="en-US" sz="3600" dirty="0"/>
              <a:t>No assignment released on Friday! </a:t>
            </a:r>
          </a:p>
          <a:p>
            <a:r>
              <a:rPr lang="en-US" sz="3600" dirty="0"/>
              <a:t>Quiz 1 Retakes starting next week</a:t>
            </a:r>
          </a:p>
          <a:p>
            <a:pPr lvl="1"/>
            <a:r>
              <a:rPr lang="en-US" sz="3200" dirty="0"/>
              <a:t>Quiz 1 and Quiz 0 Retake grades coming out soon</a:t>
            </a:r>
          </a:p>
        </p:txBody>
      </p:sp>
    </p:spTree>
    <p:extLst>
      <p:ext uri="{BB962C8B-B14F-4D97-AF65-F5344CB8AC3E}">
        <p14:creationId xmlns:p14="http://schemas.microsoft.com/office/powerpoint/2010/main" val="267378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b="1" dirty="0" err="1">
                <a:solidFill>
                  <a:schemeClr val="accent5"/>
                </a:solidFill>
              </a:rPr>
              <a:t>SearchEngine</a:t>
            </a:r>
            <a:r>
              <a:rPr lang="en-US" b="1" dirty="0">
                <a:solidFill>
                  <a:schemeClr val="accent5"/>
                </a:solidFill>
              </a:rPr>
              <a:t> Recap</a:t>
            </a:r>
          </a:p>
          <a:p>
            <a:pPr>
              <a:spcAft>
                <a:spcPts val="1200"/>
              </a:spcAft>
            </a:pPr>
            <a:r>
              <a:rPr lang="en-US" dirty="0"/>
              <a:t>Bias in Data Discussion</a:t>
            </a:r>
          </a:p>
          <a:p>
            <a:pPr>
              <a:spcAft>
                <a:spcPts val="1200"/>
              </a:spcAft>
            </a:pPr>
            <a:r>
              <a:rPr lang="en-US" dirty="0"/>
              <a:t>OOP Review</a:t>
            </a:r>
          </a:p>
          <a:p>
            <a:pPr>
              <a:spcAft>
                <a:spcPts val="1200"/>
              </a:spcAft>
            </a:pPr>
            <a:r>
              <a:rPr lang="en-US" dirty="0"/>
              <a:t>Example</a:t>
            </a:r>
          </a:p>
          <a:p>
            <a:pPr>
              <a:spcAft>
                <a:spcPts val="1200"/>
              </a:spcAft>
            </a:pPr>
            <a:r>
              <a:rPr lang="en-US" dirty="0"/>
              <a:t>Abstraction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4177631" y="2095406"/>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0603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err="1"/>
              <a:t>SearchEngine</a:t>
            </a:r>
            <a:r>
              <a:rPr lang="en-US" dirty="0"/>
              <a:t> Recap</a:t>
            </a:r>
          </a:p>
          <a:p>
            <a:pPr>
              <a:spcAft>
                <a:spcPts val="1200"/>
              </a:spcAft>
            </a:pPr>
            <a:r>
              <a:rPr lang="en-US" b="1" dirty="0">
                <a:solidFill>
                  <a:schemeClr val="accent5"/>
                </a:solidFill>
              </a:rPr>
              <a:t>Bias in Data Discussion</a:t>
            </a:r>
          </a:p>
          <a:p>
            <a:pPr>
              <a:spcAft>
                <a:spcPts val="1200"/>
              </a:spcAft>
            </a:pPr>
            <a:r>
              <a:rPr lang="en-US" dirty="0"/>
              <a:t>OOP Review</a:t>
            </a:r>
          </a:p>
          <a:p>
            <a:pPr>
              <a:spcAft>
                <a:spcPts val="1200"/>
              </a:spcAft>
            </a:pPr>
            <a:r>
              <a:rPr lang="en-US" dirty="0"/>
              <a:t>Example</a:t>
            </a:r>
          </a:p>
          <a:p>
            <a:pPr>
              <a:spcAft>
                <a:spcPts val="1200"/>
              </a:spcAft>
            </a:pPr>
            <a:r>
              <a:rPr lang="en-US" dirty="0"/>
              <a:t>Abstraction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4647188" y="2771508"/>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293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70133-15C0-1DF0-CB78-26C3184C7F68}"/>
              </a:ext>
            </a:extLst>
          </p:cNvPr>
          <p:cNvSpPr>
            <a:spLocks noGrp="1"/>
          </p:cNvSpPr>
          <p:nvPr>
            <p:ph type="title"/>
          </p:nvPr>
        </p:nvSpPr>
        <p:spPr/>
        <p:txBody>
          <a:bodyPr/>
          <a:lstStyle/>
          <a:p>
            <a:r>
              <a:rPr lang="en-US" dirty="0"/>
              <a:t>Data Bias</a:t>
            </a:r>
          </a:p>
        </p:txBody>
      </p:sp>
      <p:sp>
        <p:nvSpPr>
          <p:cNvPr id="3" name="Content Placeholder 2">
            <a:extLst>
              <a:ext uri="{FF2B5EF4-FFF2-40B4-BE49-F238E27FC236}">
                <a16:creationId xmlns:a16="http://schemas.microsoft.com/office/drawing/2014/main" id="{04B2A2D4-1763-0CE9-C510-1B7783BB20FC}"/>
              </a:ext>
            </a:extLst>
          </p:cNvPr>
          <p:cNvSpPr>
            <a:spLocks noGrp="1"/>
          </p:cNvSpPr>
          <p:nvPr>
            <p:ph idx="1"/>
          </p:nvPr>
        </p:nvSpPr>
        <p:spPr/>
        <p:txBody>
          <a:bodyPr/>
          <a:lstStyle/>
          <a:p>
            <a:r>
              <a:rPr lang="en-US" dirty="0"/>
              <a:t>Common Misconception: Models or Artificial Intelligence (AI) are somehow “less biased” or “more objective” than humans. </a:t>
            </a:r>
            <a:r>
              <a:rPr lang="en-US" b="1" dirty="0"/>
              <a:t>Not true.</a:t>
            </a:r>
            <a:endParaRPr lang="en-US" dirty="0"/>
          </a:p>
          <a:p>
            <a:r>
              <a:rPr lang="en-US" dirty="0"/>
              <a:t>The programs we use operate on real-world data, and will often reflect the biases that data contains</a:t>
            </a:r>
          </a:p>
          <a:p>
            <a:r>
              <a:rPr lang="en-US" dirty="0"/>
              <a:t>Have to carefully consider the context and limitations of the data we gather. If the data an algorithm is built on is vastly different than the context in which it’s used, some pretty awful outcomes can happen</a:t>
            </a:r>
          </a:p>
          <a:p>
            <a:endParaRPr lang="en-US" dirty="0"/>
          </a:p>
        </p:txBody>
      </p:sp>
    </p:spTree>
    <p:extLst>
      <p:ext uri="{BB962C8B-B14F-4D97-AF65-F5344CB8AC3E}">
        <p14:creationId xmlns:p14="http://schemas.microsoft.com/office/powerpoint/2010/main" val="1484162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4CB21-3B30-EEF9-A4DE-575882C2E4D4}"/>
              </a:ext>
            </a:extLst>
          </p:cNvPr>
          <p:cNvSpPr>
            <a:spLocks noGrp="1"/>
          </p:cNvSpPr>
          <p:nvPr>
            <p:ph type="title"/>
          </p:nvPr>
        </p:nvSpPr>
        <p:spPr/>
        <p:txBody>
          <a:bodyPr/>
          <a:lstStyle/>
          <a:p>
            <a:r>
              <a:rPr lang="en-US" dirty="0"/>
              <a:t>Data Bias</a:t>
            </a:r>
          </a:p>
        </p:txBody>
      </p:sp>
      <p:pic>
        <p:nvPicPr>
          <p:cNvPr id="4" name="Picture 2" descr="Image">
            <a:extLst>
              <a:ext uri="{FF2B5EF4-FFF2-40B4-BE49-F238E27FC236}">
                <a16:creationId xmlns:a16="http://schemas.microsoft.com/office/drawing/2014/main" id="{3C7A6DB2-78BD-1379-532D-03BCDCFD4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745" y="1302026"/>
            <a:ext cx="9260509" cy="5377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409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F29D2-69F7-5789-AFB1-133CCE2AAFEF}"/>
              </a:ext>
            </a:extLst>
          </p:cNvPr>
          <p:cNvSpPr>
            <a:spLocks noGrp="1"/>
          </p:cNvSpPr>
          <p:nvPr>
            <p:ph type="title"/>
          </p:nvPr>
        </p:nvSpPr>
        <p:spPr/>
        <p:txBody>
          <a:bodyPr/>
          <a:lstStyle/>
          <a:p>
            <a:r>
              <a:rPr lang="en-US" dirty="0"/>
              <a:t>What to do?</a:t>
            </a:r>
          </a:p>
        </p:txBody>
      </p:sp>
      <p:sp>
        <p:nvSpPr>
          <p:cNvPr id="3" name="Content Placeholder 2">
            <a:extLst>
              <a:ext uri="{FF2B5EF4-FFF2-40B4-BE49-F238E27FC236}">
                <a16:creationId xmlns:a16="http://schemas.microsoft.com/office/drawing/2014/main" id="{8C3D5B79-5EBD-E48A-B3F9-5E7E0489656E}"/>
              </a:ext>
            </a:extLst>
          </p:cNvPr>
          <p:cNvSpPr>
            <a:spLocks noGrp="1"/>
          </p:cNvSpPr>
          <p:nvPr>
            <p:ph idx="1"/>
          </p:nvPr>
        </p:nvSpPr>
        <p:spPr>
          <a:xfrm>
            <a:off x="838200" y="1371600"/>
            <a:ext cx="10515600" cy="5347252"/>
          </a:xfrm>
        </p:spPr>
        <p:txBody>
          <a:bodyPr>
            <a:normAutofit fontScale="92500" lnSpcReduction="10000"/>
          </a:bodyPr>
          <a:lstStyle/>
          <a:p>
            <a:r>
              <a:rPr lang="en-US" dirty="0"/>
              <a:t>Obviously, ideal to have datasets that aren’t biased in the first place. </a:t>
            </a:r>
          </a:p>
          <a:p>
            <a:pPr lvl="1"/>
            <a:r>
              <a:rPr lang="en-US" dirty="0"/>
              <a:t>But might not always be possible if we can’t fix the sources of the bias in the real world...</a:t>
            </a:r>
          </a:p>
          <a:p>
            <a:r>
              <a:rPr lang="en-US" dirty="0"/>
              <a:t>AI/Models aren’t “neutral” or “more objective”, they just quickly and automatically codify the status quo (and perpetuate biases)</a:t>
            </a:r>
          </a:p>
          <a:p>
            <a:pPr lvl="1"/>
            <a:r>
              <a:rPr lang="en-US" dirty="0"/>
              <a:t>Garbage in → Garbage out </a:t>
            </a:r>
          </a:p>
          <a:p>
            <a:r>
              <a:rPr lang="en-US" dirty="0"/>
              <a:t>Lots of work going into how to de-bias models </a:t>
            </a:r>
            <a:r>
              <a:rPr lang="en-US" i="1" dirty="0"/>
              <a:t>even if </a:t>
            </a:r>
            <a:r>
              <a:rPr lang="en-US" dirty="0"/>
              <a:t>they are trained on biased data. Active area of research!</a:t>
            </a:r>
          </a:p>
          <a:p>
            <a:pPr lvl="1"/>
            <a:r>
              <a:rPr lang="en-US" dirty="0"/>
              <a:t>Key take-away: None of this comes “for free”, requires hard work to fight bias</a:t>
            </a:r>
          </a:p>
          <a:p>
            <a:r>
              <a:rPr lang="en-US" dirty="0"/>
              <a:t>Ask ourselves:</a:t>
            </a:r>
          </a:p>
          <a:p>
            <a:pPr lvl="1"/>
            <a:r>
              <a:rPr lang="en-US" dirty="0"/>
              <a:t>What biases might be present in my data?</a:t>
            </a:r>
          </a:p>
          <a:p>
            <a:pPr lvl="1"/>
            <a:r>
              <a:rPr lang="en-US" dirty="0"/>
              <a:t>What assumptions might I be making about who is using my program?</a:t>
            </a:r>
          </a:p>
          <a:p>
            <a:pPr lvl="1"/>
            <a:r>
              <a:rPr lang="en-US" dirty="0"/>
              <a:t>How can I write code to be more inclusive?</a:t>
            </a:r>
          </a:p>
          <a:p>
            <a:pPr lvl="1"/>
            <a:r>
              <a:rPr lang="en-US" dirty="0"/>
              <a:t>What happens </a:t>
            </a:r>
            <a:r>
              <a:rPr lang="en-US" i="1" dirty="0"/>
              <a:t>when (</a:t>
            </a:r>
            <a:r>
              <a:rPr lang="en-US" b="1" i="1" dirty="0"/>
              <a:t>not if</a:t>
            </a:r>
            <a:r>
              <a:rPr lang="en-US" i="1" dirty="0"/>
              <a:t>) </a:t>
            </a:r>
            <a:r>
              <a:rPr lang="en-US" dirty="0"/>
              <a:t>mistakes happen? Who potentially benefits and who is potentially harmed?</a:t>
            </a:r>
          </a:p>
        </p:txBody>
      </p:sp>
    </p:spTree>
    <p:extLst>
      <p:ext uri="{BB962C8B-B14F-4D97-AF65-F5344CB8AC3E}">
        <p14:creationId xmlns:p14="http://schemas.microsoft.com/office/powerpoint/2010/main" val="3168455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err="1"/>
              <a:t>SearchEngine</a:t>
            </a:r>
            <a:r>
              <a:rPr lang="en-US" dirty="0"/>
              <a:t> Recap</a:t>
            </a:r>
          </a:p>
          <a:p>
            <a:pPr>
              <a:spcAft>
                <a:spcPts val="1200"/>
              </a:spcAft>
            </a:pPr>
            <a:r>
              <a:rPr lang="en-US" dirty="0"/>
              <a:t>Bias in Data Discussion</a:t>
            </a:r>
          </a:p>
          <a:p>
            <a:pPr>
              <a:spcAft>
                <a:spcPts val="1200"/>
              </a:spcAft>
            </a:pPr>
            <a:r>
              <a:rPr lang="en-US" b="1" dirty="0">
                <a:solidFill>
                  <a:schemeClr val="accent5"/>
                </a:solidFill>
              </a:rPr>
              <a:t>OOP Review</a:t>
            </a:r>
          </a:p>
          <a:p>
            <a:pPr>
              <a:spcAft>
                <a:spcPts val="1200"/>
              </a:spcAft>
            </a:pPr>
            <a:r>
              <a:rPr lang="en-US" dirty="0"/>
              <a:t>Example</a:t>
            </a:r>
          </a:p>
          <a:p>
            <a:pPr>
              <a:spcAft>
                <a:spcPts val="1200"/>
              </a:spcAft>
            </a:pPr>
            <a:r>
              <a:rPr lang="en-US" dirty="0"/>
              <a:t>Abstraction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134271" y="342900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63486"/>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17048</TotalTime>
  <Words>946</Words>
  <Application>Microsoft Office PowerPoint</Application>
  <PresentationFormat>Widescreen</PresentationFormat>
  <Paragraphs>144</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Consolas</vt:lpstr>
      <vt:lpstr>Montserrat</vt:lpstr>
      <vt:lpstr>Montserrat ExtraBold</vt:lpstr>
      <vt:lpstr>Montserrat SemiBold</vt:lpstr>
      <vt:lpstr>System Font Regular</vt:lpstr>
      <vt:lpstr>CSE 373 Summer 2020</vt:lpstr>
      <vt:lpstr>Introduction to Objects</vt:lpstr>
      <vt:lpstr>Lecture Outline</vt:lpstr>
      <vt:lpstr>Announcements</vt:lpstr>
      <vt:lpstr>Lecture Outline</vt:lpstr>
      <vt:lpstr>Lecture Outline</vt:lpstr>
      <vt:lpstr>Data Bias</vt:lpstr>
      <vt:lpstr>Data Bias</vt:lpstr>
      <vt:lpstr>What to do?</vt:lpstr>
      <vt:lpstr>Lecture Outline</vt:lpstr>
      <vt:lpstr>(PCM) Object Oriented Programming (OOP)</vt:lpstr>
      <vt:lpstr>(PCM) Classes &amp; Objects</vt:lpstr>
      <vt:lpstr>(PCM) State &amp; Behavior</vt:lpstr>
      <vt:lpstr>(PCM) Syntax</vt:lpstr>
      <vt:lpstr>(PCM) Instance Variables</vt:lpstr>
      <vt:lpstr>(PCM) Instance Methods</vt:lpstr>
      <vt:lpstr>Lecture Outline</vt:lpstr>
      <vt:lpstr>Representing a point</vt:lpstr>
      <vt:lpstr>Representing a point</vt:lpstr>
      <vt:lpstr>(PCM) Instance Methods</vt:lpstr>
      <vt:lpstr>(PCM) Instance Methods</vt:lpstr>
      <vt:lpstr>Lecture Outline</vt:lpstr>
      <vt:lpstr>(PCM) Abstraction</vt:lpstr>
      <vt:lpstr>(PCM) Client v. Implementor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mnats</cp:lastModifiedBy>
  <cp:revision>302</cp:revision>
  <cp:lastPrinted>2022-09-27T21:33:44Z</cp:lastPrinted>
  <dcterms:created xsi:type="dcterms:W3CDTF">2020-06-13T06:27:42Z</dcterms:created>
  <dcterms:modified xsi:type="dcterms:W3CDTF">2023-02-10T14:59:11Z</dcterms:modified>
</cp:coreProperties>
</file>