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85" r:id="rId3"/>
    <p:sldId id="325" r:id="rId4"/>
    <p:sldId id="326" r:id="rId5"/>
    <p:sldId id="324" r:id="rId6"/>
    <p:sldId id="306" r:id="rId7"/>
    <p:sldId id="302" r:id="rId8"/>
    <p:sldId id="303" r:id="rId9"/>
    <p:sldId id="304" r:id="rId10"/>
    <p:sldId id="310" r:id="rId11"/>
    <p:sldId id="311" r:id="rId12"/>
    <p:sldId id="312" r:id="rId13"/>
    <p:sldId id="313" r:id="rId14"/>
    <p:sldId id="317" r:id="rId15"/>
    <p:sldId id="314" r:id="rId16"/>
    <p:sldId id="315" r:id="rId17"/>
    <p:sldId id="316" r:id="rId18"/>
    <p:sldId id="318" r:id="rId19"/>
    <p:sldId id="319" r:id="rId20"/>
    <p:sldId id="320" r:id="rId21"/>
    <p:sldId id="276" r:id="rId22"/>
    <p:sldId id="321" r:id="rId23"/>
    <p:sldId id="322"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F5F5F5"/>
    <a:srgbClr val="EF5777"/>
    <a:srgbClr val="0FB9B1"/>
    <a:srgbClr val="54A0FF"/>
    <a:srgbClr val="F7B731"/>
    <a:srgbClr val="FA8231"/>
    <a:srgbClr val="4E408B"/>
    <a:srgbClr val="43367C"/>
    <a:srgbClr val="2E235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5" autoAdjust="0"/>
    <p:restoredTop sz="91361"/>
  </p:normalViewPr>
  <p:slideViewPr>
    <p:cSldViewPr snapToGrid="0" snapToObjects="1">
      <p:cViewPr varScale="1">
        <p:scale>
          <a:sx n="83" d="100"/>
          <a:sy n="83" d="100"/>
        </p:scale>
        <p:origin x="258" y="42"/>
      </p:cViewPr>
      <p:guideLst/>
    </p:cSldViewPr>
  </p:slideViewPr>
  <p:outlineViewPr>
    <p:cViewPr>
      <p:scale>
        <a:sx n="33" d="100"/>
        <a:sy n="33" d="100"/>
      </p:scale>
      <p:origin x="0" y="-18096"/>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AD6AE2-CDA3-6541-83C4-49C94A27E643}" type="doc">
      <dgm:prSet loTypeId="urn:microsoft.com/office/officeart/2005/8/layout/chevron2" loCatId="" qsTypeId="urn:microsoft.com/office/officeart/2005/8/quickstyle/simple1" qsCatId="simple" csTypeId="urn:microsoft.com/office/officeart/2005/8/colors/accent1_3" csCatId="accent1" phldr="1"/>
      <dgm:spPr/>
      <dgm:t>
        <a:bodyPr/>
        <a:lstStyle/>
        <a:p>
          <a:endParaRPr lang="en-US"/>
        </a:p>
      </dgm:t>
    </dgm:pt>
    <dgm:pt modelId="{446A5D16-32EA-DE47-A303-63FF3F8D1ADA}">
      <dgm:prSet phldrT="[Text]"/>
      <dgm:spPr/>
      <dgm:t>
        <a:bodyPr/>
        <a:lstStyle/>
        <a:p>
          <a:r>
            <a:rPr lang="en-US" dirty="0"/>
            <a:t> Wet</a:t>
          </a:r>
        </a:p>
      </dgm:t>
    </dgm:pt>
    <dgm:pt modelId="{C1550033-3054-A143-A243-6CAA54D88180}" type="parTrans" cxnId="{9D22AF69-8324-6E4C-BD17-D77E43389BC0}">
      <dgm:prSet/>
      <dgm:spPr/>
      <dgm:t>
        <a:bodyPr/>
        <a:lstStyle/>
        <a:p>
          <a:endParaRPr lang="en-US"/>
        </a:p>
      </dgm:t>
    </dgm:pt>
    <dgm:pt modelId="{67F9CAC6-4D5C-A54E-91CD-9049DC01451B}" type="sibTrans" cxnId="{9D22AF69-8324-6E4C-BD17-D77E43389BC0}">
      <dgm:prSet/>
      <dgm:spPr/>
      <dgm:t>
        <a:bodyPr/>
        <a:lstStyle/>
        <a:p>
          <a:endParaRPr lang="en-US"/>
        </a:p>
      </dgm:t>
    </dgm:pt>
    <dgm:pt modelId="{47D56272-5846-D645-BF9B-487AE1D9DF62}">
      <dgm:prSet phldrT="[Text]"/>
      <dgm:spPr/>
      <dgm:t>
        <a:bodyPr/>
        <a:lstStyle/>
        <a:p>
          <a:r>
            <a:rPr lang="en-US" dirty="0"/>
            <a:t>Mix butter and sugar</a:t>
          </a:r>
        </a:p>
      </dgm:t>
    </dgm:pt>
    <dgm:pt modelId="{49290D67-6611-1D4F-9794-CF08FE147AFD}" type="parTrans" cxnId="{EA718CA2-94C2-1D4E-8DB3-779258E44B76}">
      <dgm:prSet/>
      <dgm:spPr/>
      <dgm:t>
        <a:bodyPr/>
        <a:lstStyle/>
        <a:p>
          <a:endParaRPr lang="en-US"/>
        </a:p>
      </dgm:t>
    </dgm:pt>
    <dgm:pt modelId="{D061CAC6-3F3C-E643-AC0E-31C184090FFF}" type="sibTrans" cxnId="{EA718CA2-94C2-1D4E-8DB3-779258E44B76}">
      <dgm:prSet/>
      <dgm:spPr/>
      <dgm:t>
        <a:bodyPr/>
        <a:lstStyle/>
        <a:p>
          <a:endParaRPr lang="en-US"/>
        </a:p>
      </dgm:t>
    </dgm:pt>
    <dgm:pt modelId="{92D529EF-F4C6-EA40-8DA9-C1A25AA59388}">
      <dgm:prSet phldrT="[Text]"/>
      <dgm:spPr/>
      <dgm:t>
        <a:bodyPr/>
        <a:lstStyle/>
        <a:p>
          <a:r>
            <a:rPr lang="en-US" dirty="0"/>
            <a:t>Beat in eggs</a:t>
          </a:r>
        </a:p>
      </dgm:t>
    </dgm:pt>
    <dgm:pt modelId="{DD4822B1-DA1A-F04F-AC63-57C30EEED818}" type="parTrans" cxnId="{D63D9B32-2B35-4F40-8C4E-209A13F6907B}">
      <dgm:prSet/>
      <dgm:spPr/>
      <dgm:t>
        <a:bodyPr/>
        <a:lstStyle/>
        <a:p>
          <a:endParaRPr lang="en-US"/>
        </a:p>
      </dgm:t>
    </dgm:pt>
    <dgm:pt modelId="{8F22E05C-048F-E34D-9B62-6829D64B250A}" type="sibTrans" cxnId="{D63D9B32-2B35-4F40-8C4E-209A13F6907B}">
      <dgm:prSet/>
      <dgm:spPr/>
      <dgm:t>
        <a:bodyPr/>
        <a:lstStyle/>
        <a:p>
          <a:endParaRPr lang="en-US"/>
        </a:p>
      </dgm:t>
    </dgm:pt>
    <dgm:pt modelId="{44011CCA-4C09-6348-A8AC-819C55CAB0C3}">
      <dgm:prSet phldrT="[Text]"/>
      <dgm:spPr/>
      <dgm:t>
        <a:bodyPr/>
        <a:lstStyle/>
        <a:p>
          <a:r>
            <a:rPr lang="en-US" dirty="0"/>
            <a:t>Dry</a:t>
          </a:r>
        </a:p>
      </dgm:t>
    </dgm:pt>
    <dgm:pt modelId="{C4A475A7-5C34-1D4A-8039-B23E7A17A8A5}" type="parTrans" cxnId="{C0FFF6DC-A94E-4048-9B59-15873D96BB98}">
      <dgm:prSet/>
      <dgm:spPr/>
      <dgm:t>
        <a:bodyPr/>
        <a:lstStyle/>
        <a:p>
          <a:endParaRPr lang="en-US"/>
        </a:p>
      </dgm:t>
    </dgm:pt>
    <dgm:pt modelId="{4BA96A21-9938-2544-AAF9-E64073151E84}" type="sibTrans" cxnId="{C0FFF6DC-A94E-4048-9B59-15873D96BB98}">
      <dgm:prSet/>
      <dgm:spPr/>
      <dgm:t>
        <a:bodyPr/>
        <a:lstStyle/>
        <a:p>
          <a:endParaRPr lang="en-US"/>
        </a:p>
      </dgm:t>
    </dgm:pt>
    <dgm:pt modelId="{23729930-EA00-AA4A-8424-677D9D8D2631}">
      <dgm:prSet phldrT="[Text]"/>
      <dgm:spPr/>
      <dgm:t>
        <a:bodyPr/>
        <a:lstStyle/>
        <a:p>
          <a:r>
            <a:rPr lang="en-US" dirty="0"/>
            <a:t>Mix in flour, baking soda, and chocolate chips</a:t>
          </a:r>
        </a:p>
      </dgm:t>
    </dgm:pt>
    <dgm:pt modelId="{81E2AFC9-BDD2-834B-9EB0-A4F0A1AD80CC}" type="parTrans" cxnId="{63F0F469-2377-5C43-8120-006F1DDEF31F}">
      <dgm:prSet/>
      <dgm:spPr/>
      <dgm:t>
        <a:bodyPr/>
        <a:lstStyle/>
        <a:p>
          <a:endParaRPr lang="en-US"/>
        </a:p>
      </dgm:t>
    </dgm:pt>
    <dgm:pt modelId="{5AC76685-A073-B546-B794-75DAF95939B7}" type="sibTrans" cxnId="{63F0F469-2377-5C43-8120-006F1DDEF31F}">
      <dgm:prSet/>
      <dgm:spPr/>
      <dgm:t>
        <a:bodyPr/>
        <a:lstStyle/>
        <a:p>
          <a:endParaRPr lang="en-US"/>
        </a:p>
      </dgm:t>
    </dgm:pt>
    <dgm:pt modelId="{FE7ED1C6-31D0-9743-B694-DBD39CA287B9}">
      <dgm:prSet phldrT="[Text]"/>
      <dgm:spPr/>
      <dgm:t>
        <a:bodyPr/>
        <a:lstStyle/>
        <a:p>
          <a:r>
            <a:rPr lang="en-US" dirty="0"/>
            <a:t>Place</a:t>
          </a:r>
        </a:p>
      </dgm:t>
    </dgm:pt>
    <dgm:pt modelId="{43756DE5-E383-744E-AF7B-59CFB7BF8D0D}" type="parTrans" cxnId="{F7A90685-5D25-514B-BCF3-1988EAF3BF69}">
      <dgm:prSet/>
      <dgm:spPr/>
      <dgm:t>
        <a:bodyPr/>
        <a:lstStyle/>
        <a:p>
          <a:endParaRPr lang="en-US"/>
        </a:p>
      </dgm:t>
    </dgm:pt>
    <dgm:pt modelId="{DA69B0EC-826C-C54E-8E24-DAE7CD992962}" type="sibTrans" cxnId="{F7A90685-5D25-514B-BCF3-1988EAF3BF69}">
      <dgm:prSet/>
      <dgm:spPr/>
      <dgm:t>
        <a:bodyPr/>
        <a:lstStyle/>
        <a:p>
          <a:endParaRPr lang="en-US"/>
        </a:p>
      </dgm:t>
    </dgm:pt>
    <dgm:pt modelId="{AADABE66-3488-3345-9B22-09A245826F69}">
      <dgm:prSet phldrT="[Text]"/>
      <dgm:spPr/>
      <dgm:t>
        <a:bodyPr/>
        <a:lstStyle/>
        <a:p>
          <a:r>
            <a:rPr lang="en-US" dirty="0"/>
            <a:t>Make cookie-sized balls of dough</a:t>
          </a:r>
        </a:p>
      </dgm:t>
    </dgm:pt>
    <dgm:pt modelId="{DFD25E91-11DF-3F46-9D8F-817A137DC012}" type="parTrans" cxnId="{AE1EF803-5ABC-E44C-A032-7EE7946BBADE}">
      <dgm:prSet/>
      <dgm:spPr/>
      <dgm:t>
        <a:bodyPr/>
        <a:lstStyle/>
        <a:p>
          <a:endParaRPr lang="en-US"/>
        </a:p>
      </dgm:t>
    </dgm:pt>
    <dgm:pt modelId="{78B3FF85-7176-1049-A453-B7FAADBAD7C8}" type="sibTrans" cxnId="{AE1EF803-5ABC-E44C-A032-7EE7946BBADE}">
      <dgm:prSet/>
      <dgm:spPr/>
      <dgm:t>
        <a:bodyPr/>
        <a:lstStyle/>
        <a:p>
          <a:endParaRPr lang="en-US"/>
        </a:p>
      </dgm:t>
    </dgm:pt>
    <dgm:pt modelId="{E7588A9E-0E14-7347-BDFB-90DCBBBFA5E1}">
      <dgm:prSet phldrT="[Text]"/>
      <dgm:spPr/>
      <dgm:t>
        <a:bodyPr/>
        <a:lstStyle/>
        <a:p>
          <a:r>
            <a:rPr lang="en-US" dirty="0"/>
            <a:t>Place evenly on baking sheet</a:t>
          </a:r>
        </a:p>
      </dgm:t>
    </dgm:pt>
    <dgm:pt modelId="{CF3202B8-F665-3B4C-A01C-A8F2CB351A76}" type="parTrans" cxnId="{27134A91-3E38-9B4A-9070-446CE8C72724}">
      <dgm:prSet/>
      <dgm:spPr/>
      <dgm:t>
        <a:bodyPr/>
        <a:lstStyle/>
        <a:p>
          <a:endParaRPr lang="en-US"/>
        </a:p>
      </dgm:t>
    </dgm:pt>
    <dgm:pt modelId="{959F59A6-437A-3B41-9CA1-BE68009A3288}" type="sibTrans" cxnId="{27134A91-3E38-9B4A-9070-446CE8C72724}">
      <dgm:prSet/>
      <dgm:spPr/>
      <dgm:t>
        <a:bodyPr/>
        <a:lstStyle/>
        <a:p>
          <a:endParaRPr lang="en-US"/>
        </a:p>
      </dgm:t>
    </dgm:pt>
    <dgm:pt modelId="{9B3AE589-B6B6-924B-9F64-A0F9D79BC3C6}">
      <dgm:prSet phldrT="[Text]"/>
      <dgm:spPr/>
      <dgm:t>
        <a:bodyPr/>
        <a:lstStyle/>
        <a:p>
          <a:r>
            <a:rPr lang="en-US" dirty="0"/>
            <a:t>Bake</a:t>
          </a:r>
        </a:p>
      </dgm:t>
    </dgm:pt>
    <dgm:pt modelId="{3E308170-47E4-AA43-AD9D-76390DE07601}" type="parTrans" cxnId="{7B499BF6-ACCE-5745-8C17-CE2879AD47B9}">
      <dgm:prSet/>
      <dgm:spPr/>
      <dgm:t>
        <a:bodyPr/>
        <a:lstStyle/>
        <a:p>
          <a:endParaRPr lang="en-US"/>
        </a:p>
      </dgm:t>
    </dgm:pt>
    <dgm:pt modelId="{778B4D1F-E74D-F941-A525-6559D937866A}" type="sibTrans" cxnId="{7B499BF6-ACCE-5745-8C17-CE2879AD47B9}">
      <dgm:prSet/>
      <dgm:spPr/>
      <dgm:t>
        <a:bodyPr/>
        <a:lstStyle/>
        <a:p>
          <a:endParaRPr lang="en-US"/>
        </a:p>
      </dgm:t>
    </dgm:pt>
    <dgm:pt modelId="{5316DF0D-1186-C14B-8402-AA7A38C25645}">
      <dgm:prSet phldrT="[Text]"/>
      <dgm:spPr/>
      <dgm:t>
        <a:bodyPr/>
        <a:lstStyle/>
        <a:p>
          <a:r>
            <a:rPr lang="en-US" dirty="0"/>
            <a:t>Bake at 350 degrees Fahrenheit for 10 minutes</a:t>
          </a:r>
        </a:p>
      </dgm:t>
    </dgm:pt>
    <dgm:pt modelId="{4E332A00-F761-B241-979A-1FFD5E56222A}" type="parTrans" cxnId="{CC6B5BC9-35D7-F24E-AA3E-56D320F0DF9A}">
      <dgm:prSet/>
      <dgm:spPr/>
      <dgm:t>
        <a:bodyPr/>
        <a:lstStyle/>
        <a:p>
          <a:endParaRPr lang="en-US"/>
        </a:p>
      </dgm:t>
    </dgm:pt>
    <dgm:pt modelId="{24CF2153-DA6E-AD44-8029-79A8AD5354DB}" type="sibTrans" cxnId="{CC6B5BC9-35D7-F24E-AA3E-56D320F0DF9A}">
      <dgm:prSet/>
      <dgm:spPr/>
      <dgm:t>
        <a:bodyPr/>
        <a:lstStyle/>
        <a:p>
          <a:endParaRPr lang="en-US"/>
        </a:p>
      </dgm:t>
    </dgm:pt>
    <dgm:pt modelId="{95AA6A4A-AC08-D74B-B2C3-277015FF7910}">
      <dgm:prSet phldrT="[Text]"/>
      <dgm:spPr/>
      <dgm:t>
        <a:bodyPr/>
        <a:lstStyle/>
        <a:p>
          <a:r>
            <a:rPr lang="en-US" dirty="0"/>
            <a:t>Let cool after</a:t>
          </a:r>
        </a:p>
      </dgm:t>
    </dgm:pt>
    <dgm:pt modelId="{B88CC47B-0280-834F-AC3C-143FBD41D9E0}" type="parTrans" cxnId="{561E9FC2-C4B3-1348-85FA-167323108276}">
      <dgm:prSet/>
      <dgm:spPr/>
      <dgm:t>
        <a:bodyPr/>
        <a:lstStyle/>
        <a:p>
          <a:endParaRPr lang="en-US"/>
        </a:p>
      </dgm:t>
    </dgm:pt>
    <dgm:pt modelId="{EE9FBA11-CEA1-BD4B-9613-46398A96F550}" type="sibTrans" cxnId="{561E9FC2-C4B3-1348-85FA-167323108276}">
      <dgm:prSet/>
      <dgm:spPr/>
      <dgm:t>
        <a:bodyPr/>
        <a:lstStyle/>
        <a:p>
          <a:endParaRPr lang="en-US"/>
        </a:p>
      </dgm:t>
    </dgm:pt>
    <dgm:pt modelId="{D70683D4-5219-5443-936E-BA02FD47FB2A}" type="pres">
      <dgm:prSet presAssocID="{45AD6AE2-CDA3-6541-83C4-49C94A27E643}" presName="linearFlow" presStyleCnt="0">
        <dgm:presLayoutVars>
          <dgm:dir/>
          <dgm:animLvl val="lvl"/>
          <dgm:resizeHandles val="exact"/>
        </dgm:presLayoutVars>
      </dgm:prSet>
      <dgm:spPr/>
    </dgm:pt>
    <dgm:pt modelId="{BE0973DD-38F8-CA47-AAF6-4395E5F5AEA7}" type="pres">
      <dgm:prSet presAssocID="{446A5D16-32EA-DE47-A303-63FF3F8D1ADA}" presName="composite" presStyleCnt="0"/>
      <dgm:spPr/>
    </dgm:pt>
    <dgm:pt modelId="{3C16DD44-0B80-3B4F-8247-8AEDFE630411}" type="pres">
      <dgm:prSet presAssocID="{446A5D16-32EA-DE47-A303-63FF3F8D1ADA}" presName="parentText" presStyleLbl="alignNode1" presStyleIdx="0" presStyleCnt="4">
        <dgm:presLayoutVars>
          <dgm:chMax val="1"/>
          <dgm:bulletEnabled val="1"/>
        </dgm:presLayoutVars>
      </dgm:prSet>
      <dgm:spPr/>
    </dgm:pt>
    <dgm:pt modelId="{2EDB2441-59C9-6742-8E00-F28347F9AE6C}" type="pres">
      <dgm:prSet presAssocID="{446A5D16-32EA-DE47-A303-63FF3F8D1ADA}" presName="descendantText" presStyleLbl="alignAcc1" presStyleIdx="0" presStyleCnt="4">
        <dgm:presLayoutVars>
          <dgm:bulletEnabled val="1"/>
        </dgm:presLayoutVars>
      </dgm:prSet>
      <dgm:spPr/>
    </dgm:pt>
    <dgm:pt modelId="{B70A5BA7-7FEA-5C44-8A1D-A1F34B657B1D}" type="pres">
      <dgm:prSet presAssocID="{67F9CAC6-4D5C-A54E-91CD-9049DC01451B}" presName="sp" presStyleCnt="0"/>
      <dgm:spPr/>
    </dgm:pt>
    <dgm:pt modelId="{FE6217A6-70F5-204C-A8E3-D63D2F1031F1}" type="pres">
      <dgm:prSet presAssocID="{44011CCA-4C09-6348-A8AC-819C55CAB0C3}" presName="composite" presStyleCnt="0"/>
      <dgm:spPr/>
    </dgm:pt>
    <dgm:pt modelId="{73ECA5BD-08C7-7E41-8052-E0898EF90E87}" type="pres">
      <dgm:prSet presAssocID="{44011CCA-4C09-6348-A8AC-819C55CAB0C3}" presName="parentText" presStyleLbl="alignNode1" presStyleIdx="1" presStyleCnt="4">
        <dgm:presLayoutVars>
          <dgm:chMax val="1"/>
          <dgm:bulletEnabled val="1"/>
        </dgm:presLayoutVars>
      </dgm:prSet>
      <dgm:spPr/>
    </dgm:pt>
    <dgm:pt modelId="{DE52B34D-749A-B54D-AFCD-D6DD58833B2E}" type="pres">
      <dgm:prSet presAssocID="{44011CCA-4C09-6348-A8AC-819C55CAB0C3}" presName="descendantText" presStyleLbl="alignAcc1" presStyleIdx="1" presStyleCnt="4">
        <dgm:presLayoutVars>
          <dgm:bulletEnabled val="1"/>
        </dgm:presLayoutVars>
      </dgm:prSet>
      <dgm:spPr/>
    </dgm:pt>
    <dgm:pt modelId="{422758DF-3865-9C40-86CF-419819F20946}" type="pres">
      <dgm:prSet presAssocID="{4BA96A21-9938-2544-AAF9-E64073151E84}" presName="sp" presStyleCnt="0"/>
      <dgm:spPr/>
    </dgm:pt>
    <dgm:pt modelId="{E74A1ABA-C47F-D54A-A920-77A14AD07594}" type="pres">
      <dgm:prSet presAssocID="{FE7ED1C6-31D0-9743-B694-DBD39CA287B9}" presName="composite" presStyleCnt="0"/>
      <dgm:spPr/>
    </dgm:pt>
    <dgm:pt modelId="{3FD369ED-C8B9-BE48-845D-F35B032CCFF5}" type="pres">
      <dgm:prSet presAssocID="{FE7ED1C6-31D0-9743-B694-DBD39CA287B9}" presName="parentText" presStyleLbl="alignNode1" presStyleIdx="2" presStyleCnt="4">
        <dgm:presLayoutVars>
          <dgm:chMax val="1"/>
          <dgm:bulletEnabled val="1"/>
        </dgm:presLayoutVars>
      </dgm:prSet>
      <dgm:spPr/>
    </dgm:pt>
    <dgm:pt modelId="{8EE21A13-E0C5-944A-9F38-0CCBC62C23C2}" type="pres">
      <dgm:prSet presAssocID="{FE7ED1C6-31D0-9743-B694-DBD39CA287B9}" presName="descendantText" presStyleLbl="alignAcc1" presStyleIdx="2" presStyleCnt="4">
        <dgm:presLayoutVars>
          <dgm:bulletEnabled val="1"/>
        </dgm:presLayoutVars>
      </dgm:prSet>
      <dgm:spPr/>
    </dgm:pt>
    <dgm:pt modelId="{24363D5F-C2D1-F541-BB38-19820F765CAF}" type="pres">
      <dgm:prSet presAssocID="{DA69B0EC-826C-C54E-8E24-DAE7CD992962}" presName="sp" presStyleCnt="0"/>
      <dgm:spPr/>
    </dgm:pt>
    <dgm:pt modelId="{C96B77E7-7794-6B4E-9EE5-AA240F051C17}" type="pres">
      <dgm:prSet presAssocID="{9B3AE589-B6B6-924B-9F64-A0F9D79BC3C6}" presName="composite" presStyleCnt="0"/>
      <dgm:spPr/>
    </dgm:pt>
    <dgm:pt modelId="{AB147539-D32E-CD41-82DE-117CD8CD5116}" type="pres">
      <dgm:prSet presAssocID="{9B3AE589-B6B6-924B-9F64-A0F9D79BC3C6}" presName="parentText" presStyleLbl="alignNode1" presStyleIdx="3" presStyleCnt="4">
        <dgm:presLayoutVars>
          <dgm:chMax val="1"/>
          <dgm:bulletEnabled val="1"/>
        </dgm:presLayoutVars>
      </dgm:prSet>
      <dgm:spPr/>
    </dgm:pt>
    <dgm:pt modelId="{33B0643C-46EA-F64B-A2FB-46A0416FB954}" type="pres">
      <dgm:prSet presAssocID="{9B3AE589-B6B6-924B-9F64-A0F9D79BC3C6}" presName="descendantText" presStyleLbl="alignAcc1" presStyleIdx="3" presStyleCnt="4">
        <dgm:presLayoutVars>
          <dgm:bulletEnabled val="1"/>
        </dgm:presLayoutVars>
      </dgm:prSet>
      <dgm:spPr/>
    </dgm:pt>
  </dgm:ptLst>
  <dgm:cxnLst>
    <dgm:cxn modelId="{AE1EF803-5ABC-E44C-A032-7EE7946BBADE}" srcId="{FE7ED1C6-31D0-9743-B694-DBD39CA287B9}" destId="{AADABE66-3488-3345-9B22-09A245826F69}" srcOrd="0" destOrd="0" parTransId="{DFD25E91-11DF-3F46-9D8F-817A137DC012}" sibTransId="{78B3FF85-7176-1049-A453-B7FAADBAD7C8}"/>
    <dgm:cxn modelId="{96C42F18-B02C-694B-9386-26FA9C63368C}" type="presOf" srcId="{E7588A9E-0E14-7347-BDFB-90DCBBBFA5E1}" destId="{8EE21A13-E0C5-944A-9F38-0CCBC62C23C2}" srcOrd="0" destOrd="1" presId="urn:microsoft.com/office/officeart/2005/8/layout/chevron2"/>
    <dgm:cxn modelId="{B689672E-2F05-A245-BA82-2F24D9E5E7D4}" type="presOf" srcId="{5316DF0D-1186-C14B-8402-AA7A38C25645}" destId="{33B0643C-46EA-F64B-A2FB-46A0416FB954}" srcOrd="0" destOrd="0" presId="urn:microsoft.com/office/officeart/2005/8/layout/chevron2"/>
    <dgm:cxn modelId="{D63D9B32-2B35-4F40-8C4E-209A13F6907B}" srcId="{446A5D16-32EA-DE47-A303-63FF3F8D1ADA}" destId="{92D529EF-F4C6-EA40-8DA9-C1A25AA59388}" srcOrd="1" destOrd="0" parTransId="{DD4822B1-DA1A-F04F-AC63-57C30EEED818}" sibTransId="{8F22E05C-048F-E34D-9B62-6829D64B250A}"/>
    <dgm:cxn modelId="{9D22AF69-8324-6E4C-BD17-D77E43389BC0}" srcId="{45AD6AE2-CDA3-6541-83C4-49C94A27E643}" destId="{446A5D16-32EA-DE47-A303-63FF3F8D1ADA}" srcOrd="0" destOrd="0" parTransId="{C1550033-3054-A143-A243-6CAA54D88180}" sibTransId="{67F9CAC6-4D5C-A54E-91CD-9049DC01451B}"/>
    <dgm:cxn modelId="{63F0F469-2377-5C43-8120-006F1DDEF31F}" srcId="{44011CCA-4C09-6348-A8AC-819C55CAB0C3}" destId="{23729930-EA00-AA4A-8424-677D9D8D2631}" srcOrd="0" destOrd="0" parTransId="{81E2AFC9-BDD2-834B-9EB0-A4F0A1AD80CC}" sibTransId="{5AC76685-A073-B546-B794-75DAF95939B7}"/>
    <dgm:cxn modelId="{44DFEA52-0E0B-2F4C-A471-EB34EA7C2ACC}" type="presOf" srcId="{9B3AE589-B6B6-924B-9F64-A0F9D79BC3C6}" destId="{AB147539-D32E-CD41-82DE-117CD8CD5116}" srcOrd="0" destOrd="0" presId="urn:microsoft.com/office/officeart/2005/8/layout/chevron2"/>
    <dgm:cxn modelId="{F7A90685-5D25-514B-BCF3-1988EAF3BF69}" srcId="{45AD6AE2-CDA3-6541-83C4-49C94A27E643}" destId="{FE7ED1C6-31D0-9743-B694-DBD39CA287B9}" srcOrd="2" destOrd="0" parTransId="{43756DE5-E383-744E-AF7B-59CFB7BF8D0D}" sibTransId="{DA69B0EC-826C-C54E-8E24-DAE7CD992962}"/>
    <dgm:cxn modelId="{C2524987-2A07-5C4A-A900-9046C4856C27}" type="presOf" srcId="{FE7ED1C6-31D0-9743-B694-DBD39CA287B9}" destId="{3FD369ED-C8B9-BE48-845D-F35B032CCFF5}" srcOrd="0" destOrd="0" presId="urn:microsoft.com/office/officeart/2005/8/layout/chevron2"/>
    <dgm:cxn modelId="{65124790-11DC-B24C-8570-32710CC9E956}" type="presOf" srcId="{44011CCA-4C09-6348-A8AC-819C55CAB0C3}" destId="{73ECA5BD-08C7-7E41-8052-E0898EF90E87}" srcOrd="0" destOrd="0" presId="urn:microsoft.com/office/officeart/2005/8/layout/chevron2"/>
    <dgm:cxn modelId="{27134A91-3E38-9B4A-9070-446CE8C72724}" srcId="{FE7ED1C6-31D0-9743-B694-DBD39CA287B9}" destId="{E7588A9E-0E14-7347-BDFB-90DCBBBFA5E1}" srcOrd="1" destOrd="0" parTransId="{CF3202B8-F665-3B4C-A01C-A8F2CB351A76}" sibTransId="{959F59A6-437A-3B41-9CA1-BE68009A3288}"/>
    <dgm:cxn modelId="{CE766C93-D380-EB44-ACC7-7B03AD2BC57E}" type="presOf" srcId="{47D56272-5846-D645-BF9B-487AE1D9DF62}" destId="{2EDB2441-59C9-6742-8E00-F28347F9AE6C}" srcOrd="0" destOrd="0" presId="urn:microsoft.com/office/officeart/2005/8/layout/chevron2"/>
    <dgm:cxn modelId="{EA718CA2-94C2-1D4E-8DB3-779258E44B76}" srcId="{446A5D16-32EA-DE47-A303-63FF3F8D1ADA}" destId="{47D56272-5846-D645-BF9B-487AE1D9DF62}" srcOrd="0" destOrd="0" parTransId="{49290D67-6611-1D4F-9794-CF08FE147AFD}" sibTransId="{D061CAC6-3F3C-E643-AC0E-31C184090FFF}"/>
    <dgm:cxn modelId="{002718A6-5E64-1F4B-BE4C-9E83F36F85A5}" type="presOf" srcId="{AADABE66-3488-3345-9B22-09A245826F69}" destId="{8EE21A13-E0C5-944A-9F38-0CCBC62C23C2}" srcOrd="0" destOrd="0" presId="urn:microsoft.com/office/officeart/2005/8/layout/chevron2"/>
    <dgm:cxn modelId="{A25966B2-5D63-BF4C-B016-19815A20FF99}" type="presOf" srcId="{92D529EF-F4C6-EA40-8DA9-C1A25AA59388}" destId="{2EDB2441-59C9-6742-8E00-F28347F9AE6C}" srcOrd="0" destOrd="1" presId="urn:microsoft.com/office/officeart/2005/8/layout/chevron2"/>
    <dgm:cxn modelId="{561E9FC2-C4B3-1348-85FA-167323108276}" srcId="{9B3AE589-B6B6-924B-9F64-A0F9D79BC3C6}" destId="{95AA6A4A-AC08-D74B-B2C3-277015FF7910}" srcOrd="1" destOrd="0" parTransId="{B88CC47B-0280-834F-AC3C-143FBD41D9E0}" sibTransId="{EE9FBA11-CEA1-BD4B-9613-46398A96F550}"/>
    <dgm:cxn modelId="{CC6B5BC9-35D7-F24E-AA3E-56D320F0DF9A}" srcId="{9B3AE589-B6B6-924B-9F64-A0F9D79BC3C6}" destId="{5316DF0D-1186-C14B-8402-AA7A38C25645}" srcOrd="0" destOrd="0" parTransId="{4E332A00-F761-B241-979A-1FFD5E56222A}" sibTransId="{24CF2153-DA6E-AD44-8029-79A8AD5354DB}"/>
    <dgm:cxn modelId="{9E9D09CA-4A24-AF43-AA5A-7D5B56E0A38D}" type="presOf" srcId="{45AD6AE2-CDA3-6541-83C4-49C94A27E643}" destId="{D70683D4-5219-5443-936E-BA02FD47FB2A}" srcOrd="0" destOrd="0" presId="urn:microsoft.com/office/officeart/2005/8/layout/chevron2"/>
    <dgm:cxn modelId="{FE1F16D0-BFFA-014D-9475-4868143C67CC}" type="presOf" srcId="{446A5D16-32EA-DE47-A303-63FF3F8D1ADA}" destId="{3C16DD44-0B80-3B4F-8247-8AEDFE630411}" srcOrd="0" destOrd="0" presId="urn:microsoft.com/office/officeart/2005/8/layout/chevron2"/>
    <dgm:cxn modelId="{BB0BB7DC-154E-F549-B900-B72901E25860}" type="presOf" srcId="{95AA6A4A-AC08-D74B-B2C3-277015FF7910}" destId="{33B0643C-46EA-F64B-A2FB-46A0416FB954}" srcOrd="0" destOrd="1" presId="urn:microsoft.com/office/officeart/2005/8/layout/chevron2"/>
    <dgm:cxn modelId="{C0FFF6DC-A94E-4048-9B59-15873D96BB98}" srcId="{45AD6AE2-CDA3-6541-83C4-49C94A27E643}" destId="{44011CCA-4C09-6348-A8AC-819C55CAB0C3}" srcOrd="1" destOrd="0" parTransId="{C4A475A7-5C34-1D4A-8039-B23E7A17A8A5}" sibTransId="{4BA96A21-9938-2544-AAF9-E64073151E84}"/>
    <dgm:cxn modelId="{08111AEE-63E4-3A41-9E29-C907A3F0D2AF}" type="presOf" srcId="{23729930-EA00-AA4A-8424-677D9D8D2631}" destId="{DE52B34D-749A-B54D-AFCD-D6DD58833B2E}" srcOrd="0" destOrd="0" presId="urn:microsoft.com/office/officeart/2005/8/layout/chevron2"/>
    <dgm:cxn modelId="{7B499BF6-ACCE-5745-8C17-CE2879AD47B9}" srcId="{45AD6AE2-CDA3-6541-83C4-49C94A27E643}" destId="{9B3AE589-B6B6-924B-9F64-A0F9D79BC3C6}" srcOrd="3" destOrd="0" parTransId="{3E308170-47E4-AA43-AD9D-76390DE07601}" sibTransId="{778B4D1F-E74D-F941-A525-6559D937866A}"/>
    <dgm:cxn modelId="{54A616D9-473B-F34F-A9DE-B7A7296458E5}" type="presParOf" srcId="{D70683D4-5219-5443-936E-BA02FD47FB2A}" destId="{BE0973DD-38F8-CA47-AAF6-4395E5F5AEA7}" srcOrd="0" destOrd="0" presId="urn:microsoft.com/office/officeart/2005/8/layout/chevron2"/>
    <dgm:cxn modelId="{2F1F8054-ABE0-5244-9136-1046679FBECE}" type="presParOf" srcId="{BE0973DD-38F8-CA47-AAF6-4395E5F5AEA7}" destId="{3C16DD44-0B80-3B4F-8247-8AEDFE630411}" srcOrd="0" destOrd="0" presId="urn:microsoft.com/office/officeart/2005/8/layout/chevron2"/>
    <dgm:cxn modelId="{941594DB-299E-A84D-9224-DC6352974285}" type="presParOf" srcId="{BE0973DD-38F8-CA47-AAF6-4395E5F5AEA7}" destId="{2EDB2441-59C9-6742-8E00-F28347F9AE6C}" srcOrd="1" destOrd="0" presId="urn:microsoft.com/office/officeart/2005/8/layout/chevron2"/>
    <dgm:cxn modelId="{4A89587B-320B-9140-A830-D7341BF948E2}" type="presParOf" srcId="{D70683D4-5219-5443-936E-BA02FD47FB2A}" destId="{B70A5BA7-7FEA-5C44-8A1D-A1F34B657B1D}" srcOrd="1" destOrd="0" presId="urn:microsoft.com/office/officeart/2005/8/layout/chevron2"/>
    <dgm:cxn modelId="{CDB8F645-206D-1B49-956D-2D368F8A70CD}" type="presParOf" srcId="{D70683D4-5219-5443-936E-BA02FD47FB2A}" destId="{FE6217A6-70F5-204C-A8E3-D63D2F1031F1}" srcOrd="2" destOrd="0" presId="urn:microsoft.com/office/officeart/2005/8/layout/chevron2"/>
    <dgm:cxn modelId="{0346A929-812C-A249-BE29-D8C2B95EF0DE}" type="presParOf" srcId="{FE6217A6-70F5-204C-A8E3-D63D2F1031F1}" destId="{73ECA5BD-08C7-7E41-8052-E0898EF90E87}" srcOrd="0" destOrd="0" presId="urn:microsoft.com/office/officeart/2005/8/layout/chevron2"/>
    <dgm:cxn modelId="{C1BC05C8-EFE6-A847-8DE6-F1E0F5FB5C5F}" type="presParOf" srcId="{FE6217A6-70F5-204C-A8E3-D63D2F1031F1}" destId="{DE52B34D-749A-B54D-AFCD-D6DD58833B2E}" srcOrd="1" destOrd="0" presId="urn:microsoft.com/office/officeart/2005/8/layout/chevron2"/>
    <dgm:cxn modelId="{3D850A21-515C-7947-97A6-B9AAAA1417BB}" type="presParOf" srcId="{D70683D4-5219-5443-936E-BA02FD47FB2A}" destId="{422758DF-3865-9C40-86CF-419819F20946}" srcOrd="3" destOrd="0" presId="urn:microsoft.com/office/officeart/2005/8/layout/chevron2"/>
    <dgm:cxn modelId="{9F8BDECE-A285-FC4A-B20F-7574CE8ADF0F}" type="presParOf" srcId="{D70683D4-5219-5443-936E-BA02FD47FB2A}" destId="{E74A1ABA-C47F-D54A-A920-77A14AD07594}" srcOrd="4" destOrd="0" presId="urn:microsoft.com/office/officeart/2005/8/layout/chevron2"/>
    <dgm:cxn modelId="{49770054-DA78-AD40-BEE3-A71E3E9722EA}" type="presParOf" srcId="{E74A1ABA-C47F-D54A-A920-77A14AD07594}" destId="{3FD369ED-C8B9-BE48-845D-F35B032CCFF5}" srcOrd="0" destOrd="0" presId="urn:microsoft.com/office/officeart/2005/8/layout/chevron2"/>
    <dgm:cxn modelId="{2B64B6C9-D4BD-AF4F-B3E5-D1DFAEEB7270}" type="presParOf" srcId="{E74A1ABA-C47F-D54A-A920-77A14AD07594}" destId="{8EE21A13-E0C5-944A-9F38-0CCBC62C23C2}" srcOrd="1" destOrd="0" presId="urn:microsoft.com/office/officeart/2005/8/layout/chevron2"/>
    <dgm:cxn modelId="{EC11E2CC-BF87-1D40-B805-EFF51F6BE9DF}" type="presParOf" srcId="{D70683D4-5219-5443-936E-BA02FD47FB2A}" destId="{24363D5F-C2D1-F541-BB38-19820F765CAF}" srcOrd="5" destOrd="0" presId="urn:microsoft.com/office/officeart/2005/8/layout/chevron2"/>
    <dgm:cxn modelId="{71AFEAE4-A614-CC48-99AF-0A2E2D53EE88}" type="presParOf" srcId="{D70683D4-5219-5443-936E-BA02FD47FB2A}" destId="{C96B77E7-7794-6B4E-9EE5-AA240F051C17}" srcOrd="6" destOrd="0" presId="urn:microsoft.com/office/officeart/2005/8/layout/chevron2"/>
    <dgm:cxn modelId="{77EB9219-F8AE-9C45-AA7D-D729C5299BF6}" type="presParOf" srcId="{C96B77E7-7794-6B4E-9EE5-AA240F051C17}" destId="{AB147539-D32E-CD41-82DE-117CD8CD5116}" srcOrd="0" destOrd="0" presId="urn:microsoft.com/office/officeart/2005/8/layout/chevron2"/>
    <dgm:cxn modelId="{B7E930E0-8629-A04F-A9F0-905AFA3D1157}" type="presParOf" srcId="{C96B77E7-7794-6B4E-9EE5-AA240F051C17}" destId="{33B0643C-46EA-F64B-A2FB-46A0416FB954}"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16DD44-0B80-3B4F-8247-8AEDFE630411}">
      <dsp:nvSpPr>
        <dsp:cNvPr id="0" name=""/>
        <dsp:cNvSpPr/>
      </dsp:nvSpPr>
      <dsp:spPr>
        <a:xfrm rot="5400000">
          <a:off x="-145162" y="145800"/>
          <a:ext cx="967752" cy="677426"/>
        </a:xfrm>
        <a:prstGeom prst="chevron">
          <a:avLst/>
        </a:prstGeom>
        <a:solidFill>
          <a:schemeClr val="accent1">
            <a:shade val="80000"/>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 Wet</a:t>
          </a:r>
        </a:p>
      </dsp:txBody>
      <dsp:txXfrm rot="-5400000">
        <a:off x="1" y="339350"/>
        <a:ext cx="677426" cy="290326"/>
      </dsp:txXfrm>
    </dsp:sp>
    <dsp:sp modelId="{2EDB2441-59C9-6742-8E00-F28347F9AE6C}">
      <dsp:nvSpPr>
        <dsp:cNvPr id="0" name=""/>
        <dsp:cNvSpPr/>
      </dsp:nvSpPr>
      <dsp:spPr>
        <a:xfrm rot="5400000">
          <a:off x="2950396" y="-2272331"/>
          <a:ext cx="629039" cy="5174978"/>
        </a:xfrm>
        <a:prstGeom prst="round2SameRect">
          <a:avLst/>
        </a:prstGeom>
        <a:solidFill>
          <a:schemeClr val="lt1">
            <a:alpha val="90000"/>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Mix butter and sugar</a:t>
          </a:r>
        </a:p>
        <a:p>
          <a:pPr marL="171450" lvl="1" indent="-171450" algn="l" defTabSz="800100">
            <a:lnSpc>
              <a:spcPct val="90000"/>
            </a:lnSpc>
            <a:spcBef>
              <a:spcPct val="0"/>
            </a:spcBef>
            <a:spcAft>
              <a:spcPct val="15000"/>
            </a:spcAft>
            <a:buChar char="•"/>
          </a:pPr>
          <a:r>
            <a:rPr lang="en-US" sz="1800" kern="1200" dirty="0"/>
            <a:t>Beat in eggs</a:t>
          </a:r>
        </a:p>
      </dsp:txBody>
      <dsp:txXfrm rot="-5400000">
        <a:off x="677427" y="31345"/>
        <a:ext cx="5144271" cy="567625"/>
      </dsp:txXfrm>
    </dsp:sp>
    <dsp:sp modelId="{73ECA5BD-08C7-7E41-8052-E0898EF90E87}">
      <dsp:nvSpPr>
        <dsp:cNvPr id="0" name=""/>
        <dsp:cNvSpPr/>
      </dsp:nvSpPr>
      <dsp:spPr>
        <a:xfrm rot="5400000">
          <a:off x="-145162" y="961847"/>
          <a:ext cx="967752" cy="677426"/>
        </a:xfrm>
        <a:prstGeom prst="chevron">
          <a:avLst/>
        </a:prstGeom>
        <a:solidFill>
          <a:schemeClr val="accent1">
            <a:shade val="80000"/>
            <a:hueOff val="-84647"/>
            <a:satOff val="-13094"/>
            <a:lumOff val="13231"/>
            <a:alphaOff val="0"/>
          </a:schemeClr>
        </a:solidFill>
        <a:ln w="12700" cap="flat" cmpd="sng" algn="ctr">
          <a:solidFill>
            <a:schemeClr val="accent1">
              <a:shade val="80000"/>
              <a:hueOff val="-84647"/>
              <a:satOff val="-13094"/>
              <a:lumOff val="1323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Dry</a:t>
          </a:r>
        </a:p>
      </dsp:txBody>
      <dsp:txXfrm rot="-5400000">
        <a:off x="1" y="1155397"/>
        <a:ext cx="677426" cy="290326"/>
      </dsp:txXfrm>
    </dsp:sp>
    <dsp:sp modelId="{DE52B34D-749A-B54D-AFCD-D6DD58833B2E}">
      <dsp:nvSpPr>
        <dsp:cNvPr id="0" name=""/>
        <dsp:cNvSpPr/>
      </dsp:nvSpPr>
      <dsp:spPr>
        <a:xfrm rot="5400000">
          <a:off x="2950396" y="-1456285"/>
          <a:ext cx="629039" cy="5174978"/>
        </a:xfrm>
        <a:prstGeom prst="round2SameRect">
          <a:avLst/>
        </a:prstGeom>
        <a:solidFill>
          <a:schemeClr val="lt1">
            <a:alpha val="90000"/>
            <a:hueOff val="0"/>
            <a:satOff val="0"/>
            <a:lumOff val="0"/>
            <a:alphaOff val="0"/>
          </a:schemeClr>
        </a:solidFill>
        <a:ln w="12700" cap="flat" cmpd="sng" algn="ctr">
          <a:solidFill>
            <a:schemeClr val="accent1">
              <a:shade val="80000"/>
              <a:hueOff val="-84647"/>
              <a:satOff val="-13094"/>
              <a:lumOff val="1323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Mix in flour, baking soda, and chocolate chips</a:t>
          </a:r>
        </a:p>
      </dsp:txBody>
      <dsp:txXfrm rot="-5400000">
        <a:off x="677427" y="847391"/>
        <a:ext cx="5144271" cy="567625"/>
      </dsp:txXfrm>
    </dsp:sp>
    <dsp:sp modelId="{3FD369ED-C8B9-BE48-845D-F35B032CCFF5}">
      <dsp:nvSpPr>
        <dsp:cNvPr id="0" name=""/>
        <dsp:cNvSpPr/>
      </dsp:nvSpPr>
      <dsp:spPr>
        <a:xfrm rot="5400000">
          <a:off x="-145162" y="1777893"/>
          <a:ext cx="967752" cy="677426"/>
        </a:xfrm>
        <a:prstGeom prst="chevron">
          <a:avLst/>
        </a:prstGeom>
        <a:solidFill>
          <a:schemeClr val="accent1">
            <a:shade val="80000"/>
            <a:hueOff val="-169294"/>
            <a:satOff val="-26189"/>
            <a:lumOff val="26461"/>
            <a:alphaOff val="0"/>
          </a:schemeClr>
        </a:solidFill>
        <a:ln w="12700" cap="flat" cmpd="sng" algn="ctr">
          <a:solidFill>
            <a:schemeClr val="accent1">
              <a:shade val="80000"/>
              <a:hueOff val="-169294"/>
              <a:satOff val="-26189"/>
              <a:lumOff val="2646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Place</a:t>
          </a:r>
        </a:p>
      </dsp:txBody>
      <dsp:txXfrm rot="-5400000">
        <a:off x="1" y="1971443"/>
        <a:ext cx="677426" cy="290326"/>
      </dsp:txXfrm>
    </dsp:sp>
    <dsp:sp modelId="{8EE21A13-E0C5-944A-9F38-0CCBC62C23C2}">
      <dsp:nvSpPr>
        <dsp:cNvPr id="0" name=""/>
        <dsp:cNvSpPr/>
      </dsp:nvSpPr>
      <dsp:spPr>
        <a:xfrm rot="5400000">
          <a:off x="2950396" y="-640239"/>
          <a:ext cx="629039" cy="5174978"/>
        </a:xfrm>
        <a:prstGeom prst="round2SameRect">
          <a:avLst/>
        </a:prstGeom>
        <a:solidFill>
          <a:schemeClr val="lt1">
            <a:alpha val="90000"/>
            <a:hueOff val="0"/>
            <a:satOff val="0"/>
            <a:lumOff val="0"/>
            <a:alphaOff val="0"/>
          </a:schemeClr>
        </a:solidFill>
        <a:ln w="12700" cap="flat" cmpd="sng" algn="ctr">
          <a:solidFill>
            <a:schemeClr val="accent1">
              <a:shade val="80000"/>
              <a:hueOff val="-169294"/>
              <a:satOff val="-26189"/>
              <a:lumOff val="2646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Make cookie-sized balls of dough</a:t>
          </a:r>
        </a:p>
        <a:p>
          <a:pPr marL="171450" lvl="1" indent="-171450" algn="l" defTabSz="800100">
            <a:lnSpc>
              <a:spcPct val="90000"/>
            </a:lnSpc>
            <a:spcBef>
              <a:spcPct val="0"/>
            </a:spcBef>
            <a:spcAft>
              <a:spcPct val="15000"/>
            </a:spcAft>
            <a:buChar char="•"/>
          </a:pPr>
          <a:r>
            <a:rPr lang="en-US" sz="1800" kern="1200" dirty="0"/>
            <a:t>Place evenly on baking sheet</a:t>
          </a:r>
        </a:p>
      </dsp:txBody>
      <dsp:txXfrm rot="-5400000">
        <a:off x="677427" y="1663437"/>
        <a:ext cx="5144271" cy="567625"/>
      </dsp:txXfrm>
    </dsp:sp>
    <dsp:sp modelId="{AB147539-D32E-CD41-82DE-117CD8CD5116}">
      <dsp:nvSpPr>
        <dsp:cNvPr id="0" name=""/>
        <dsp:cNvSpPr/>
      </dsp:nvSpPr>
      <dsp:spPr>
        <a:xfrm rot="5400000">
          <a:off x="-145162" y="2593939"/>
          <a:ext cx="967752" cy="677426"/>
        </a:xfrm>
        <a:prstGeom prst="chevron">
          <a:avLst/>
        </a:prstGeom>
        <a:solidFill>
          <a:schemeClr val="accent1">
            <a:shade val="80000"/>
            <a:hueOff val="-253942"/>
            <a:satOff val="-39283"/>
            <a:lumOff val="39692"/>
            <a:alphaOff val="0"/>
          </a:schemeClr>
        </a:solidFill>
        <a:ln w="12700" cap="flat" cmpd="sng" algn="ctr">
          <a:solidFill>
            <a:schemeClr val="accent1">
              <a:shade val="80000"/>
              <a:hueOff val="-253942"/>
              <a:satOff val="-39283"/>
              <a:lumOff val="3969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Bake</a:t>
          </a:r>
        </a:p>
      </dsp:txBody>
      <dsp:txXfrm rot="-5400000">
        <a:off x="1" y="2787489"/>
        <a:ext cx="677426" cy="290326"/>
      </dsp:txXfrm>
    </dsp:sp>
    <dsp:sp modelId="{33B0643C-46EA-F64B-A2FB-46A0416FB954}">
      <dsp:nvSpPr>
        <dsp:cNvPr id="0" name=""/>
        <dsp:cNvSpPr/>
      </dsp:nvSpPr>
      <dsp:spPr>
        <a:xfrm rot="5400000">
          <a:off x="2950396" y="175806"/>
          <a:ext cx="629039" cy="5174978"/>
        </a:xfrm>
        <a:prstGeom prst="round2SameRect">
          <a:avLst/>
        </a:prstGeom>
        <a:solidFill>
          <a:schemeClr val="lt1">
            <a:alpha val="90000"/>
            <a:hueOff val="0"/>
            <a:satOff val="0"/>
            <a:lumOff val="0"/>
            <a:alphaOff val="0"/>
          </a:schemeClr>
        </a:solidFill>
        <a:ln w="12700" cap="flat" cmpd="sng" algn="ctr">
          <a:solidFill>
            <a:schemeClr val="accent1">
              <a:shade val="80000"/>
              <a:hueOff val="-253942"/>
              <a:satOff val="-39283"/>
              <a:lumOff val="3969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Bake at 350 degrees Fahrenheit for 10 minutes</a:t>
          </a:r>
        </a:p>
        <a:p>
          <a:pPr marL="171450" lvl="1" indent="-171450" algn="l" defTabSz="800100">
            <a:lnSpc>
              <a:spcPct val="90000"/>
            </a:lnSpc>
            <a:spcBef>
              <a:spcPct val="0"/>
            </a:spcBef>
            <a:spcAft>
              <a:spcPct val="15000"/>
            </a:spcAft>
            <a:buChar char="•"/>
          </a:pPr>
          <a:r>
            <a:rPr lang="en-US" sz="1800" kern="1200" dirty="0"/>
            <a:t>Let cool after</a:t>
          </a:r>
        </a:p>
      </dsp:txBody>
      <dsp:txXfrm rot="-5400000">
        <a:off x="677427" y="2479483"/>
        <a:ext cx="5144271" cy="56762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8B3A00-37AE-DF4F-846D-B0E493D1DDE8}" type="datetimeFigureOut">
              <a:rPr lang="en-US" smtClean="0"/>
              <a:t>1/6/2023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60FC8D-3FAB-384B-A523-F958535FCC05}" type="slidenum">
              <a:rPr lang="en-US" smtClean="0"/>
              <a:t>‹#›</a:t>
            </a:fld>
            <a:endParaRPr lang="en-US"/>
          </a:p>
        </p:txBody>
      </p:sp>
    </p:spTree>
    <p:extLst>
      <p:ext uri="{BB962C8B-B14F-4D97-AF65-F5344CB8AC3E}">
        <p14:creationId xmlns:p14="http://schemas.microsoft.com/office/powerpoint/2010/main" val="3294039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39E575A9-56CD-5A42-B9C7-1068F92289D5}"/>
              </a:ext>
            </a:extLst>
          </p:cNvPr>
          <p:cNvSpPr>
            <a:spLocks noGrp="1"/>
          </p:cNvSpPr>
          <p:nvPr>
            <p:ph type="title"/>
          </p:nvPr>
        </p:nvSpPr>
        <p:spPr>
          <a:xfrm>
            <a:off x="292977" y="4013370"/>
            <a:ext cx="6212925" cy="1954786"/>
          </a:xfrm>
        </p:spPr>
        <p:txBody>
          <a:bodyPr anchor="t">
            <a:noAutofit/>
          </a:bodyPr>
          <a:lstStyle>
            <a:lvl1pPr>
              <a:defRPr sz="6000" b="0" i="0">
                <a:solidFill>
                  <a:srgbClr val="F0F0F0"/>
                </a:solidFill>
                <a:latin typeface="Montserrat SemiBold" pitchFamily="2" charset="77"/>
              </a:defRPr>
            </a:lvl1pPr>
          </a:lstStyle>
          <a:p>
            <a:r>
              <a:rPr lang="en-US" dirty="0"/>
              <a:t>Click to edit</a:t>
            </a:r>
          </a:p>
        </p:txBody>
      </p:sp>
      <p:sp>
        <p:nvSpPr>
          <p:cNvPr id="11" name="TextBox 10">
            <a:extLst>
              <a:ext uri="{FF2B5EF4-FFF2-40B4-BE49-F238E27FC236}">
                <a16:creationId xmlns:a16="http://schemas.microsoft.com/office/drawing/2014/main" id="{4AB47C65-C622-BE47-AE97-E148F4F3EA4E}"/>
              </a:ext>
            </a:extLst>
          </p:cNvPr>
          <p:cNvSpPr txBox="1"/>
          <p:nvPr userDrawn="1"/>
        </p:nvSpPr>
        <p:spPr>
          <a:xfrm>
            <a:off x="292977" y="3182200"/>
            <a:ext cx="3154416" cy="646331"/>
          </a:xfrm>
          <a:prstGeom prst="rect">
            <a:avLst/>
          </a:prstGeom>
          <a:noFill/>
        </p:spPr>
        <p:txBody>
          <a:bodyPr wrap="square" rtlCol="0">
            <a:spAutoFit/>
          </a:bodyPr>
          <a:lstStyle/>
          <a:p>
            <a:r>
              <a:rPr lang="en-US" sz="3600" b="1" i="0" spc="100" baseline="0" dirty="0">
                <a:solidFill>
                  <a:srgbClr val="F0F0F0"/>
                </a:solidFill>
                <a:latin typeface="Montserrat ExtraBold" pitchFamily="2" charset="77"/>
              </a:rPr>
              <a:t>CSE 122</a:t>
            </a:r>
          </a:p>
        </p:txBody>
      </p:sp>
      <p:sp>
        <p:nvSpPr>
          <p:cNvPr id="4" name="Rounded Rectangle 3">
            <a:extLst>
              <a:ext uri="{FF2B5EF4-FFF2-40B4-BE49-F238E27FC236}">
                <a16:creationId xmlns:a16="http://schemas.microsoft.com/office/drawing/2014/main" id="{F7A9EB4D-77DA-A446-AC45-F12975CF7B81}"/>
              </a:ext>
            </a:extLst>
          </p:cNvPr>
          <p:cNvSpPr/>
          <p:nvPr userDrawn="1"/>
        </p:nvSpPr>
        <p:spPr>
          <a:xfrm>
            <a:off x="420128" y="2753848"/>
            <a:ext cx="1269523" cy="420130"/>
          </a:xfrm>
          <a:prstGeom prst="roundRect">
            <a:avLst/>
          </a:prstGeom>
          <a:solidFill>
            <a:srgbClr val="FA8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0" spc="300" dirty="0">
                <a:latin typeface="Montserrat" pitchFamily="2" charset="77"/>
              </a:rPr>
              <a:t>LEC 01</a:t>
            </a:r>
          </a:p>
        </p:txBody>
      </p:sp>
      <p:sp>
        <p:nvSpPr>
          <p:cNvPr id="14" name="Rounded Rectangle 13">
            <a:extLst>
              <a:ext uri="{FF2B5EF4-FFF2-40B4-BE49-F238E27FC236}">
                <a16:creationId xmlns:a16="http://schemas.microsoft.com/office/drawing/2014/main" id="{F0E59AED-1ABF-8D47-B5D7-C50109AB6669}"/>
              </a:ext>
            </a:extLst>
          </p:cNvPr>
          <p:cNvSpPr/>
          <p:nvPr userDrawn="1"/>
        </p:nvSpPr>
        <p:spPr>
          <a:xfrm>
            <a:off x="7119063" y="1251643"/>
            <a:ext cx="5250244" cy="5153775"/>
          </a:xfrm>
          <a:prstGeom prst="roundRect">
            <a:avLst>
              <a:gd name="adj" fmla="val 1114"/>
            </a:avLst>
          </a:prstGeom>
          <a:solidFill>
            <a:srgbClr val="FAFAFA"/>
          </a:solidFill>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3E7AD165-91DB-084B-A2F9-5E40F1ED88BD}"/>
              </a:ext>
            </a:extLst>
          </p:cNvPr>
          <p:cNvSpPr/>
          <p:nvPr userDrawn="1"/>
        </p:nvSpPr>
        <p:spPr>
          <a:xfrm>
            <a:off x="7360567" y="4819413"/>
            <a:ext cx="986167" cy="276999"/>
          </a:xfrm>
          <a:prstGeom prst="rect">
            <a:avLst/>
          </a:prstGeom>
        </p:spPr>
        <p:txBody>
          <a:bodyPr wrap="none">
            <a:spAutoFit/>
          </a:bodyPr>
          <a:lstStyle/>
          <a:p>
            <a:pPr algn="r"/>
            <a:r>
              <a:rPr lang="en-US" sz="1200" b="1" i="0" dirty="0">
                <a:solidFill>
                  <a:schemeClr val="bg1">
                    <a:lumMod val="65000"/>
                  </a:schemeClr>
                </a:solidFill>
                <a:latin typeface="Montserrat" pitchFamily="2" charset="77"/>
              </a:rPr>
              <a:t>Instructor</a:t>
            </a:r>
          </a:p>
        </p:txBody>
      </p:sp>
      <p:sp>
        <p:nvSpPr>
          <p:cNvPr id="22" name="Rectangle 21">
            <a:extLst>
              <a:ext uri="{FF2B5EF4-FFF2-40B4-BE49-F238E27FC236}">
                <a16:creationId xmlns:a16="http://schemas.microsoft.com/office/drawing/2014/main" id="{E84EAA45-D4D9-8B42-AF08-0F7208E598C6}"/>
              </a:ext>
            </a:extLst>
          </p:cNvPr>
          <p:cNvSpPr/>
          <p:nvPr userDrawn="1"/>
        </p:nvSpPr>
        <p:spPr>
          <a:xfrm>
            <a:off x="7848275" y="5075655"/>
            <a:ext cx="479618" cy="276999"/>
          </a:xfrm>
          <a:prstGeom prst="rect">
            <a:avLst/>
          </a:prstGeom>
        </p:spPr>
        <p:txBody>
          <a:bodyPr wrap="none">
            <a:spAutoFit/>
          </a:bodyPr>
          <a:lstStyle/>
          <a:p>
            <a:pPr algn="r"/>
            <a:r>
              <a:rPr lang="en-US" sz="1200" b="1" i="0" dirty="0">
                <a:solidFill>
                  <a:schemeClr val="bg1">
                    <a:lumMod val="65000"/>
                  </a:schemeClr>
                </a:solidFill>
                <a:latin typeface="Montserrat" pitchFamily="2" charset="77"/>
              </a:rPr>
              <a:t>TAs</a:t>
            </a:r>
          </a:p>
        </p:txBody>
      </p:sp>
      <p:cxnSp>
        <p:nvCxnSpPr>
          <p:cNvPr id="23" name="Straight Connector 22">
            <a:extLst>
              <a:ext uri="{FF2B5EF4-FFF2-40B4-BE49-F238E27FC236}">
                <a16:creationId xmlns:a16="http://schemas.microsoft.com/office/drawing/2014/main" id="{9E204213-5282-9748-829A-B0CF9968EAE3}"/>
              </a:ext>
            </a:extLst>
          </p:cNvPr>
          <p:cNvCxnSpPr/>
          <p:nvPr userDrawn="1"/>
        </p:nvCxnSpPr>
        <p:spPr>
          <a:xfrm>
            <a:off x="7452794" y="4551419"/>
            <a:ext cx="4468305"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Rounded Rectangle 1">
            <a:extLst>
              <a:ext uri="{FF2B5EF4-FFF2-40B4-BE49-F238E27FC236}">
                <a16:creationId xmlns:a16="http://schemas.microsoft.com/office/drawing/2014/main" id="{06C7426B-729E-F7D5-0736-3AD7D1926A0A}"/>
              </a:ext>
            </a:extLst>
          </p:cNvPr>
          <p:cNvSpPr/>
          <p:nvPr userDrawn="1"/>
        </p:nvSpPr>
        <p:spPr>
          <a:xfrm>
            <a:off x="-369625" y="5494620"/>
            <a:ext cx="4632957" cy="1688781"/>
          </a:xfrm>
          <a:prstGeom prst="roundRect">
            <a:avLst>
              <a:gd name="adj" fmla="val 9433"/>
            </a:avLst>
          </a:prstGeom>
          <a:solidFill>
            <a:srgbClr val="FAFAFA"/>
          </a:solidFill>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4808DAC-636A-06AC-ADA9-6F6514C7FCE0}"/>
              </a:ext>
            </a:extLst>
          </p:cNvPr>
          <p:cNvSpPr/>
          <p:nvPr userDrawn="1"/>
        </p:nvSpPr>
        <p:spPr>
          <a:xfrm>
            <a:off x="71163" y="5574803"/>
            <a:ext cx="2250674" cy="276999"/>
          </a:xfrm>
          <a:prstGeom prst="rect">
            <a:avLst/>
          </a:prstGeom>
        </p:spPr>
        <p:txBody>
          <a:bodyPr wrap="square">
            <a:spAutoFit/>
          </a:bodyPr>
          <a:lstStyle/>
          <a:p>
            <a:pPr algn="l"/>
            <a:r>
              <a:rPr lang="en-US" sz="1200" b="1" i="0" dirty="0">
                <a:solidFill>
                  <a:schemeClr val="bg1">
                    <a:lumMod val="65000"/>
                  </a:schemeClr>
                </a:solidFill>
                <a:latin typeface="Montserrat" pitchFamily="2" charset="77"/>
              </a:rPr>
              <a:t>Questions during Class?</a:t>
            </a:r>
          </a:p>
        </p:txBody>
      </p:sp>
      <p:sp>
        <p:nvSpPr>
          <p:cNvPr id="6" name="Rectangle 5">
            <a:extLst>
              <a:ext uri="{FF2B5EF4-FFF2-40B4-BE49-F238E27FC236}">
                <a16:creationId xmlns:a16="http://schemas.microsoft.com/office/drawing/2014/main" id="{99DE38F8-AD40-1DC7-1944-4682FDD989B1}"/>
              </a:ext>
            </a:extLst>
          </p:cNvPr>
          <p:cNvSpPr/>
          <p:nvPr userDrawn="1"/>
        </p:nvSpPr>
        <p:spPr>
          <a:xfrm>
            <a:off x="72629" y="5851802"/>
            <a:ext cx="2432111" cy="769441"/>
          </a:xfrm>
          <a:prstGeom prst="rect">
            <a:avLst/>
          </a:prstGeom>
        </p:spPr>
        <p:txBody>
          <a:bodyPr wrap="square">
            <a:spAutoFit/>
          </a:bodyPr>
          <a:lstStyle/>
          <a:p>
            <a:r>
              <a:rPr lang="en-US" sz="1200" b="1" i="0" dirty="0">
                <a:solidFill>
                  <a:schemeClr val="tx1">
                    <a:lumMod val="65000"/>
                    <a:lumOff val="35000"/>
                  </a:schemeClr>
                </a:solidFill>
                <a:latin typeface="Montserrat SemiBold" pitchFamily="2" charset="77"/>
              </a:rPr>
              <a:t>Raise hand or send here</a:t>
            </a:r>
          </a:p>
          <a:p>
            <a:endParaRPr lang="en-US" sz="1200" b="1" i="0" dirty="0">
              <a:solidFill>
                <a:schemeClr val="tx1">
                  <a:lumMod val="65000"/>
                  <a:lumOff val="35000"/>
                </a:schemeClr>
              </a:solidFill>
              <a:latin typeface="Montserrat SemiBold" pitchFamily="2" charset="77"/>
            </a:endParaRPr>
          </a:p>
          <a:p>
            <a:r>
              <a:rPr lang="en-US" sz="2000" b="0" i="0" dirty="0">
                <a:solidFill>
                  <a:schemeClr val="tx1">
                    <a:lumMod val="65000"/>
                    <a:lumOff val="35000"/>
                  </a:schemeClr>
                </a:solidFill>
                <a:latin typeface="Montserrat SemiBold" pitchFamily="2" charset="77"/>
              </a:rPr>
              <a:t>sli.do    #cse122 </a:t>
            </a:r>
          </a:p>
        </p:txBody>
      </p:sp>
      <p:sp>
        <p:nvSpPr>
          <p:cNvPr id="15" name="Rounded Rectangle 14">
            <a:extLst>
              <a:ext uri="{FF2B5EF4-FFF2-40B4-BE49-F238E27FC236}">
                <a16:creationId xmlns:a16="http://schemas.microsoft.com/office/drawing/2014/main" id="{0F316C5E-94E4-1E69-FEBC-BC7B29D56913}"/>
              </a:ext>
            </a:extLst>
          </p:cNvPr>
          <p:cNvSpPr/>
          <p:nvPr userDrawn="1"/>
        </p:nvSpPr>
        <p:spPr>
          <a:xfrm>
            <a:off x="2950313" y="5594680"/>
            <a:ext cx="1218438" cy="1223089"/>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ACD966AC-149A-4FFF-BDFE-101E1A950B07}"/>
              </a:ext>
            </a:extLst>
          </p:cNvPr>
          <p:cNvPicPr>
            <a:picLocks noChangeAspect="1"/>
          </p:cNvPicPr>
          <p:nvPr userDrawn="1"/>
        </p:nvPicPr>
        <p:blipFill>
          <a:blip r:embed="rId3"/>
          <a:stretch>
            <a:fillRect/>
          </a:stretch>
        </p:blipFill>
        <p:spPr>
          <a:xfrm>
            <a:off x="3046588" y="5713302"/>
            <a:ext cx="1005840" cy="1005840"/>
          </a:xfrm>
          <a:prstGeom prst="rect">
            <a:avLst/>
          </a:prstGeom>
        </p:spPr>
      </p:pic>
      <p:sp>
        <p:nvSpPr>
          <p:cNvPr id="18" name="TextBox 17">
            <a:extLst>
              <a:ext uri="{FF2B5EF4-FFF2-40B4-BE49-F238E27FC236}">
                <a16:creationId xmlns:a16="http://schemas.microsoft.com/office/drawing/2014/main" id="{A9F24C14-2EED-4E11-9C1E-1EB833FD161E}"/>
              </a:ext>
            </a:extLst>
          </p:cNvPr>
          <p:cNvSpPr txBox="1"/>
          <p:nvPr userDrawn="1"/>
        </p:nvSpPr>
        <p:spPr>
          <a:xfrm>
            <a:off x="8346734" y="5086746"/>
            <a:ext cx="3552289" cy="1318669"/>
          </a:xfrm>
          <a:prstGeom prst="rect">
            <a:avLst/>
          </a:prstGeom>
          <a:noFill/>
        </p:spPr>
        <p:txBody>
          <a:bodyPr wrap="square" numCol="4" rtlCol="0">
            <a:noAutofit/>
          </a:bodyPr>
          <a:lstStyle/>
          <a:p>
            <a:r>
              <a:rPr lang="en-US" sz="800" b="1" i="0" dirty="0" err="1">
                <a:solidFill>
                  <a:schemeClr val="tx1">
                    <a:lumMod val="65000"/>
                    <a:lumOff val="35000"/>
                  </a:schemeClr>
                </a:solidFill>
                <a:latin typeface="Montserrat SemiBold" pitchFamily="2" charset="77"/>
              </a:rPr>
              <a:t>Ayush</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Connor</a:t>
            </a:r>
          </a:p>
          <a:p>
            <a:r>
              <a:rPr lang="en-US" sz="800" b="1" i="0" dirty="0" err="1">
                <a:solidFill>
                  <a:schemeClr val="tx1">
                    <a:lumMod val="65000"/>
                    <a:lumOff val="35000"/>
                  </a:schemeClr>
                </a:solidFill>
                <a:latin typeface="Montserrat SemiBold" pitchFamily="2" charset="77"/>
              </a:rPr>
              <a:t>Poojitha</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Andrew A</a:t>
            </a:r>
          </a:p>
          <a:p>
            <a:r>
              <a:rPr lang="en-US" sz="800" b="1" i="0" dirty="0">
                <a:solidFill>
                  <a:schemeClr val="tx1">
                    <a:lumMod val="65000"/>
                    <a:lumOff val="35000"/>
                  </a:schemeClr>
                </a:solidFill>
                <a:latin typeface="Montserrat SemiBold" pitchFamily="2" charset="77"/>
              </a:rPr>
              <a:t>Andrew C</a:t>
            </a:r>
          </a:p>
          <a:p>
            <a:r>
              <a:rPr lang="en-US" sz="800" b="1" i="0" dirty="0">
                <a:solidFill>
                  <a:schemeClr val="tx1">
                    <a:lumMod val="65000"/>
                    <a:lumOff val="35000"/>
                  </a:schemeClr>
                </a:solidFill>
                <a:latin typeface="Montserrat SemiBold" pitchFamily="2" charset="77"/>
              </a:rPr>
              <a:t>Jasmine</a:t>
            </a:r>
          </a:p>
          <a:p>
            <a:r>
              <a:rPr lang="en-US" sz="800" b="1" i="0" dirty="0" err="1">
                <a:solidFill>
                  <a:schemeClr val="tx1">
                    <a:lumMod val="65000"/>
                    <a:lumOff val="35000"/>
                  </a:schemeClr>
                </a:solidFill>
                <a:latin typeface="Montserrat SemiBold" pitchFamily="2" charset="77"/>
              </a:rPr>
              <a:t>Darel</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Gabe</a:t>
            </a:r>
          </a:p>
          <a:p>
            <a:r>
              <a:rPr lang="en-US" sz="800" b="1" i="0" dirty="0">
                <a:solidFill>
                  <a:schemeClr val="tx1">
                    <a:lumMod val="65000"/>
                    <a:lumOff val="35000"/>
                  </a:schemeClr>
                </a:solidFill>
                <a:latin typeface="Montserrat SemiBold" pitchFamily="2" charset="77"/>
              </a:rPr>
              <a:t>Karen</a:t>
            </a:r>
          </a:p>
          <a:p>
            <a:r>
              <a:rPr lang="en-US" sz="800" b="1" i="0" dirty="0">
                <a:solidFill>
                  <a:schemeClr val="tx1">
                    <a:lumMod val="65000"/>
                    <a:lumOff val="35000"/>
                  </a:schemeClr>
                </a:solidFill>
                <a:latin typeface="Montserrat SemiBold" pitchFamily="2" charset="77"/>
              </a:rPr>
              <a:t>Colton</a:t>
            </a:r>
          </a:p>
          <a:p>
            <a:r>
              <a:rPr lang="en-US" sz="800" b="1" i="0" dirty="0">
                <a:solidFill>
                  <a:schemeClr val="tx1">
                    <a:lumMod val="65000"/>
                    <a:lumOff val="35000"/>
                  </a:schemeClr>
                </a:solidFill>
                <a:latin typeface="Montserrat SemiBold" pitchFamily="2" charset="77"/>
              </a:rPr>
              <a:t>Atharva</a:t>
            </a:r>
          </a:p>
          <a:p>
            <a:r>
              <a:rPr lang="en-US" sz="800" b="1" i="0" dirty="0">
                <a:solidFill>
                  <a:schemeClr val="tx1">
                    <a:lumMod val="65000"/>
                    <a:lumOff val="35000"/>
                  </a:schemeClr>
                </a:solidFill>
                <a:latin typeface="Montserrat SemiBold" pitchFamily="2" charset="77"/>
              </a:rPr>
              <a:t>Julia</a:t>
            </a:r>
          </a:p>
          <a:p>
            <a:r>
              <a:rPr lang="en-US" sz="800" b="1" i="0" dirty="0" err="1">
                <a:solidFill>
                  <a:schemeClr val="tx1">
                    <a:lumMod val="65000"/>
                    <a:lumOff val="35000"/>
                  </a:schemeClr>
                </a:solidFill>
                <a:latin typeface="Montserrat SemiBold" pitchFamily="2" charset="77"/>
              </a:rPr>
              <a:t>Megana</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Joey</a:t>
            </a:r>
          </a:p>
          <a:p>
            <a:r>
              <a:rPr lang="en-US" sz="800" b="1" i="0" dirty="0" err="1">
                <a:solidFill>
                  <a:schemeClr val="tx1">
                    <a:lumMod val="65000"/>
                    <a:lumOff val="35000"/>
                  </a:schemeClr>
                </a:solidFill>
                <a:latin typeface="Montserrat SemiBold" pitchFamily="2" charset="77"/>
              </a:rPr>
              <a:t>Eesha</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Lilian</a:t>
            </a:r>
          </a:p>
          <a:p>
            <a:r>
              <a:rPr lang="en-US" sz="800" b="1" i="0" dirty="0">
                <a:solidFill>
                  <a:schemeClr val="tx1">
                    <a:lumMod val="65000"/>
                    <a:lumOff val="35000"/>
                  </a:schemeClr>
                </a:solidFill>
                <a:latin typeface="Montserrat SemiBold" pitchFamily="2" charset="77"/>
              </a:rPr>
              <a:t>Thomas</a:t>
            </a:r>
          </a:p>
          <a:p>
            <a:r>
              <a:rPr lang="en-US" sz="800" b="1" i="0" dirty="0">
                <a:solidFill>
                  <a:schemeClr val="tx1">
                    <a:lumMod val="65000"/>
                    <a:lumOff val="35000"/>
                  </a:schemeClr>
                </a:solidFill>
                <a:latin typeface="Montserrat SemiBold" pitchFamily="2" charset="77"/>
              </a:rPr>
              <a:t>Leon</a:t>
            </a:r>
          </a:p>
          <a:p>
            <a:r>
              <a:rPr lang="en-US" sz="800" b="1" i="0" dirty="0">
                <a:solidFill>
                  <a:schemeClr val="tx1">
                    <a:lumMod val="65000"/>
                    <a:lumOff val="35000"/>
                  </a:schemeClr>
                </a:solidFill>
                <a:latin typeface="Montserrat SemiBold" pitchFamily="2" charset="77"/>
              </a:rPr>
              <a:t>Melissa</a:t>
            </a:r>
          </a:p>
          <a:p>
            <a:r>
              <a:rPr lang="en-US" sz="800" b="1" i="0" dirty="0">
                <a:solidFill>
                  <a:schemeClr val="tx1">
                    <a:lumMod val="65000"/>
                    <a:lumOff val="35000"/>
                  </a:schemeClr>
                </a:solidFill>
                <a:latin typeface="Montserrat SemiBold" pitchFamily="2" charset="77"/>
              </a:rPr>
              <a:t>Audrey</a:t>
            </a:r>
          </a:p>
          <a:p>
            <a:r>
              <a:rPr lang="en-US" sz="800" b="1" i="0" dirty="0">
                <a:solidFill>
                  <a:schemeClr val="tx1">
                    <a:lumMod val="65000"/>
                    <a:lumOff val="35000"/>
                  </a:schemeClr>
                </a:solidFill>
                <a:latin typeface="Montserrat SemiBold" pitchFamily="2" charset="77"/>
              </a:rPr>
              <a:t>Ernie</a:t>
            </a:r>
          </a:p>
          <a:p>
            <a:r>
              <a:rPr lang="en-US" sz="800" b="1" i="0" dirty="0">
                <a:solidFill>
                  <a:schemeClr val="tx1">
                    <a:lumMod val="65000"/>
                    <a:lumOff val="35000"/>
                  </a:schemeClr>
                </a:solidFill>
                <a:latin typeface="Montserrat SemiBold" pitchFamily="2" charset="77"/>
              </a:rPr>
              <a:t>Di</a:t>
            </a:r>
          </a:p>
          <a:p>
            <a:r>
              <a:rPr lang="en-US" sz="800" b="1" i="0" dirty="0">
                <a:solidFill>
                  <a:schemeClr val="tx1">
                    <a:lumMod val="65000"/>
                    <a:lumOff val="35000"/>
                  </a:schemeClr>
                </a:solidFill>
                <a:latin typeface="Montserrat SemiBold" pitchFamily="2" charset="77"/>
              </a:rPr>
              <a:t>Logan</a:t>
            </a:r>
          </a:p>
          <a:p>
            <a:r>
              <a:rPr lang="en-US" sz="800" b="1" i="0" dirty="0">
                <a:solidFill>
                  <a:schemeClr val="tx1">
                    <a:lumMod val="65000"/>
                    <a:lumOff val="35000"/>
                  </a:schemeClr>
                </a:solidFill>
                <a:latin typeface="Montserrat SemiBold" pitchFamily="2" charset="77"/>
              </a:rPr>
              <a:t>Shivani</a:t>
            </a:r>
          </a:p>
          <a:p>
            <a:r>
              <a:rPr lang="en-US" sz="800" b="1" i="0" dirty="0">
                <a:solidFill>
                  <a:schemeClr val="tx1">
                    <a:lumMod val="65000"/>
                    <a:lumOff val="35000"/>
                  </a:schemeClr>
                </a:solidFill>
                <a:latin typeface="Montserrat SemiBold" pitchFamily="2" charset="77"/>
              </a:rPr>
              <a:t>Michelle</a:t>
            </a:r>
          </a:p>
          <a:p>
            <a:r>
              <a:rPr lang="en-US" sz="800" b="1" i="0" dirty="0">
                <a:solidFill>
                  <a:schemeClr val="tx1">
                    <a:lumMod val="65000"/>
                    <a:lumOff val="35000"/>
                  </a:schemeClr>
                </a:solidFill>
                <a:latin typeface="Montserrat SemiBold" pitchFamily="2" charset="77"/>
              </a:rPr>
              <a:t>Steven</a:t>
            </a:r>
          </a:p>
          <a:p>
            <a:r>
              <a:rPr lang="en-US" sz="800" b="1" i="0" dirty="0">
                <a:solidFill>
                  <a:schemeClr val="tx1">
                    <a:lumMod val="65000"/>
                    <a:lumOff val="35000"/>
                  </a:schemeClr>
                </a:solidFill>
                <a:latin typeface="Montserrat SemiBold" pitchFamily="2" charset="77"/>
              </a:rPr>
              <a:t>Kevin</a:t>
            </a:r>
          </a:p>
          <a:p>
            <a:r>
              <a:rPr lang="en-US" sz="800" b="1" i="0" dirty="0">
                <a:solidFill>
                  <a:schemeClr val="tx1">
                    <a:lumMod val="65000"/>
                    <a:lumOff val="35000"/>
                  </a:schemeClr>
                </a:solidFill>
                <a:latin typeface="Montserrat SemiBold" pitchFamily="2" charset="77"/>
              </a:rPr>
              <a:t>Ken</a:t>
            </a:r>
          </a:p>
          <a:p>
            <a:r>
              <a:rPr lang="en-US" sz="800" b="1" i="0" dirty="0">
                <a:solidFill>
                  <a:schemeClr val="tx1">
                    <a:lumMod val="65000"/>
                    <a:lumOff val="35000"/>
                  </a:schemeClr>
                </a:solidFill>
                <a:latin typeface="Montserrat SemiBold" pitchFamily="2" charset="77"/>
              </a:rPr>
              <a:t>Vivek</a:t>
            </a:r>
          </a:p>
          <a:p>
            <a:r>
              <a:rPr lang="en-US" sz="800" b="1" i="0" dirty="0">
                <a:solidFill>
                  <a:schemeClr val="tx1">
                    <a:lumMod val="65000"/>
                    <a:lumOff val="35000"/>
                  </a:schemeClr>
                </a:solidFill>
                <a:latin typeface="Montserrat SemiBold" pitchFamily="2" charset="77"/>
              </a:rPr>
              <a:t>Autumn</a:t>
            </a:r>
          </a:p>
          <a:p>
            <a:r>
              <a:rPr lang="en-US" sz="800" b="1" i="0" dirty="0">
                <a:solidFill>
                  <a:schemeClr val="tx1">
                    <a:lumMod val="65000"/>
                    <a:lumOff val="35000"/>
                  </a:schemeClr>
                </a:solidFill>
                <a:latin typeface="Montserrat SemiBold" pitchFamily="2" charset="77"/>
              </a:rPr>
              <a:t>Ambika</a:t>
            </a:r>
          </a:p>
          <a:p>
            <a:r>
              <a:rPr lang="en-US" sz="800" b="1" i="0" dirty="0">
                <a:solidFill>
                  <a:schemeClr val="tx1">
                    <a:lumMod val="65000"/>
                    <a:lumOff val="35000"/>
                  </a:schemeClr>
                </a:solidFill>
                <a:latin typeface="Montserrat SemiBold" pitchFamily="2" charset="77"/>
              </a:rPr>
              <a:t>Elizabeth</a:t>
            </a:r>
          </a:p>
          <a:p>
            <a:r>
              <a:rPr lang="en-US" sz="800" b="1" i="0" dirty="0">
                <a:solidFill>
                  <a:schemeClr val="tx1">
                    <a:lumMod val="65000"/>
                    <a:lumOff val="35000"/>
                  </a:schemeClr>
                </a:solidFill>
                <a:latin typeface="Montserrat SemiBold" pitchFamily="2" charset="77"/>
              </a:rPr>
              <a:t>Joe</a:t>
            </a:r>
          </a:p>
          <a:p>
            <a:r>
              <a:rPr lang="en-US" sz="800" b="1" i="0" dirty="0" err="1">
                <a:solidFill>
                  <a:schemeClr val="tx1">
                    <a:lumMod val="65000"/>
                    <a:lumOff val="35000"/>
                  </a:schemeClr>
                </a:solidFill>
                <a:latin typeface="Montserrat SemiBold" pitchFamily="2" charset="77"/>
              </a:rPr>
              <a:t>Jin</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Ben</a:t>
            </a:r>
          </a:p>
          <a:p>
            <a:r>
              <a:rPr lang="en-US" sz="800" b="1" i="0" dirty="0">
                <a:solidFill>
                  <a:schemeClr val="tx1">
                    <a:lumMod val="65000"/>
                    <a:lumOff val="35000"/>
                  </a:schemeClr>
                </a:solidFill>
                <a:latin typeface="Montserrat SemiBold" pitchFamily="2" charset="77"/>
              </a:rPr>
              <a:t>Evelyn</a:t>
            </a:r>
          </a:p>
          <a:p>
            <a:r>
              <a:rPr lang="en-US" sz="800" b="1" i="0" dirty="0">
                <a:solidFill>
                  <a:schemeClr val="tx1">
                    <a:lumMod val="65000"/>
                    <a:lumOff val="35000"/>
                  </a:schemeClr>
                </a:solidFill>
                <a:latin typeface="Montserrat SemiBold" pitchFamily="2" charset="77"/>
              </a:rPr>
              <a:t>Kent</a:t>
            </a:r>
          </a:p>
        </p:txBody>
      </p:sp>
      <p:sp>
        <p:nvSpPr>
          <p:cNvPr id="24" name="Rectangle 23">
            <a:extLst>
              <a:ext uri="{FF2B5EF4-FFF2-40B4-BE49-F238E27FC236}">
                <a16:creationId xmlns:a16="http://schemas.microsoft.com/office/drawing/2014/main" id="{091FA219-21E0-48CF-A04F-DBF83BA0EBEC}"/>
              </a:ext>
            </a:extLst>
          </p:cNvPr>
          <p:cNvSpPr/>
          <p:nvPr userDrawn="1"/>
        </p:nvSpPr>
        <p:spPr>
          <a:xfrm>
            <a:off x="8346734" y="4819413"/>
            <a:ext cx="1202573" cy="276999"/>
          </a:xfrm>
          <a:prstGeom prst="rect">
            <a:avLst/>
          </a:prstGeom>
        </p:spPr>
        <p:txBody>
          <a:bodyPr wrap="none">
            <a:spAutoFit/>
          </a:bodyPr>
          <a:lstStyle/>
          <a:p>
            <a:r>
              <a:rPr lang="en-US" sz="1200" b="1" i="0" dirty="0">
                <a:solidFill>
                  <a:schemeClr val="tx1">
                    <a:lumMod val="65000"/>
                    <a:lumOff val="35000"/>
                  </a:schemeClr>
                </a:solidFill>
                <a:latin typeface="Montserrat SemiBold" pitchFamily="2" charset="77"/>
              </a:rPr>
              <a:t>Miya </a:t>
            </a:r>
            <a:r>
              <a:rPr lang="en-US" sz="1200" b="1" i="0" dirty="0" err="1">
                <a:solidFill>
                  <a:schemeClr val="tx1">
                    <a:lumMod val="65000"/>
                    <a:lumOff val="35000"/>
                  </a:schemeClr>
                </a:solidFill>
                <a:latin typeface="Montserrat SemiBold" pitchFamily="2" charset="77"/>
              </a:rPr>
              <a:t>Natsuhara</a:t>
            </a:r>
            <a:endParaRPr lang="en-US" sz="1200" b="1" i="0" dirty="0">
              <a:solidFill>
                <a:schemeClr val="tx1">
                  <a:lumMod val="65000"/>
                  <a:lumOff val="35000"/>
                </a:schemeClr>
              </a:solidFill>
              <a:latin typeface="Montserrat SemiBold" pitchFamily="2" charset="77"/>
            </a:endParaRPr>
          </a:p>
        </p:txBody>
      </p:sp>
    </p:spTree>
    <p:extLst>
      <p:ext uri="{BB962C8B-B14F-4D97-AF65-F5344CB8AC3E}">
        <p14:creationId xmlns:p14="http://schemas.microsoft.com/office/powerpoint/2010/main" val="3828369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72788E2-53AC-E040-9733-D210E8554D6E}"/>
              </a:ext>
            </a:extLst>
          </p:cNvPr>
          <p:cNvSpPr>
            <a:spLocks noGrp="1"/>
          </p:cNvSpPr>
          <p:nvPr>
            <p:ph type="sldNum" sz="quarter" idx="12"/>
          </p:nvPr>
        </p:nvSpPr>
        <p:spPr/>
        <p:txBody>
          <a:bodyPr/>
          <a:lstStyle/>
          <a:p>
            <a:fld id="{B84CCEFC-A9FF-8249-A3D3-21FB7B7CCB8D}" type="slidenum">
              <a:rPr lang="en-US" smtClean="0"/>
              <a:t>‹#›</a:t>
            </a:fld>
            <a:endParaRPr lang="en-US"/>
          </a:p>
        </p:txBody>
      </p:sp>
      <p:sp>
        <p:nvSpPr>
          <p:cNvPr id="5" name="TextBox 4">
            <a:extLst>
              <a:ext uri="{FF2B5EF4-FFF2-40B4-BE49-F238E27FC236}">
                <a16:creationId xmlns:a16="http://schemas.microsoft.com/office/drawing/2014/main" id="{6F10CAD9-D825-5C41-812F-1D2BA3804933}"/>
              </a:ext>
            </a:extLst>
          </p:cNvPr>
          <p:cNvSpPr txBox="1"/>
          <p:nvPr userDrawn="1"/>
        </p:nvSpPr>
        <p:spPr>
          <a:xfrm>
            <a:off x="568410" y="469557"/>
            <a:ext cx="2014152" cy="769441"/>
          </a:xfrm>
          <a:prstGeom prst="rect">
            <a:avLst/>
          </a:prstGeom>
          <a:noFill/>
        </p:spPr>
        <p:txBody>
          <a:bodyPr wrap="square" rtlCol="0">
            <a:spAutoFit/>
          </a:bodyPr>
          <a:lstStyle/>
          <a:p>
            <a:r>
              <a:rPr lang="en-US" sz="4400" b="1" i="0" dirty="0">
                <a:latin typeface="Calibri" panose="020F0502020204030204" pitchFamily="34" charset="0"/>
                <a:cs typeface="Calibri" panose="020F0502020204030204" pitchFamily="34" charset="0"/>
              </a:rPr>
              <a:t>Agenda</a:t>
            </a:r>
          </a:p>
        </p:txBody>
      </p:sp>
    </p:spTree>
    <p:extLst>
      <p:ext uri="{BB962C8B-B14F-4D97-AF65-F5344CB8AC3E}">
        <p14:creationId xmlns:p14="http://schemas.microsoft.com/office/powerpoint/2010/main" val="251727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6B8B3-3837-584A-94CD-BA26A8EFFBB5}"/>
              </a:ext>
            </a:extLst>
          </p:cNvPr>
          <p:cNvSpPr>
            <a:spLocks noGrp="1"/>
          </p:cNvSpPr>
          <p:nvPr>
            <p:ph type="title"/>
          </p:nvPr>
        </p:nvSpPr>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AA6CF4A-8D26-7E47-BE24-56CAFA2BFD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7F2DA4DA-0832-AD49-906C-ED72A76C79FD}"/>
              </a:ext>
            </a:extLst>
          </p:cNvPr>
          <p:cNvSpPr>
            <a:spLocks noGrp="1"/>
          </p:cNvSpPr>
          <p:nvPr>
            <p:ph type="sldNum" sz="quarter" idx="12"/>
          </p:nvPr>
        </p:nvSpPr>
        <p:spPr/>
        <p:txBody>
          <a:bodyPr/>
          <a:lstStyle/>
          <a:p>
            <a:fld id="{B84CCEFC-A9FF-8249-A3D3-21FB7B7CCB8D}" type="slidenum">
              <a:rPr lang="en-US" smtClean="0"/>
              <a:t>‹#›</a:t>
            </a:fld>
            <a:endParaRPr lang="en-US"/>
          </a:p>
        </p:txBody>
      </p:sp>
    </p:spTree>
    <p:extLst>
      <p:ext uri="{BB962C8B-B14F-4D97-AF65-F5344CB8AC3E}">
        <p14:creationId xmlns:p14="http://schemas.microsoft.com/office/powerpoint/2010/main" val="2058810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actice: Thi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1B53D-D190-0D4A-BA39-A8F17D8FEB4B}"/>
              </a:ext>
            </a:extLst>
          </p:cNvPr>
          <p:cNvSpPr>
            <a:spLocks noGrp="1"/>
          </p:cNvSpPr>
          <p:nvPr>
            <p:ph type="title"/>
          </p:nvPr>
        </p:nvSpPr>
        <p:spPr>
          <a:xfrm>
            <a:off x="838199" y="1388066"/>
            <a:ext cx="10515600" cy="762635"/>
          </a:xfrm>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70F8F08A-57D8-194E-8383-EB3BBBF69B6C}"/>
              </a:ext>
            </a:extLst>
          </p:cNvPr>
          <p:cNvSpPr>
            <a:spLocks noGrp="1"/>
          </p:cNvSpPr>
          <p:nvPr>
            <p:ph type="sldNum" sz="quarter" idx="10"/>
          </p:nvPr>
        </p:nvSpPr>
        <p:spPr/>
        <p:txBody>
          <a:bodyPr/>
          <a:lstStyle/>
          <a:p>
            <a:fld id="{B84CCEFC-A9FF-8249-A3D3-21FB7B7CCB8D}" type="slidenum">
              <a:rPr lang="en-US" smtClean="0"/>
              <a:pPr/>
              <a:t>‹#›</a:t>
            </a:fld>
            <a:endParaRPr lang="en-US"/>
          </a:p>
        </p:txBody>
      </p:sp>
      <p:sp>
        <p:nvSpPr>
          <p:cNvPr id="4" name="Rectangle 3">
            <a:extLst>
              <a:ext uri="{FF2B5EF4-FFF2-40B4-BE49-F238E27FC236}">
                <a16:creationId xmlns:a16="http://schemas.microsoft.com/office/drawing/2014/main" id="{D536DF9B-F95B-9446-A8D9-E083A46274F8}"/>
              </a:ext>
            </a:extLst>
          </p:cNvPr>
          <p:cNvSpPr/>
          <p:nvPr userDrawn="1"/>
        </p:nvSpPr>
        <p:spPr>
          <a:xfrm>
            <a:off x="-29763" y="231050"/>
            <a:ext cx="12221763" cy="984404"/>
          </a:xfrm>
          <a:prstGeom prst="rect">
            <a:avLst/>
          </a:prstGeom>
          <a:solidFill>
            <a:srgbClr val="2E235D"/>
          </a:solidFill>
          <a:ln w="12700">
            <a:solidFill>
              <a:srgbClr val="2E23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B3AA407-1DA0-3243-8E37-6DD02AC469B7}"/>
              </a:ext>
            </a:extLst>
          </p:cNvPr>
          <p:cNvSpPr/>
          <p:nvPr userDrawn="1"/>
        </p:nvSpPr>
        <p:spPr>
          <a:xfrm>
            <a:off x="8365340" y="393723"/>
            <a:ext cx="3380431" cy="556054"/>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i="0" dirty="0">
                <a:latin typeface="Calibri" panose="020F0502020204030204" pitchFamily="34" charset="0"/>
                <a:cs typeface="Calibri" panose="020F0502020204030204" pitchFamily="34" charset="0"/>
              </a:rPr>
              <a:t>sli.do      #cse122</a:t>
            </a:r>
          </a:p>
        </p:txBody>
      </p:sp>
      <p:sp>
        <p:nvSpPr>
          <p:cNvPr id="11" name="TextBox 10">
            <a:extLst>
              <a:ext uri="{FF2B5EF4-FFF2-40B4-BE49-F238E27FC236}">
                <a16:creationId xmlns:a16="http://schemas.microsoft.com/office/drawing/2014/main" id="{28B2FB86-FF62-31DF-F83C-54AC220C7122}"/>
              </a:ext>
            </a:extLst>
          </p:cNvPr>
          <p:cNvSpPr txBox="1"/>
          <p:nvPr userDrawn="1"/>
        </p:nvSpPr>
        <p:spPr>
          <a:xfrm>
            <a:off x="1106916" y="300371"/>
            <a:ext cx="3741730" cy="769441"/>
          </a:xfrm>
          <a:prstGeom prst="rect">
            <a:avLst/>
          </a:prstGeom>
          <a:noFill/>
        </p:spPr>
        <p:txBody>
          <a:bodyPr wrap="none" rtlCol="0">
            <a:spAutoFit/>
          </a:bodyPr>
          <a:lstStyle/>
          <a:p>
            <a:r>
              <a:rPr lang="en-US" sz="4400" b="1" dirty="0">
                <a:solidFill>
                  <a:schemeClr val="bg1"/>
                </a:solidFill>
              </a:rPr>
              <a:t>Practice : Think</a:t>
            </a:r>
          </a:p>
        </p:txBody>
      </p:sp>
      <p:pic>
        <p:nvPicPr>
          <p:cNvPr id="13" name="Graphic 12">
            <a:extLst>
              <a:ext uri="{FF2B5EF4-FFF2-40B4-BE49-F238E27FC236}">
                <a16:creationId xmlns:a16="http://schemas.microsoft.com/office/drawing/2014/main" id="{C7D0B743-6487-A3F6-EBE7-3E0368CD2E7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flipH="1">
            <a:off x="154039" y="300371"/>
            <a:ext cx="684160" cy="781897"/>
          </a:xfrm>
          <a:prstGeom prst="rect">
            <a:avLst/>
          </a:prstGeom>
        </p:spPr>
      </p:pic>
      <p:sp>
        <p:nvSpPr>
          <p:cNvPr id="14" name="Rounded Rectangle 13">
            <a:extLst>
              <a:ext uri="{FF2B5EF4-FFF2-40B4-BE49-F238E27FC236}">
                <a16:creationId xmlns:a16="http://schemas.microsoft.com/office/drawing/2014/main" id="{1F486DBF-0D75-55DB-9928-3E596B345D51}"/>
              </a:ext>
            </a:extLst>
          </p:cNvPr>
          <p:cNvSpPr/>
          <p:nvPr userDrawn="1"/>
        </p:nvSpPr>
        <p:spPr>
          <a:xfrm>
            <a:off x="7256995" y="195215"/>
            <a:ext cx="960120" cy="960120"/>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b="1" i="0" dirty="0">
              <a:latin typeface="Calibri" panose="020F0502020204030204" pitchFamily="34" charset="0"/>
              <a:cs typeface="Calibri" panose="020F0502020204030204" pitchFamily="34" charset="0"/>
            </a:endParaRPr>
          </a:p>
        </p:txBody>
      </p:sp>
      <p:sp>
        <p:nvSpPr>
          <p:cNvPr id="15" name="Rectangle 14">
            <a:extLst>
              <a:ext uri="{FF2B5EF4-FFF2-40B4-BE49-F238E27FC236}">
                <a16:creationId xmlns:a16="http://schemas.microsoft.com/office/drawing/2014/main" id="{1D5B7D14-FA34-B2D9-C621-221E813EEED7}"/>
              </a:ext>
            </a:extLst>
          </p:cNvPr>
          <p:cNvSpPr/>
          <p:nvPr userDrawn="1"/>
        </p:nvSpPr>
        <p:spPr>
          <a:xfrm>
            <a:off x="7362151" y="300371"/>
            <a:ext cx="749808" cy="749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A070F59B-FAC3-46C2-A500-6E009739CEF0}"/>
              </a:ext>
            </a:extLst>
          </p:cNvPr>
          <p:cNvPicPr>
            <a:picLocks noChangeAspect="1"/>
          </p:cNvPicPr>
          <p:nvPr userDrawn="1"/>
        </p:nvPicPr>
        <p:blipFill>
          <a:blip r:embed="rId4"/>
          <a:stretch>
            <a:fillRect/>
          </a:stretch>
        </p:blipFill>
        <p:spPr>
          <a:xfrm>
            <a:off x="7371295" y="311257"/>
            <a:ext cx="731520" cy="731520"/>
          </a:xfrm>
          <a:prstGeom prst="rect">
            <a:avLst/>
          </a:prstGeom>
        </p:spPr>
      </p:pic>
    </p:spTree>
    <p:extLst>
      <p:ext uri="{BB962C8B-B14F-4D97-AF65-F5344CB8AC3E}">
        <p14:creationId xmlns:p14="http://schemas.microsoft.com/office/powerpoint/2010/main" val="1063051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acitce: Pai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1B53D-D190-0D4A-BA39-A8F17D8FEB4B}"/>
              </a:ext>
            </a:extLst>
          </p:cNvPr>
          <p:cNvSpPr>
            <a:spLocks noGrp="1"/>
          </p:cNvSpPr>
          <p:nvPr>
            <p:ph type="title"/>
          </p:nvPr>
        </p:nvSpPr>
        <p:spPr>
          <a:xfrm>
            <a:off x="838199" y="1388066"/>
            <a:ext cx="10515600" cy="762635"/>
          </a:xfrm>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70F8F08A-57D8-194E-8383-EB3BBBF69B6C}"/>
              </a:ext>
            </a:extLst>
          </p:cNvPr>
          <p:cNvSpPr>
            <a:spLocks noGrp="1"/>
          </p:cNvSpPr>
          <p:nvPr>
            <p:ph type="sldNum" sz="quarter" idx="10"/>
          </p:nvPr>
        </p:nvSpPr>
        <p:spPr/>
        <p:txBody>
          <a:bodyPr/>
          <a:lstStyle/>
          <a:p>
            <a:fld id="{B84CCEFC-A9FF-8249-A3D3-21FB7B7CCB8D}" type="slidenum">
              <a:rPr lang="en-US" smtClean="0"/>
              <a:pPr/>
              <a:t>‹#›</a:t>
            </a:fld>
            <a:endParaRPr lang="en-US"/>
          </a:p>
        </p:txBody>
      </p:sp>
      <p:sp>
        <p:nvSpPr>
          <p:cNvPr id="4" name="Rectangle 3">
            <a:extLst>
              <a:ext uri="{FF2B5EF4-FFF2-40B4-BE49-F238E27FC236}">
                <a16:creationId xmlns:a16="http://schemas.microsoft.com/office/drawing/2014/main" id="{D536DF9B-F95B-9446-A8D9-E083A46274F8}"/>
              </a:ext>
            </a:extLst>
          </p:cNvPr>
          <p:cNvSpPr/>
          <p:nvPr userDrawn="1"/>
        </p:nvSpPr>
        <p:spPr>
          <a:xfrm>
            <a:off x="-29763" y="231050"/>
            <a:ext cx="12221763" cy="984404"/>
          </a:xfrm>
          <a:prstGeom prst="rect">
            <a:avLst/>
          </a:prstGeom>
          <a:solidFill>
            <a:srgbClr val="2E235D"/>
          </a:solidFill>
          <a:ln w="12700">
            <a:solidFill>
              <a:srgbClr val="2E23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Graphic 7">
            <a:extLst>
              <a:ext uri="{FF2B5EF4-FFF2-40B4-BE49-F238E27FC236}">
                <a16:creationId xmlns:a16="http://schemas.microsoft.com/office/drawing/2014/main" id="{5A96D726-B7B5-E5FD-95E9-944FA8727D3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54039" y="300371"/>
            <a:ext cx="961802" cy="769442"/>
          </a:xfrm>
          <a:prstGeom prst="rect">
            <a:avLst/>
          </a:prstGeom>
        </p:spPr>
      </p:pic>
      <p:sp>
        <p:nvSpPr>
          <p:cNvPr id="5" name="Rounded Rectangle 4">
            <a:extLst>
              <a:ext uri="{FF2B5EF4-FFF2-40B4-BE49-F238E27FC236}">
                <a16:creationId xmlns:a16="http://schemas.microsoft.com/office/drawing/2014/main" id="{80FA711B-19AB-5E1A-7C37-14ED2D5431ED}"/>
              </a:ext>
            </a:extLst>
          </p:cNvPr>
          <p:cNvSpPr/>
          <p:nvPr userDrawn="1"/>
        </p:nvSpPr>
        <p:spPr>
          <a:xfrm>
            <a:off x="8365340" y="393723"/>
            <a:ext cx="3380431" cy="556054"/>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i="0" dirty="0">
                <a:latin typeface="Calibri" panose="020F0502020204030204" pitchFamily="34" charset="0"/>
                <a:cs typeface="Calibri" panose="020F0502020204030204" pitchFamily="34" charset="0"/>
              </a:rPr>
              <a:t>sli.do      #cse122</a:t>
            </a:r>
          </a:p>
        </p:txBody>
      </p:sp>
      <p:sp>
        <p:nvSpPr>
          <p:cNvPr id="7" name="Rounded Rectangle 6">
            <a:extLst>
              <a:ext uri="{FF2B5EF4-FFF2-40B4-BE49-F238E27FC236}">
                <a16:creationId xmlns:a16="http://schemas.microsoft.com/office/drawing/2014/main" id="{592366A2-C9D8-2580-7B79-3B1F6DDAB802}"/>
              </a:ext>
            </a:extLst>
          </p:cNvPr>
          <p:cNvSpPr/>
          <p:nvPr userDrawn="1"/>
        </p:nvSpPr>
        <p:spPr>
          <a:xfrm>
            <a:off x="7256995" y="195215"/>
            <a:ext cx="960120" cy="960120"/>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b="1" i="0" dirty="0">
              <a:latin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7261646E-9F5C-9C61-C30B-3DF312AA0AE9}"/>
              </a:ext>
            </a:extLst>
          </p:cNvPr>
          <p:cNvSpPr/>
          <p:nvPr userDrawn="1"/>
        </p:nvSpPr>
        <p:spPr>
          <a:xfrm>
            <a:off x="7362151" y="300371"/>
            <a:ext cx="749808" cy="749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4522D9B-890F-87AE-E16B-BD76B76C8428}"/>
              </a:ext>
            </a:extLst>
          </p:cNvPr>
          <p:cNvSpPr txBox="1"/>
          <p:nvPr userDrawn="1"/>
        </p:nvSpPr>
        <p:spPr>
          <a:xfrm>
            <a:off x="1106916" y="300371"/>
            <a:ext cx="3357650" cy="769441"/>
          </a:xfrm>
          <a:prstGeom prst="rect">
            <a:avLst/>
          </a:prstGeom>
          <a:noFill/>
        </p:spPr>
        <p:txBody>
          <a:bodyPr wrap="none" rtlCol="0">
            <a:spAutoFit/>
          </a:bodyPr>
          <a:lstStyle/>
          <a:p>
            <a:r>
              <a:rPr lang="en-US" sz="4400" b="1" dirty="0">
                <a:solidFill>
                  <a:schemeClr val="bg1"/>
                </a:solidFill>
              </a:rPr>
              <a:t>Practice : Pair</a:t>
            </a:r>
          </a:p>
        </p:txBody>
      </p:sp>
      <p:pic>
        <p:nvPicPr>
          <p:cNvPr id="10" name="Picture 9">
            <a:extLst>
              <a:ext uri="{FF2B5EF4-FFF2-40B4-BE49-F238E27FC236}">
                <a16:creationId xmlns:a16="http://schemas.microsoft.com/office/drawing/2014/main" id="{0804CEF4-66D1-4D5B-836A-9D8D741E5CDD}"/>
              </a:ext>
            </a:extLst>
          </p:cNvPr>
          <p:cNvPicPr>
            <a:picLocks noChangeAspect="1"/>
          </p:cNvPicPr>
          <p:nvPr userDrawn="1"/>
        </p:nvPicPr>
        <p:blipFill>
          <a:blip r:embed="rId4"/>
          <a:stretch>
            <a:fillRect/>
          </a:stretch>
        </p:blipFill>
        <p:spPr>
          <a:xfrm>
            <a:off x="7371295" y="311257"/>
            <a:ext cx="731520" cy="731520"/>
          </a:xfrm>
          <a:prstGeom prst="rect">
            <a:avLst/>
          </a:prstGeom>
        </p:spPr>
      </p:pic>
    </p:spTree>
    <p:extLst>
      <p:ext uri="{BB962C8B-B14F-4D97-AF65-F5344CB8AC3E}">
        <p14:creationId xmlns:p14="http://schemas.microsoft.com/office/powerpoint/2010/main" val="4039598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3D231-F19F-A840-B5BC-F29C9E5212F3}"/>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900AC8BA-BD64-6945-A342-22D2048343EF}"/>
              </a:ext>
            </a:extLst>
          </p:cNvPr>
          <p:cNvSpPr>
            <a:spLocks noGrp="1"/>
          </p:cNvSpPr>
          <p:nvPr>
            <p:ph type="sldNum" sz="quarter" idx="12"/>
          </p:nvPr>
        </p:nvSpPr>
        <p:spPr/>
        <p:txBody>
          <a:bodyPr/>
          <a:lstStyle/>
          <a:p>
            <a:fld id="{B84CCEFC-A9FF-8249-A3D3-21FB7B7CCB8D}" type="slidenum">
              <a:rPr lang="en-US" smtClean="0"/>
              <a:t>‹#›</a:t>
            </a:fld>
            <a:endParaRPr lang="en-US"/>
          </a:p>
        </p:txBody>
      </p:sp>
    </p:spTree>
    <p:extLst>
      <p:ext uri="{BB962C8B-B14F-4D97-AF65-F5344CB8AC3E}">
        <p14:creationId xmlns:p14="http://schemas.microsoft.com/office/powerpoint/2010/main" val="1809023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02D3693-0064-BB4F-9EC2-569D40495AAF}"/>
              </a:ext>
            </a:extLst>
          </p:cNvPr>
          <p:cNvSpPr>
            <a:spLocks noGrp="1"/>
          </p:cNvSpPr>
          <p:nvPr>
            <p:ph type="sldNum" sz="quarter" idx="12"/>
          </p:nvPr>
        </p:nvSpPr>
        <p:spPr/>
        <p:txBody>
          <a:bodyPr/>
          <a:lstStyle/>
          <a:p>
            <a:fld id="{B84CCEFC-A9FF-8249-A3D3-21FB7B7CCB8D}" type="slidenum">
              <a:rPr lang="en-US" smtClean="0"/>
              <a:t>‹#›</a:t>
            </a:fld>
            <a:endParaRPr lang="en-US"/>
          </a:p>
        </p:txBody>
      </p:sp>
    </p:spTree>
    <p:extLst>
      <p:ext uri="{BB962C8B-B14F-4D97-AF65-F5344CB8AC3E}">
        <p14:creationId xmlns:p14="http://schemas.microsoft.com/office/powerpoint/2010/main" val="1841486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B460B4-70F4-B145-8648-892BD7385F5F}"/>
              </a:ext>
            </a:extLst>
          </p:cNvPr>
          <p:cNvSpPr>
            <a:spLocks noGrp="1"/>
          </p:cNvSpPr>
          <p:nvPr>
            <p:ph type="title"/>
          </p:nvPr>
        </p:nvSpPr>
        <p:spPr>
          <a:xfrm>
            <a:off x="838200" y="456565"/>
            <a:ext cx="10515600" cy="76263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173FE4-2A2D-D54E-9CA7-3BE743A500E7}"/>
              </a:ext>
            </a:extLst>
          </p:cNvPr>
          <p:cNvSpPr>
            <a:spLocks noGrp="1"/>
          </p:cNvSpPr>
          <p:nvPr>
            <p:ph type="body" idx="1"/>
          </p:nvPr>
        </p:nvSpPr>
        <p:spPr>
          <a:xfrm>
            <a:off x="838200" y="1371600"/>
            <a:ext cx="10515600" cy="48053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7F20E522-6C81-E146-9573-8B2A26576090}"/>
              </a:ext>
            </a:extLst>
          </p:cNvPr>
          <p:cNvSpPr>
            <a:spLocks noGrp="1"/>
          </p:cNvSpPr>
          <p:nvPr>
            <p:ph type="sldNum" sz="quarter" idx="4"/>
          </p:nvPr>
        </p:nvSpPr>
        <p:spPr>
          <a:xfrm>
            <a:off x="11487150" y="6329363"/>
            <a:ext cx="552450" cy="365125"/>
          </a:xfrm>
          <a:prstGeom prst="rect">
            <a:avLst/>
          </a:prstGeom>
        </p:spPr>
        <p:txBody>
          <a:bodyPr vert="horz" lIns="91440" tIns="45720" rIns="91440" bIns="45720" rtlCol="0" anchor="ctr"/>
          <a:lstStyle>
            <a:lvl1pPr algn="r">
              <a:defRPr sz="1100" b="1">
                <a:solidFill>
                  <a:srgbClr val="2E235D"/>
                </a:solidFill>
              </a:defRPr>
            </a:lvl1pPr>
          </a:lstStyle>
          <a:p>
            <a:fld id="{B84CCEFC-A9FF-8249-A3D3-21FB7B7CCB8D}" type="slidenum">
              <a:rPr lang="en-US" smtClean="0"/>
              <a:pPr/>
              <a:t>‹#›</a:t>
            </a:fld>
            <a:endParaRPr lang="en-US"/>
          </a:p>
        </p:txBody>
      </p:sp>
      <p:sp>
        <p:nvSpPr>
          <p:cNvPr id="8" name="Rectangle 7">
            <a:extLst>
              <a:ext uri="{FF2B5EF4-FFF2-40B4-BE49-F238E27FC236}">
                <a16:creationId xmlns:a16="http://schemas.microsoft.com/office/drawing/2014/main" id="{27829BDB-00F0-1A4D-85ED-E7EECB1665B0}"/>
              </a:ext>
            </a:extLst>
          </p:cNvPr>
          <p:cNvSpPr/>
          <p:nvPr userDrawn="1"/>
        </p:nvSpPr>
        <p:spPr>
          <a:xfrm>
            <a:off x="-89452" y="-2819"/>
            <a:ext cx="12503426" cy="239554"/>
          </a:xfrm>
          <a:prstGeom prst="rect">
            <a:avLst/>
          </a:prstGeom>
          <a:solidFill>
            <a:srgbClr val="2E235D"/>
          </a:solidFill>
          <a:ln w="12700">
            <a:solidFill>
              <a:srgbClr val="2E23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2F99840-7979-4642-ADBB-375B21C7BD95}"/>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9763" y="29972"/>
            <a:ext cx="2150721" cy="169037"/>
          </a:xfrm>
          <a:prstGeom prst="rect">
            <a:avLst/>
          </a:prstGeom>
        </p:spPr>
      </p:pic>
      <p:sp>
        <p:nvSpPr>
          <p:cNvPr id="9" name="TextBox 8">
            <a:extLst>
              <a:ext uri="{FF2B5EF4-FFF2-40B4-BE49-F238E27FC236}">
                <a16:creationId xmlns:a16="http://schemas.microsoft.com/office/drawing/2014/main" id="{C16FF7FA-8B99-C643-9479-91C32ACC4F6F}"/>
              </a:ext>
            </a:extLst>
          </p:cNvPr>
          <p:cNvSpPr txBox="1"/>
          <p:nvPr userDrawn="1"/>
        </p:nvSpPr>
        <p:spPr>
          <a:xfrm>
            <a:off x="10569575" y="0"/>
            <a:ext cx="1622425" cy="230832"/>
          </a:xfrm>
          <a:prstGeom prst="rect">
            <a:avLst/>
          </a:prstGeom>
          <a:noFill/>
        </p:spPr>
        <p:txBody>
          <a:bodyPr wrap="square" rtlCol="0">
            <a:spAutoFit/>
          </a:bodyPr>
          <a:lstStyle/>
          <a:p>
            <a:pPr algn="r"/>
            <a:r>
              <a:rPr lang="en-US" sz="900" b="1" i="0" dirty="0">
                <a:solidFill>
                  <a:schemeClr val="bg1"/>
                </a:solidFill>
                <a:latin typeface="Montserrat SemiBold" pitchFamily="2" charset="77"/>
              </a:rPr>
              <a:t>CSE 122 Winter 2023</a:t>
            </a:r>
          </a:p>
        </p:txBody>
      </p:sp>
      <p:sp>
        <p:nvSpPr>
          <p:cNvPr id="10" name="TextBox 9">
            <a:extLst>
              <a:ext uri="{FF2B5EF4-FFF2-40B4-BE49-F238E27FC236}">
                <a16:creationId xmlns:a16="http://schemas.microsoft.com/office/drawing/2014/main" id="{2982E279-6D9E-BC4A-A9B9-46E4512D586D}"/>
              </a:ext>
            </a:extLst>
          </p:cNvPr>
          <p:cNvSpPr txBox="1"/>
          <p:nvPr userDrawn="1"/>
        </p:nvSpPr>
        <p:spPr>
          <a:xfrm>
            <a:off x="3000376" y="-2819"/>
            <a:ext cx="6191248" cy="230832"/>
          </a:xfrm>
          <a:prstGeom prst="rect">
            <a:avLst/>
          </a:prstGeom>
          <a:noFill/>
        </p:spPr>
        <p:txBody>
          <a:bodyPr wrap="square" rtlCol="0">
            <a:spAutoFit/>
          </a:bodyPr>
          <a:lstStyle/>
          <a:p>
            <a:pPr algn="ctr"/>
            <a:r>
              <a:rPr lang="en-US" sz="900" b="1" i="0" dirty="0">
                <a:solidFill>
                  <a:schemeClr val="bg1"/>
                </a:solidFill>
                <a:latin typeface="Montserrat SemiBold" pitchFamily="2" charset="77"/>
              </a:rPr>
              <a:t>LEC 01: Java Review &amp; Functional Decomposition</a:t>
            </a:r>
          </a:p>
        </p:txBody>
      </p:sp>
    </p:spTree>
    <p:extLst>
      <p:ext uri="{BB962C8B-B14F-4D97-AF65-F5344CB8AC3E}">
        <p14:creationId xmlns:p14="http://schemas.microsoft.com/office/powerpoint/2010/main" val="846827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6" r:id="rId4"/>
    <p:sldLayoutId id="2147483657" r:id="rId5"/>
    <p:sldLayoutId id="2147483654" r:id="rId6"/>
    <p:sldLayoutId id="2147483655" r:id="rId7"/>
  </p:sldLayoutIdLst>
  <p:txStyles>
    <p:titleStyle>
      <a:lvl1pPr algn="l" defTabSz="914400" rtl="0" eaLnBrk="1" latinLnBrk="0" hangingPunct="1">
        <a:lnSpc>
          <a:spcPct val="90000"/>
        </a:lnSpc>
        <a:spcBef>
          <a:spcPct val="0"/>
        </a:spcBef>
        <a:buNone/>
        <a:defRPr sz="44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System Font Regular"/>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System Font Regular"/>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System Font Regular"/>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open.spotify.com/playlist/6qTTy2RQxmpsklo7EHwU5i?si=08d5931d27d54967"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cse12x.github.io/java-tutorial/io_files.html#user-input"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9.svg"/><Relationship Id="rId7" Type="http://schemas.openxmlformats.org/officeDocument/2006/relationships/diagramColors" Target="../diagrams/colors1.xml"/><Relationship Id="rId2" Type="http://schemas.openxmlformats.org/officeDocument/2006/relationships/image" Target="../media/image8.png"/><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s://courses.cs.washington.edu/courses/cse122/22au/resources/code_quality/"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hyperlink" Target="https://courses.cs.washington.edu/courses/cse122/23wi/grading_rubric/" TargetMode="Externa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hyperlink" Target="https://courses.cs.washington.edu/courses/cse122/23wi/grading_rubric/"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edstem.org/us/courses/32019/discussion/2362212" TargetMode="External"/><Relationship Id="rId2" Type="http://schemas.openxmlformats.org/officeDocument/2006/relationships/hyperlink" Target="https://forms.gle/tULnkDRsYyhotTnT9"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cse12x.github.io/java-tutorial/index.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3E336-7FEF-924C-B9A0-DBFB9A4D8162}"/>
              </a:ext>
            </a:extLst>
          </p:cNvPr>
          <p:cNvSpPr>
            <a:spLocks noGrp="1"/>
          </p:cNvSpPr>
          <p:nvPr>
            <p:ph type="title"/>
          </p:nvPr>
        </p:nvSpPr>
        <p:spPr>
          <a:xfrm>
            <a:off x="305333" y="4125093"/>
            <a:ext cx="6591226" cy="1954786"/>
          </a:xfrm>
        </p:spPr>
        <p:txBody>
          <a:bodyPr/>
          <a:lstStyle/>
          <a:p>
            <a:r>
              <a:rPr lang="en-US" sz="3600" dirty="0"/>
              <a:t>Java Review &amp; </a:t>
            </a:r>
            <a:br>
              <a:rPr lang="en-US" sz="3600" dirty="0"/>
            </a:br>
            <a:r>
              <a:rPr lang="en-US" sz="3600" dirty="0"/>
              <a:t>Functional Decomposition</a:t>
            </a:r>
          </a:p>
        </p:txBody>
      </p:sp>
      <p:sp>
        <p:nvSpPr>
          <p:cNvPr id="4" name="TextBox 3">
            <a:extLst>
              <a:ext uri="{FF2B5EF4-FFF2-40B4-BE49-F238E27FC236}">
                <a16:creationId xmlns:a16="http://schemas.microsoft.com/office/drawing/2014/main" id="{1140A5DD-90C5-8F48-BFF7-AE8301DF7CEF}"/>
              </a:ext>
            </a:extLst>
          </p:cNvPr>
          <p:cNvSpPr txBox="1"/>
          <p:nvPr/>
        </p:nvSpPr>
        <p:spPr>
          <a:xfrm>
            <a:off x="7456906" y="1840355"/>
            <a:ext cx="4476805" cy="1107996"/>
          </a:xfrm>
          <a:prstGeom prst="rect">
            <a:avLst/>
          </a:prstGeom>
          <a:noFill/>
        </p:spPr>
        <p:txBody>
          <a:bodyPr wrap="square" rtlCol="0">
            <a:spAutoFit/>
          </a:bodyPr>
          <a:lstStyle/>
          <a:p>
            <a:pPr algn="ctr"/>
            <a:r>
              <a:rPr lang="en-US" sz="2200" b="1" i="1" dirty="0">
                <a:solidFill>
                  <a:schemeClr val="tx1">
                    <a:lumMod val="75000"/>
                    <a:lumOff val="25000"/>
                  </a:schemeClr>
                </a:solidFill>
                <a:latin typeface="Calibri" panose="020F0502020204030204" pitchFamily="34" charset="0"/>
                <a:cs typeface="Calibri" panose="020F0502020204030204" pitchFamily="34" charset="0"/>
              </a:rPr>
              <a:t>Talk to your neighbors:</a:t>
            </a:r>
          </a:p>
          <a:p>
            <a:pPr algn="ctr"/>
            <a:r>
              <a:rPr lang="en-US" sz="2200" i="1" dirty="0">
                <a:solidFill>
                  <a:schemeClr val="tx1">
                    <a:lumMod val="75000"/>
                    <a:lumOff val="25000"/>
                  </a:schemeClr>
                </a:solidFill>
                <a:latin typeface="Calibri" panose="020F0502020204030204" pitchFamily="34" charset="0"/>
                <a:cs typeface="Calibri" panose="020F0502020204030204" pitchFamily="34" charset="0"/>
              </a:rPr>
              <a:t>What is your favorite </a:t>
            </a:r>
            <a:br>
              <a:rPr lang="en-US" sz="2200" i="1" dirty="0">
                <a:solidFill>
                  <a:schemeClr val="tx1">
                    <a:lumMod val="75000"/>
                    <a:lumOff val="25000"/>
                  </a:schemeClr>
                </a:solidFill>
                <a:latin typeface="Calibri" panose="020F0502020204030204" pitchFamily="34" charset="0"/>
                <a:cs typeface="Calibri" panose="020F0502020204030204" pitchFamily="34" charset="0"/>
              </a:rPr>
            </a:br>
            <a:r>
              <a:rPr lang="en-US" sz="2200" i="1" dirty="0">
                <a:solidFill>
                  <a:schemeClr val="tx1">
                    <a:lumMod val="75000"/>
                    <a:lumOff val="25000"/>
                  </a:schemeClr>
                </a:solidFill>
                <a:latin typeface="Calibri" panose="020F0502020204030204" pitchFamily="34" charset="0"/>
                <a:cs typeface="Calibri" panose="020F0502020204030204" pitchFamily="34" charset="0"/>
              </a:rPr>
              <a:t>restaurant around UW?</a:t>
            </a:r>
            <a:endParaRPr lang="en-US" sz="2200"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ACB3FA4D-2EA7-2844-8846-AA5A5AC61268}"/>
              </a:ext>
            </a:extLst>
          </p:cNvPr>
          <p:cNvSpPr txBox="1"/>
          <p:nvPr/>
        </p:nvSpPr>
        <p:spPr>
          <a:xfrm>
            <a:off x="7379594" y="1403798"/>
            <a:ext cx="4631431" cy="338554"/>
          </a:xfrm>
          <a:prstGeom prst="rect">
            <a:avLst/>
          </a:prstGeom>
          <a:noFill/>
        </p:spPr>
        <p:txBody>
          <a:bodyPr wrap="square" rtlCol="0">
            <a:spAutoFit/>
          </a:bodyPr>
          <a:lstStyle/>
          <a:p>
            <a:pPr algn="ctr"/>
            <a:r>
              <a:rPr lang="en-US" sz="1600" b="1" spc="80" dirty="0">
                <a:solidFill>
                  <a:schemeClr val="bg1">
                    <a:lumMod val="65000"/>
                  </a:schemeClr>
                </a:solidFill>
                <a:latin typeface="Montserrat SemiBold" pitchFamily="2" charset="77"/>
              </a:rPr>
              <a:t>BEFORE WE START</a:t>
            </a:r>
          </a:p>
        </p:txBody>
      </p:sp>
      <p:sp>
        <p:nvSpPr>
          <p:cNvPr id="8" name="TextBox 7">
            <a:extLst>
              <a:ext uri="{FF2B5EF4-FFF2-40B4-BE49-F238E27FC236}">
                <a16:creationId xmlns:a16="http://schemas.microsoft.com/office/drawing/2014/main" id="{AC9DA592-1FCD-40B6-970D-BE472D51DD5E}"/>
              </a:ext>
            </a:extLst>
          </p:cNvPr>
          <p:cNvSpPr txBox="1"/>
          <p:nvPr/>
        </p:nvSpPr>
        <p:spPr>
          <a:xfrm>
            <a:off x="7630732" y="4125093"/>
            <a:ext cx="4211392" cy="769441"/>
          </a:xfrm>
          <a:prstGeom prst="rect">
            <a:avLst/>
          </a:prstGeom>
          <a:noFill/>
        </p:spPr>
        <p:txBody>
          <a:bodyPr wrap="square" rtlCol="0">
            <a:spAutoFit/>
          </a:bodyPr>
          <a:lstStyle/>
          <a:p>
            <a:pPr algn="ctr"/>
            <a:r>
              <a:rPr lang="en-US" sz="2200" dirty="0">
                <a:solidFill>
                  <a:schemeClr val="tx1">
                    <a:lumMod val="75000"/>
                    <a:lumOff val="25000"/>
                  </a:schemeClr>
                </a:solidFill>
                <a:latin typeface="Calibri" panose="020F0502020204030204" pitchFamily="34" charset="0"/>
                <a:cs typeface="Calibri" panose="020F0502020204030204" pitchFamily="34" charset="0"/>
              </a:rPr>
              <a:t>Music: </a:t>
            </a:r>
            <a:r>
              <a:rPr lang="en-US" sz="2200" dirty="0">
                <a:solidFill>
                  <a:schemeClr val="tx1">
                    <a:lumMod val="75000"/>
                    <a:lumOff val="25000"/>
                  </a:schemeClr>
                </a:solidFill>
                <a:latin typeface="Calibri" panose="020F0502020204030204" pitchFamily="34" charset="0"/>
                <a:cs typeface="Calibri" panose="020F0502020204030204" pitchFamily="34" charset="0"/>
                <a:hlinkClick r:id="rId2"/>
              </a:rPr>
              <a:t>Miya’s 23wi CSE 122 Playlist</a:t>
            </a:r>
            <a:r>
              <a:rPr lang="en-US" sz="2200" dirty="0">
                <a:solidFill>
                  <a:schemeClr val="tx1">
                    <a:lumMod val="75000"/>
                    <a:lumOff val="25000"/>
                  </a:schemeClr>
                </a:solidFill>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358129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9F6E64-B983-40A4-2550-A1222EC74D36}"/>
              </a:ext>
            </a:extLst>
          </p:cNvPr>
          <p:cNvSpPr>
            <a:spLocks noGrp="1"/>
          </p:cNvSpPr>
          <p:nvPr>
            <p:ph type="title"/>
          </p:nvPr>
        </p:nvSpPr>
        <p:spPr/>
        <p:txBody>
          <a:bodyPr/>
          <a:lstStyle/>
          <a:p>
            <a:r>
              <a:rPr lang="en-US" dirty="0"/>
              <a:t>Case Study: Temperatures</a:t>
            </a:r>
          </a:p>
        </p:txBody>
      </p:sp>
      <p:sp>
        <p:nvSpPr>
          <p:cNvPr id="4" name="Content Placeholder 3">
            <a:extLst>
              <a:ext uri="{FF2B5EF4-FFF2-40B4-BE49-F238E27FC236}">
                <a16:creationId xmlns:a16="http://schemas.microsoft.com/office/drawing/2014/main" id="{324CB16C-E1C5-02A8-D197-076B2AEF5A1B}"/>
              </a:ext>
            </a:extLst>
          </p:cNvPr>
          <p:cNvSpPr>
            <a:spLocks noGrp="1"/>
          </p:cNvSpPr>
          <p:nvPr>
            <p:ph idx="1"/>
          </p:nvPr>
        </p:nvSpPr>
        <p:spPr/>
        <p:txBody>
          <a:bodyPr>
            <a:normAutofit lnSpcReduction="10000"/>
          </a:bodyPr>
          <a:lstStyle/>
          <a:p>
            <a:pPr marL="0" indent="0">
              <a:buNone/>
            </a:pPr>
            <a:r>
              <a:rPr lang="en-US" sz="2500" dirty="0"/>
              <a:t>Write a program to prompt the user for how many days’ temperatures they want to enter, then asks the user for the temperatures of that many days. The program should then report the highest temperature that occurred and what day it occurred on. The program then should allow the user to ask for the average temperature across a range of days, and report how many of those days were above average. </a:t>
            </a:r>
          </a:p>
          <a:p>
            <a:pPr marL="0" indent="0">
              <a:buNone/>
            </a:pPr>
            <a:endParaRPr lang="en-US" dirty="0"/>
          </a:p>
          <a:p>
            <a:pPr marL="0" indent="0">
              <a:buNone/>
            </a:pPr>
            <a:r>
              <a:rPr lang="en-US" sz="2600" b="1" dirty="0"/>
              <a:t>Review skills</a:t>
            </a:r>
          </a:p>
          <a:p>
            <a:pPr lvl="1"/>
            <a:r>
              <a:rPr lang="en-US" sz="2200" dirty="0">
                <a:hlinkClick r:id="rId2"/>
              </a:rPr>
              <a:t>User input</a:t>
            </a:r>
            <a:endParaRPr lang="en-US" sz="2200" dirty="0"/>
          </a:p>
          <a:p>
            <a:pPr lvl="1"/>
            <a:r>
              <a:rPr lang="en-US" sz="2200" dirty="0"/>
              <a:t>For loops</a:t>
            </a:r>
          </a:p>
          <a:p>
            <a:pPr lvl="1"/>
            <a:r>
              <a:rPr lang="en-US" sz="2200" dirty="0"/>
              <a:t>Arrays</a:t>
            </a:r>
          </a:p>
          <a:p>
            <a:pPr lvl="1"/>
            <a:r>
              <a:rPr lang="en-US" sz="2200" dirty="0"/>
              <a:t>Maximum calculation</a:t>
            </a:r>
          </a:p>
          <a:p>
            <a:pPr lvl="1"/>
            <a:r>
              <a:rPr lang="en-US" sz="2200" dirty="0"/>
              <a:t>Cumulative sum</a:t>
            </a:r>
          </a:p>
        </p:txBody>
      </p:sp>
      <p:sp>
        <p:nvSpPr>
          <p:cNvPr id="5" name="TextBox 4">
            <a:extLst>
              <a:ext uri="{FF2B5EF4-FFF2-40B4-BE49-F238E27FC236}">
                <a16:creationId xmlns:a16="http://schemas.microsoft.com/office/drawing/2014/main" id="{FDE7B902-53C2-64CC-ACD6-D4C80782CBFB}"/>
              </a:ext>
            </a:extLst>
          </p:cNvPr>
          <p:cNvSpPr txBox="1"/>
          <p:nvPr/>
        </p:nvSpPr>
        <p:spPr>
          <a:xfrm>
            <a:off x="7310280" y="3559405"/>
            <a:ext cx="4720694" cy="3108543"/>
          </a:xfrm>
          <a:prstGeom prst="rect">
            <a:avLst/>
          </a:prstGeom>
          <a:solidFill>
            <a:srgbClr val="F5F5F5"/>
          </a:solidFill>
          <a:ln>
            <a:solidFill>
              <a:schemeClr val="accent1"/>
            </a:solidFill>
          </a:ln>
        </p:spPr>
        <p:txBody>
          <a:bodyPr wrap="square">
            <a:spAutoFit/>
          </a:bodyPr>
          <a:lstStyle/>
          <a:p>
            <a:r>
              <a:rPr lang="en-US" sz="1400" dirty="0">
                <a:latin typeface="Consolas" panose="020B0609020204030204" pitchFamily="49" charset="0"/>
              </a:rPr>
              <a:t>How many days' temperatures? </a:t>
            </a:r>
            <a:r>
              <a:rPr lang="en-US" sz="1400" b="1" u="sng" dirty="0">
                <a:latin typeface="Consolas" panose="020B0609020204030204" pitchFamily="49" charset="0"/>
              </a:rPr>
              <a:t>7</a:t>
            </a:r>
            <a:r>
              <a:rPr lang="en-US" sz="1400" dirty="0">
                <a:latin typeface="Consolas" panose="020B0609020204030204" pitchFamily="49" charset="0"/>
              </a:rPr>
              <a:t> </a:t>
            </a:r>
          </a:p>
          <a:p>
            <a:r>
              <a:rPr lang="en-US" sz="1400" dirty="0">
                <a:latin typeface="Consolas" panose="020B0609020204030204" pitchFamily="49" charset="0"/>
              </a:rPr>
              <a:t>Day 0's high temp: </a:t>
            </a:r>
            <a:r>
              <a:rPr lang="en-US" sz="1400" b="1" u="sng" dirty="0">
                <a:latin typeface="Consolas" panose="020B0609020204030204" pitchFamily="49" charset="0"/>
              </a:rPr>
              <a:t>45</a:t>
            </a:r>
            <a:r>
              <a:rPr lang="en-US" sz="1400" dirty="0">
                <a:latin typeface="Consolas" panose="020B0609020204030204" pitchFamily="49" charset="0"/>
              </a:rPr>
              <a:t> </a:t>
            </a:r>
          </a:p>
          <a:p>
            <a:r>
              <a:rPr lang="en-US" sz="1400" dirty="0">
                <a:latin typeface="Consolas" panose="020B0609020204030204" pitchFamily="49" charset="0"/>
              </a:rPr>
              <a:t>Day 1's high temp: </a:t>
            </a:r>
            <a:r>
              <a:rPr lang="en-US" sz="1400" b="1" u="sng" dirty="0">
                <a:latin typeface="Consolas" panose="020B0609020204030204" pitchFamily="49" charset="0"/>
              </a:rPr>
              <a:t>44</a:t>
            </a:r>
            <a:r>
              <a:rPr lang="en-US" sz="1400" dirty="0">
                <a:latin typeface="Consolas" panose="020B0609020204030204" pitchFamily="49" charset="0"/>
              </a:rPr>
              <a:t> </a:t>
            </a:r>
          </a:p>
          <a:p>
            <a:r>
              <a:rPr lang="en-US" sz="1400" dirty="0">
                <a:latin typeface="Consolas" panose="020B0609020204030204" pitchFamily="49" charset="0"/>
              </a:rPr>
              <a:t>Day 2's high temp: </a:t>
            </a:r>
            <a:r>
              <a:rPr lang="en-US" sz="1400" b="1" u="sng" dirty="0">
                <a:latin typeface="Consolas" panose="020B0609020204030204" pitchFamily="49" charset="0"/>
              </a:rPr>
              <a:t>39</a:t>
            </a:r>
            <a:r>
              <a:rPr lang="en-US" sz="1400" dirty="0">
                <a:latin typeface="Consolas" panose="020B0609020204030204" pitchFamily="49" charset="0"/>
              </a:rPr>
              <a:t> </a:t>
            </a:r>
          </a:p>
          <a:p>
            <a:r>
              <a:rPr lang="en-US" sz="1400" dirty="0">
                <a:latin typeface="Consolas" panose="020B0609020204030204" pitchFamily="49" charset="0"/>
              </a:rPr>
              <a:t>Day 3's high temp: </a:t>
            </a:r>
            <a:r>
              <a:rPr lang="en-US" sz="1400" b="1" u="sng" dirty="0">
                <a:latin typeface="Consolas" panose="020B0609020204030204" pitchFamily="49" charset="0"/>
              </a:rPr>
              <a:t>48</a:t>
            </a:r>
            <a:r>
              <a:rPr lang="en-US" sz="1400" dirty="0">
                <a:latin typeface="Consolas" panose="020B0609020204030204" pitchFamily="49" charset="0"/>
              </a:rPr>
              <a:t> </a:t>
            </a:r>
          </a:p>
          <a:p>
            <a:r>
              <a:rPr lang="en-US" sz="1400" dirty="0">
                <a:latin typeface="Consolas" panose="020B0609020204030204" pitchFamily="49" charset="0"/>
              </a:rPr>
              <a:t>Day 4's high temp: </a:t>
            </a:r>
            <a:r>
              <a:rPr lang="en-US" sz="1400" b="1" u="sng" dirty="0">
                <a:latin typeface="Consolas" panose="020B0609020204030204" pitchFamily="49" charset="0"/>
              </a:rPr>
              <a:t>37</a:t>
            </a:r>
            <a:r>
              <a:rPr lang="en-US" sz="1400" dirty="0">
                <a:latin typeface="Consolas" panose="020B0609020204030204" pitchFamily="49" charset="0"/>
              </a:rPr>
              <a:t> </a:t>
            </a:r>
          </a:p>
          <a:p>
            <a:r>
              <a:rPr lang="en-US" sz="1400" dirty="0">
                <a:latin typeface="Consolas" panose="020B0609020204030204" pitchFamily="49" charset="0"/>
              </a:rPr>
              <a:t>Day 5's high temp: </a:t>
            </a:r>
            <a:r>
              <a:rPr lang="en-US" sz="1400" b="1" u="sng" dirty="0">
                <a:latin typeface="Consolas" panose="020B0609020204030204" pitchFamily="49" charset="0"/>
              </a:rPr>
              <a:t>46</a:t>
            </a:r>
            <a:r>
              <a:rPr lang="en-US" sz="1400" dirty="0">
                <a:latin typeface="Consolas" panose="020B0609020204030204" pitchFamily="49" charset="0"/>
              </a:rPr>
              <a:t> </a:t>
            </a:r>
          </a:p>
          <a:p>
            <a:r>
              <a:rPr lang="en-US" sz="1400" dirty="0">
                <a:latin typeface="Consolas" panose="020B0609020204030204" pitchFamily="49" charset="0"/>
              </a:rPr>
              <a:t>Day 6's high temp: </a:t>
            </a:r>
            <a:r>
              <a:rPr lang="en-US" sz="1400" b="1" u="sng" dirty="0">
                <a:latin typeface="Consolas" panose="020B0609020204030204" pitchFamily="49" charset="0"/>
              </a:rPr>
              <a:t>53</a:t>
            </a:r>
            <a:r>
              <a:rPr lang="en-US" sz="1400" dirty="0">
                <a:latin typeface="Consolas" panose="020B0609020204030204" pitchFamily="49" charset="0"/>
              </a:rPr>
              <a:t> </a:t>
            </a:r>
          </a:p>
          <a:p>
            <a:r>
              <a:rPr lang="en-US" sz="1400" dirty="0">
                <a:latin typeface="Consolas" panose="020B0609020204030204" pitchFamily="49" charset="0"/>
              </a:rPr>
              <a:t>The highest temperature was on day 6 and was 53. </a:t>
            </a:r>
          </a:p>
          <a:p>
            <a:endParaRPr lang="en-US" sz="1400" dirty="0">
              <a:latin typeface="Consolas" panose="020B0609020204030204" pitchFamily="49" charset="0"/>
            </a:endParaRPr>
          </a:p>
          <a:p>
            <a:r>
              <a:rPr lang="en-US" sz="1400" dirty="0">
                <a:latin typeface="Consolas" panose="020B0609020204030204" pitchFamily="49" charset="0"/>
              </a:rPr>
              <a:t>What range of days are you interested in? </a:t>
            </a:r>
            <a:r>
              <a:rPr lang="en-US" sz="1400" b="1" u="sng" dirty="0">
                <a:latin typeface="Consolas" panose="020B0609020204030204" pitchFamily="49" charset="0"/>
              </a:rPr>
              <a:t>2 5</a:t>
            </a:r>
            <a:r>
              <a:rPr lang="en-US" sz="1400" dirty="0">
                <a:latin typeface="Consolas" panose="020B0609020204030204" pitchFamily="49" charset="0"/>
              </a:rPr>
              <a:t> </a:t>
            </a:r>
          </a:p>
          <a:p>
            <a:r>
              <a:rPr lang="en-US" sz="1400" dirty="0">
                <a:latin typeface="Consolas" panose="020B0609020204030204" pitchFamily="49" charset="0"/>
              </a:rPr>
              <a:t>Average temperature was 42.5 </a:t>
            </a:r>
          </a:p>
          <a:p>
            <a:r>
              <a:rPr lang="en-US" sz="1400" dirty="0">
                <a:latin typeface="Consolas" panose="020B0609020204030204" pitchFamily="49" charset="0"/>
              </a:rPr>
              <a:t>2 days were above average.</a:t>
            </a:r>
            <a:endParaRPr lang="en-US" sz="1200" dirty="0">
              <a:latin typeface="Consolas" panose="020B0609020204030204" pitchFamily="49" charset="0"/>
              <a:ea typeface="Menlo" panose="020B0609030804020204" pitchFamily="49" charset="0"/>
              <a:cs typeface="Menlo" panose="020B0609030804020204" pitchFamily="49" charset="0"/>
            </a:endParaRPr>
          </a:p>
        </p:txBody>
      </p:sp>
    </p:spTree>
    <p:extLst>
      <p:ext uri="{BB962C8B-B14F-4D97-AF65-F5344CB8AC3E}">
        <p14:creationId xmlns:p14="http://schemas.microsoft.com/office/powerpoint/2010/main" val="3394485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dirty="0"/>
              <a:t>Announcements/Reminders</a:t>
            </a:r>
          </a:p>
          <a:p>
            <a:pPr>
              <a:spcAft>
                <a:spcPts val="1200"/>
              </a:spcAft>
            </a:pPr>
            <a:r>
              <a:rPr lang="en-US" dirty="0"/>
              <a:t>Review Java</a:t>
            </a:r>
          </a:p>
          <a:p>
            <a:pPr>
              <a:spcAft>
                <a:spcPts val="1200"/>
              </a:spcAft>
            </a:pPr>
            <a:r>
              <a:rPr lang="en-US" b="1" dirty="0">
                <a:solidFill>
                  <a:schemeClr val="accent5"/>
                </a:solidFill>
              </a:rPr>
              <a:t>Functional Decomposition</a:t>
            </a:r>
          </a:p>
          <a:p>
            <a:pPr>
              <a:spcAft>
                <a:spcPts val="1200"/>
              </a:spcAft>
            </a:pPr>
            <a:r>
              <a:rPr lang="en-US" dirty="0"/>
              <a:t>Code Quality</a:t>
            </a:r>
          </a:p>
          <a:p>
            <a:r>
              <a:rPr lang="en-US" dirty="0"/>
              <a:t>First Assignment</a:t>
            </a:r>
          </a:p>
          <a:p>
            <a:pPr lvl="1"/>
            <a:r>
              <a:rPr lang="en-US" dirty="0"/>
              <a:t>Grading</a:t>
            </a:r>
          </a:p>
        </p:txBody>
      </p:sp>
      <p:sp>
        <p:nvSpPr>
          <p:cNvPr id="4" name="Pentagon 3">
            <a:extLst>
              <a:ext uri="{FF2B5EF4-FFF2-40B4-BE49-F238E27FC236}">
                <a16:creationId xmlns:a16="http://schemas.microsoft.com/office/drawing/2014/main" id="{A474EB40-D05B-4D47-ACB8-073DBA3E897B}"/>
              </a:ext>
            </a:extLst>
          </p:cNvPr>
          <p:cNvSpPr/>
          <p:nvPr/>
        </p:nvSpPr>
        <p:spPr>
          <a:xfrm rot="10800000">
            <a:off x="5282315" y="2741181"/>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60341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3A5B0-82C6-9A99-1597-7D9184090A47}"/>
              </a:ext>
            </a:extLst>
          </p:cNvPr>
          <p:cNvSpPr>
            <a:spLocks noGrp="1"/>
          </p:cNvSpPr>
          <p:nvPr>
            <p:ph type="title"/>
          </p:nvPr>
        </p:nvSpPr>
        <p:spPr/>
        <p:txBody>
          <a:bodyPr/>
          <a:lstStyle/>
          <a:p>
            <a:r>
              <a:rPr lang="en-US" dirty="0"/>
              <a:t>Functional Decomposition</a:t>
            </a:r>
          </a:p>
        </p:txBody>
      </p:sp>
      <p:sp>
        <p:nvSpPr>
          <p:cNvPr id="3" name="Content Placeholder 2">
            <a:extLst>
              <a:ext uri="{FF2B5EF4-FFF2-40B4-BE49-F238E27FC236}">
                <a16:creationId xmlns:a16="http://schemas.microsoft.com/office/drawing/2014/main" id="{A449C77E-E536-86A6-2B31-928F864786A9}"/>
              </a:ext>
            </a:extLst>
          </p:cNvPr>
          <p:cNvSpPr>
            <a:spLocks noGrp="1"/>
          </p:cNvSpPr>
          <p:nvPr>
            <p:ph idx="1"/>
          </p:nvPr>
        </p:nvSpPr>
        <p:spPr/>
        <p:txBody>
          <a:bodyPr/>
          <a:lstStyle/>
          <a:p>
            <a:pPr marL="0" indent="0">
              <a:buNone/>
            </a:pPr>
            <a:r>
              <a:rPr lang="en-US" b="1" dirty="0"/>
              <a:t>Functional decomposition </a:t>
            </a:r>
            <a:r>
              <a:rPr lang="en-US" dirty="0"/>
              <a:t>is the process of breaking down a complex problem or system into parts that are easier to </a:t>
            </a:r>
            <a:r>
              <a:rPr lang="en-US" i="1" dirty="0"/>
              <a:t>conceive, understand, program, </a:t>
            </a:r>
            <a:r>
              <a:rPr lang="en-US" dirty="0"/>
              <a:t>and </a:t>
            </a:r>
            <a:r>
              <a:rPr lang="en-US" i="1" dirty="0"/>
              <a:t>maintain.</a:t>
            </a:r>
          </a:p>
          <a:p>
            <a:pPr marL="0" indent="0">
              <a:buNone/>
            </a:pPr>
            <a:endParaRPr lang="en-US" b="1" i="1" dirty="0"/>
          </a:p>
          <a:p>
            <a:pPr marL="0" indent="0">
              <a:buNone/>
            </a:pPr>
            <a:endParaRPr lang="en-US" dirty="0"/>
          </a:p>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9C2EE31E-DFCA-1791-4DAB-3BF7BC2E86D1}"/>
              </a:ext>
            </a:extLst>
          </p:cNvPr>
          <p:cNvSpPr txBox="1"/>
          <p:nvPr/>
        </p:nvSpPr>
        <p:spPr>
          <a:xfrm>
            <a:off x="762433" y="4538160"/>
            <a:ext cx="3708579" cy="646331"/>
          </a:xfrm>
          <a:prstGeom prst="rect">
            <a:avLst/>
          </a:prstGeom>
          <a:noFill/>
        </p:spPr>
        <p:txBody>
          <a:bodyPr wrap="none" rtlCol="0">
            <a:spAutoFit/>
          </a:bodyPr>
          <a:lstStyle/>
          <a:p>
            <a:r>
              <a:rPr lang="en-US" sz="3600" dirty="0"/>
              <a:t>“Bake the cookies”</a:t>
            </a:r>
          </a:p>
        </p:txBody>
      </p:sp>
      <p:pic>
        <p:nvPicPr>
          <p:cNvPr id="7" name="Graphic 6" descr="Arrow Right with solid fill">
            <a:extLst>
              <a:ext uri="{FF2B5EF4-FFF2-40B4-BE49-F238E27FC236}">
                <a16:creationId xmlns:a16="http://schemas.microsoft.com/office/drawing/2014/main" id="{BD3A8F9F-D3B9-1F98-B078-8BC14777069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86995" y="4404125"/>
            <a:ext cx="914400" cy="914400"/>
          </a:xfrm>
          <a:prstGeom prst="rect">
            <a:avLst/>
          </a:prstGeom>
        </p:spPr>
      </p:pic>
      <p:graphicFrame>
        <p:nvGraphicFramePr>
          <p:cNvPr id="8" name="Diagram 7">
            <a:extLst>
              <a:ext uri="{FF2B5EF4-FFF2-40B4-BE49-F238E27FC236}">
                <a16:creationId xmlns:a16="http://schemas.microsoft.com/office/drawing/2014/main" id="{013D7C51-1DDB-588C-CAE4-2756B917A95B}"/>
              </a:ext>
            </a:extLst>
          </p:cNvPr>
          <p:cNvGraphicFramePr/>
          <p:nvPr>
            <p:extLst>
              <p:ext uri="{D42A27DB-BD31-4B8C-83A1-F6EECF244321}">
                <p14:modId xmlns:p14="http://schemas.microsoft.com/office/powerpoint/2010/main" val="3084075004"/>
              </p:ext>
            </p:extLst>
          </p:nvPr>
        </p:nvGraphicFramePr>
        <p:xfrm>
          <a:off x="6082535" y="3327093"/>
          <a:ext cx="5852405" cy="34171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500288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8"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1CAB6-D7DE-B816-FA32-86F830EA788C}"/>
              </a:ext>
            </a:extLst>
          </p:cNvPr>
          <p:cNvSpPr>
            <a:spLocks noGrp="1"/>
          </p:cNvSpPr>
          <p:nvPr>
            <p:ph type="title"/>
          </p:nvPr>
        </p:nvSpPr>
        <p:spPr/>
        <p:txBody>
          <a:bodyPr/>
          <a:lstStyle/>
          <a:p>
            <a:r>
              <a:rPr lang="en-US" dirty="0"/>
              <a:t>Functional Decomposition</a:t>
            </a:r>
          </a:p>
        </p:txBody>
      </p:sp>
      <p:sp>
        <p:nvSpPr>
          <p:cNvPr id="3" name="Content Placeholder 2">
            <a:extLst>
              <a:ext uri="{FF2B5EF4-FFF2-40B4-BE49-F238E27FC236}">
                <a16:creationId xmlns:a16="http://schemas.microsoft.com/office/drawing/2014/main" id="{5170B653-7797-2D6B-C71D-01F400D087C8}"/>
              </a:ext>
            </a:extLst>
          </p:cNvPr>
          <p:cNvSpPr>
            <a:spLocks noGrp="1"/>
          </p:cNvSpPr>
          <p:nvPr>
            <p:ph idx="1"/>
          </p:nvPr>
        </p:nvSpPr>
        <p:spPr/>
        <p:txBody>
          <a:bodyPr/>
          <a:lstStyle/>
          <a:p>
            <a:pPr marL="0" indent="0">
              <a:buNone/>
            </a:pPr>
            <a:r>
              <a:rPr lang="en-US" dirty="0"/>
              <a:t>In our code, functional decomposition often means breaking a task into smaller methods (also called functions).</a:t>
            </a:r>
          </a:p>
          <a:p>
            <a:pPr marL="0" indent="0">
              <a:buNone/>
            </a:pPr>
            <a:endParaRPr lang="en-US" dirty="0"/>
          </a:p>
          <a:p>
            <a:pPr marL="0" indent="0">
              <a:buNone/>
            </a:pPr>
            <a:r>
              <a:rPr lang="en-US" dirty="0"/>
              <a:t>Example: Temperatures</a:t>
            </a:r>
          </a:p>
          <a:p>
            <a:pPr lvl="1"/>
            <a:r>
              <a:rPr lang="en-US" dirty="0"/>
              <a:t>Read in temp data</a:t>
            </a:r>
          </a:p>
          <a:p>
            <a:pPr lvl="1"/>
            <a:r>
              <a:rPr lang="en-US" dirty="0"/>
              <a:t>Finding the hottest day</a:t>
            </a:r>
          </a:p>
          <a:p>
            <a:pPr lvl="1"/>
            <a:r>
              <a:rPr lang="en-US" dirty="0"/>
              <a:t>Finding the average</a:t>
            </a:r>
          </a:p>
          <a:p>
            <a:pPr lvl="1"/>
            <a:r>
              <a:rPr lang="en-US" dirty="0"/>
              <a:t>Reporting stats on a range</a:t>
            </a:r>
          </a:p>
        </p:txBody>
      </p:sp>
    </p:spTree>
    <p:extLst>
      <p:ext uri="{BB962C8B-B14F-4D97-AF65-F5344CB8AC3E}">
        <p14:creationId xmlns:p14="http://schemas.microsoft.com/office/powerpoint/2010/main" val="216375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F28DC-F311-4D56-BBF2-B1B9B1E010B8}"/>
              </a:ext>
            </a:extLst>
          </p:cNvPr>
          <p:cNvSpPr>
            <a:spLocks noGrp="1"/>
          </p:cNvSpPr>
          <p:nvPr>
            <p:ph type="title"/>
          </p:nvPr>
        </p:nvSpPr>
        <p:spPr/>
        <p:txBody>
          <a:bodyPr>
            <a:normAutofit/>
          </a:bodyPr>
          <a:lstStyle/>
          <a:p>
            <a:r>
              <a:rPr lang="en-US" dirty="0"/>
              <a:t>Avoid Trivial Methods</a:t>
            </a:r>
          </a:p>
        </p:txBody>
      </p:sp>
      <p:sp>
        <p:nvSpPr>
          <p:cNvPr id="3" name="Content Placeholder 2">
            <a:extLst>
              <a:ext uri="{FF2B5EF4-FFF2-40B4-BE49-F238E27FC236}">
                <a16:creationId xmlns:a16="http://schemas.microsoft.com/office/drawing/2014/main" id="{6EC83ACD-65AE-0C5F-2BE3-3FCE66879805}"/>
              </a:ext>
            </a:extLst>
          </p:cNvPr>
          <p:cNvSpPr>
            <a:spLocks noGrp="1"/>
          </p:cNvSpPr>
          <p:nvPr>
            <p:ph idx="1"/>
          </p:nvPr>
        </p:nvSpPr>
        <p:spPr/>
        <p:txBody>
          <a:bodyPr>
            <a:normAutofit/>
          </a:bodyPr>
          <a:lstStyle/>
          <a:p>
            <a:pPr marL="0" indent="0">
              <a:buNone/>
            </a:pPr>
            <a:r>
              <a:rPr lang="en-US" dirty="0"/>
              <a:t>Introduce methods to decompose a complex problem, not just for the sake of adding a method. </a:t>
            </a:r>
            <a:br>
              <a:rPr lang="en-US" dirty="0"/>
            </a:br>
            <a:endParaRPr lang="en-US" dirty="0"/>
          </a:p>
          <a:p>
            <a:pPr marL="0" indent="0">
              <a:buNone/>
            </a:pPr>
            <a:r>
              <a:rPr lang="en-US" b="1" dirty="0"/>
              <a:t>Bad example:					Good Example:</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Rule of thumb: A method should do at least two steps</a:t>
            </a:r>
          </a:p>
          <a:p>
            <a:pPr lvl="1"/>
            <a:r>
              <a:rPr lang="en-US" dirty="0"/>
              <a:t>Ask yourself: Does adding this method make my code easier to understand?</a:t>
            </a:r>
          </a:p>
          <a:p>
            <a:pPr marL="0" indent="0">
              <a:buNone/>
            </a:pPr>
            <a:endParaRPr lang="en-US" dirty="0"/>
          </a:p>
        </p:txBody>
      </p:sp>
      <p:sp>
        <p:nvSpPr>
          <p:cNvPr id="4" name="TextBox 3">
            <a:extLst>
              <a:ext uri="{FF2B5EF4-FFF2-40B4-BE49-F238E27FC236}">
                <a16:creationId xmlns:a16="http://schemas.microsoft.com/office/drawing/2014/main" id="{F7DAB6C3-6C1D-02A4-BAEA-3EDD8EBD93A3}"/>
              </a:ext>
            </a:extLst>
          </p:cNvPr>
          <p:cNvSpPr txBox="1"/>
          <p:nvPr/>
        </p:nvSpPr>
        <p:spPr>
          <a:xfrm>
            <a:off x="838200" y="3312616"/>
            <a:ext cx="5529549" cy="738664"/>
          </a:xfrm>
          <a:prstGeom prst="rect">
            <a:avLst/>
          </a:prstGeom>
          <a:solidFill>
            <a:srgbClr val="FAFAFA"/>
          </a:solidFill>
          <a:ln>
            <a:solidFill>
              <a:schemeClr val="tx1"/>
            </a:solidFill>
          </a:ln>
        </p:spPr>
        <p:txBody>
          <a:bodyPr wrap="square">
            <a:spAutoFit/>
          </a:bodyPr>
          <a:lstStyle/>
          <a:p>
            <a:r>
              <a:rPr lang="en-US" sz="1400" dirty="0">
                <a:solidFill>
                  <a:srgbClr val="0033B3"/>
                </a:solidFill>
                <a:effectLst/>
                <a:latin typeface="Menlo" panose="020B0609030804020204" pitchFamily="49" charset="0"/>
                <a:ea typeface="Menlo" panose="020B0609030804020204" pitchFamily="49" charset="0"/>
                <a:cs typeface="Menlo" panose="020B0609030804020204" pitchFamily="49" charset="0"/>
              </a:rPr>
              <a:t>public static void </a:t>
            </a:r>
            <a:r>
              <a:rPr lang="en-US" sz="1400" dirty="0" err="1">
                <a:solidFill>
                  <a:srgbClr val="00627A"/>
                </a:solidFill>
                <a:effectLst/>
                <a:latin typeface="Menlo" panose="020B0609030804020204" pitchFamily="49" charset="0"/>
                <a:ea typeface="Menlo" panose="020B0609030804020204" pitchFamily="49" charset="0"/>
                <a:cs typeface="Menlo" panose="020B0609030804020204" pitchFamily="49" charset="0"/>
              </a:rPr>
              <a:t>printMessage</a:t>
            </a:r>
            <a:r>
              <a:rPr lang="en-US" sz="1400" dirty="0">
                <a:latin typeface="Menlo" panose="020B0609030804020204" pitchFamily="49" charset="0"/>
                <a:ea typeface="Menlo" panose="020B0609030804020204" pitchFamily="49" charset="0"/>
                <a:cs typeface="Menlo" panose="020B0609030804020204" pitchFamily="49" charset="0"/>
              </a:rPr>
              <a:t>(</a:t>
            </a:r>
            <a:r>
              <a:rPr lang="en-US" sz="1400" dirty="0">
                <a:solidFill>
                  <a:srgbClr val="000000"/>
                </a:solidFill>
                <a:effectLst/>
                <a:latin typeface="Menlo" panose="020B0609030804020204" pitchFamily="49" charset="0"/>
                <a:ea typeface="Menlo" panose="020B0609030804020204" pitchFamily="49" charset="0"/>
                <a:cs typeface="Menlo" panose="020B0609030804020204" pitchFamily="49" charset="0"/>
              </a:rPr>
              <a:t>String </a:t>
            </a:r>
            <a:r>
              <a:rPr lang="en-US" sz="1400" dirty="0">
                <a:latin typeface="Menlo" panose="020B0609030804020204" pitchFamily="49" charset="0"/>
                <a:ea typeface="Menlo" panose="020B0609030804020204" pitchFamily="49" charset="0"/>
                <a:cs typeface="Menlo" panose="020B0609030804020204" pitchFamily="49" charset="0"/>
              </a:rPr>
              <a:t>message) {</a:t>
            </a:r>
            <a:br>
              <a:rPr lang="en-US" sz="1400" dirty="0">
                <a:latin typeface="Menlo" panose="020B0609030804020204" pitchFamily="49" charset="0"/>
                <a:ea typeface="Menlo" panose="020B0609030804020204" pitchFamily="49" charset="0"/>
                <a:cs typeface="Menlo" panose="020B0609030804020204" pitchFamily="49" charset="0"/>
              </a:rPr>
            </a:br>
            <a:r>
              <a:rPr lang="en-US" sz="1400" dirty="0">
                <a:latin typeface="Menlo" panose="020B0609030804020204" pitchFamily="49" charset="0"/>
                <a:ea typeface="Menlo" panose="020B0609030804020204" pitchFamily="49" charset="0"/>
                <a:cs typeface="Menlo" panose="020B0609030804020204" pitchFamily="49" charset="0"/>
              </a:rPr>
              <a:t>    </a:t>
            </a:r>
            <a:r>
              <a:rPr lang="en-US" sz="1400" dirty="0" err="1">
                <a:solidFill>
                  <a:srgbClr val="000000"/>
                </a:solidFill>
                <a:effectLst/>
                <a:latin typeface="Menlo" panose="020B0609030804020204" pitchFamily="49" charset="0"/>
                <a:ea typeface="Menlo" panose="020B0609030804020204" pitchFamily="49" charset="0"/>
                <a:cs typeface="Menlo" panose="020B0609030804020204" pitchFamily="49" charset="0"/>
              </a:rPr>
              <a:t>System</a:t>
            </a:r>
            <a:r>
              <a:rPr lang="en-US" sz="1400" dirty="0" err="1">
                <a:latin typeface="Menlo" panose="020B0609030804020204" pitchFamily="49" charset="0"/>
                <a:ea typeface="Menlo" panose="020B0609030804020204" pitchFamily="49" charset="0"/>
                <a:cs typeface="Menlo" panose="020B0609030804020204" pitchFamily="49" charset="0"/>
              </a:rPr>
              <a:t>.</a:t>
            </a:r>
            <a:r>
              <a:rPr lang="en-US" sz="1400" i="1" dirty="0" err="1">
                <a:solidFill>
                  <a:srgbClr val="871094"/>
                </a:solidFill>
                <a:effectLst/>
                <a:latin typeface="Menlo" panose="020B0609030804020204" pitchFamily="49" charset="0"/>
                <a:ea typeface="Menlo" panose="020B0609030804020204" pitchFamily="49" charset="0"/>
                <a:cs typeface="Menlo" panose="020B0609030804020204" pitchFamily="49" charset="0"/>
              </a:rPr>
              <a:t>out</a:t>
            </a:r>
            <a:r>
              <a:rPr lang="en-US" sz="1400" dirty="0" err="1">
                <a:latin typeface="Menlo" panose="020B0609030804020204" pitchFamily="49" charset="0"/>
                <a:ea typeface="Menlo" panose="020B0609030804020204" pitchFamily="49" charset="0"/>
                <a:cs typeface="Menlo" panose="020B0609030804020204" pitchFamily="49" charset="0"/>
              </a:rPr>
              <a:t>.println</a:t>
            </a:r>
            <a:r>
              <a:rPr lang="en-US" sz="1400" dirty="0">
                <a:latin typeface="Menlo" panose="020B0609030804020204" pitchFamily="49" charset="0"/>
                <a:ea typeface="Menlo" panose="020B0609030804020204" pitchFamily="49" charset="0"/>
                <a:cs typeface="Menlo" panose="020B0609030804020204" pitchFamily="49" charset="0"/>
              </a:rPr>
              <a:t>(message);</a:t>
            </a:r>
            <a:br>
              <a:rPr lang="en-US" sz="1400" dirty="0">
                <a:latin typeface="Menlo" panose="020B0609030804020204" pitchFamily="49" charset="0"/>
                <a:ea typeface="Menlo" panose="020B0609030804020204" pitchFamily="49" charset="0"/>
                <a:cs typeface="Menlo" panose="020B0609030804020204" pitchFamily="49" charset="0"/>
              </a:rPr>
            </a:br>
            <a:r>
              <a:rPr lang="en-US" sz="1400" dirty="0">
                <a:latin typeface="Menlo" panose="020B0609030804020204" pitchFamily="49" charset="0"/>
                <a:ea typeface="Menlo" panose="020B0609030804020204" pitchFamily="49" charset="0"/>
                <a:cs typeface="Menlo" panose="020B0609030804020204" pitchFamily="49" charset="0"/>
              </a:rPr>
              <a:t>}</a:t>
            </a:r>
          </a:p>
        </p:txBody>
      </p:sp>
      <p:sp>
        <p:nvSpPr>
          <p:cNvPr id="5" name="TextBox 4">
            <a:extLst>
              <a:ext uri="{FF2B5EF4-FFF2-40B4-BE49-F238E27FC236}">
                <a16:creationId xmlns:a16="http://schemas.microsoft.com/office/drawing/2014/main" id="{AFAF1D26-2175-7878-C069-94119D1EF968}"/>
              </a:ext>
            </a:extLst>
          </p:cNvPr>
          <p:cNvSpPr txBox="1"/>
          <p:nvPr/>
        </p:nvSpPr>
        <p:spPr>
          <a:xfrm>
            <a:off x="7215131" y="3307218"/>
            <a:ext cx="4727154" cy="707886"/>
          </a:xfrm>
          <a:prstGeom prst="rect">
            <a:avLst/>
          </a:prstGeom>
          <a:solidFill>
            <a:srgbClr val="FAFAFA"/>
          </a:solidFill>
          <a:ln>
            <a:solidFill>
              <a:schemeClr val="tx1"/>
            </a:solidFill>
          </a:ln>
        </p:spPr>
        <p:txBody>
          <a:bodyPr wrap="square">
            <a:spAutoFit/>
          </a:bodyPr>
          <a:lstStyle/>
          <a:p>
            <a:r>
              <a:rPr lang="en-US" sz="1400" dirty="0">
                <a:solidFill>
                  <a:srgbClr val="0033B3"/>
                </a:solidFill>
                <a:effectLst/>
                <a:latin typeface="Menlo" panose="020B0609030804020204" pitchFamily="49" charset="0"/>
                <a:ea typeface="Menlo" panose="020B0609030804020204" pitchFamily="49" charset="0"/>
                <a:cs typeface="Menlo" panose="020B0609030804020204" pitchFamily="49" charset="0"/>
              </a:rPr>
              <a:t>public static double </a:t>
            </a:r>
            <a:r>
              <a:rPr lang="en-US" sz="1400" dirty="0">
                <a:solidFill>
                  <a:srgbClr val="00627A"/>
                </a:solidFill>
                <a:effectLst/>
                <a:latin typeface="Menlo" panose="020B0609030804020204" pitchFamily="49" charset="0"/>
                <a:ea typeface="Menlo" panose="020B0609030804020204" pitchFamily="49" charset="0"/>
                <a:cs typeface="Menlo" panose="020B0609030804020204" pitchFamily="49" charset="0"/>
              </a:rPr>
              <a:t>round</a:t>
            </a:r>
            <a:r>
              <a:rPr lang="en-US" sz="1400" dirty="0">
                <a:latin typeface="Menlo" panose="020B0609030804020204" pitchFamily="49" charset="0"/>
                <a:ea typeface="Menlo" panose="020B0609030804020204" pitchFamily="49" charset="0"/>
                <a:cs typeface="Menlo" panose="020B0609030804020204" pitchFamily="49" charset="0"/>
              </a:rPr>
              <a:t>(</a:t>
            </a:r>
            <a:r>
              <a:rPr lang="en-US" sz="1400" dirty="0">
                <a:solidFill>
                  <a:srgbClr val="0033B3"/>
                </a:solidFill>
                <a:effectLst/>
                <a:latin typeface="Menlo" panose="020B0609030804020204" pitchFamily="49" charset="0"/>
                <a:ea typeface="Menlo" panose="020B0609030804020204" pitchFamily="49" charset="0"/>
                <a:cs typeface="Menlo" panose="020B0609030804020204" pitchFamily="49" charset="0"/>
              </a:rPr>
              <a:t>double </a:t>
            </a:r>
            <a:r>
              <a:rPr lang="en-US" sz="1400" dirty="0">
                <a:latin typeface="Menlo" panose="020B0609030804020204" pitchFamily="49" charset="0"/>
                <a:ea typeface="Menlo" panose="020B0609030804020204" pitchFamily="49" charset="0"/>
                <a:cs typeface="Menlo" panose="020B0609030804020204" pitchFamily="49" charset="0"/>
              </a:rPr>
              <a:t>num) {</a:t>
            </a:r>
            <a:br>
              <a:rPr lang="en-US" sz="1400" dirty="0">
                <a:latin typeface="Menlo" panose="020B0609030804020204" pitchFamily="49" charset="0"/>
                <a:ea typeface="Menlo" panose="020B0609030804020204" pitchFamily="49" charset="0"/>
                <a:cs typeface="Menlo" panose="020B0609030804020204" pitchFamily="49" charset="0"/>
              </a:rPr>
            </a:br>
            <a:r>
              <a:rPr lang="en-US" sz="1200" dirty="0">
                <a:latin typeface="Menlo" panose="020B0609030804020204" pitchFamily="49" charset="0"/>
                <a:ea typeface="Menlo" panose="020B0609030804020204" pitchFamily="49" charset="0"/>
                <a:cs typeface="Menlo" panose="020B0609030804020204" pitchFamily="49" charset="0"/>
              </a:rPr>
              <a:t>    </a:t>
            </a:r>
            <a:r>
              <a:rPr lang="en-US" sz="1200" dirty="0">
                <a:solidFill>
                  <a:srgbClr val="0033B3"/>
                </a:solidFill>
                <a:effectLst/>
                <a:latin typeface="Menlo" panose="020B0609030804020204" pitchFamily="49" charset="0"/>
                <a:ea typeface="Menlo" panose="020B0609030804020204" pitchFamily="49" charset="0"/>
                <a:cs typeface="Menlo" panose="020B0609030804020204" pitchFamily="49" charset="0"/>
              </a:rPr>
              <a:t>return </a:t>
            </a:r>
            <a:r>
              <a:rPr lang="en-US" sz="1200" dirty="0">
                <a:latin typeface="Menlo" panose="020B0609030804020204" pitchFamily="49" charset="0"/>
                <a:ea typeface="Menlo" panose="020B0609030804020204" pitchFamily="49" charset="0"/>
                <a:cs typeface="Menlo" panose="020B0609030804020204" pitchFamily="49" charset="0"/>
              </a:rPr>
              <a:t>((</a:t>
            </a:r>
            <a:r>
              <a:rPr lang="en-US" sz="1200" dirty="0">
                <a:solidFill>
                  <a:srgbClr val="0033B3"/>
                </a:solidFill>
                <a:effectLst/>
                <a:latin typeface="Menlo" panose="020B0609030804020204" pitchFamily="49" charset="0"/>
                <a:ea typeface="Menlo" panose="020B0609030804020204" pitchFamily="49" charset="0"/>
                <a:cs typeface="Menlo" panose="020B0609030804020204" pitchFamily="49" charset="0"/>
              </a:rPr>
              <a:t>int</a:t>
            </a:r>
            <a:r>
              <a:rPr lang="en-US" sz="1200" dirty="0">
                <a:latin typeface="Menlo" panose="020B0609030804020204" pitchFamily="49" charset="0"/>
                <a:ea typeface="Menlo" panose="020B0609030804020204" pitchFamily="49" charset="0"/>
                <a:cs typeface="Menlo" panose="020B0609030804020204" pitchFamily="49" charset="0"/>
              </a:rPr>
              <a:t>) </a:t>
            </a:r>
            <a:r>
              <a:rPr lang="en-US" sz="1200" dirty="0" err="1">
                <a:latin typeface="Menlo" panose="020B0609030804020204" pitchFamily="49" charset="0"/>
                <a:ea typeface="Menlo" panose="020B0609030804020204" pitchFamily="49" charset="0"/>
                <a:cs typeface="Menlo" panose="020B0609030804020204" pitchFamily="49" charset="0"/>
              </a:rPr>
              <a:t>Math.round</a:t>
            </a:r>
            <a:r>
              <a:rPr lang="en-US" sz="1200" dirty="0">
                <a:latin typeface="Menlo" panose="020B0609030804020204" pitchFamily="49" charset="0"/>
                <a:ea typeface="Menlo" panose="020B0609030804020204" pitchFamily="49" charset="0"/>
                <a:cs typeface="Menlo" panose="020B0609030804020204" pitchFamily="49" charset="0"/>
              </a:rPr>
              <a:t>(num * </a:t>
            </a:r>
            <a:r>
              <a:rPr lang="en-US" sz="1200" dirty="0">
                <a:solidFill>
                  <a:srgbClr val="1750EB"/>
                </a:solidFill>
                <a:effectLst/>
                <a:latin typeface="Menlo" panose="020B0609030804020204" pitchFamily="49" charset="0"/>
                <a:ea typeface="Menlo" panose="020B0609030804020204" pitchFamily="49" charset="0"/>
                <a:cs typeface="Menlo" panose="020B0609030804020204" pitchFamily="49" charset="0"/>
              </a:rPr>
              <a:t>10</a:t>
            </a:r>
            <a:r>
              <a:rPr lang="en-US" sz="1200" dirty="0">
                <a:latin typeface="Menlo" panose="020B0609030804020204" pitchFamily="49" charset="0"/>
                <a:ea typeface="Menlo" panose="020B0609030804020204" pitchFamily="49" charset="0"/>
                <a:cs typeface="Menlo" panose="020B0609030804020204" pitchFamily="49" charset="0"/>
              </a:rPr>
              <a:t>)) / </a:t>
            </a:r>
            <a:r>
              <a:rPr lang="en-US" sz="1200" dirty="0">
                <a:solidFill>
                  <a:srgbClr val="1750EB"/>
                </a:solidFill>
                <a:effectLst/>
                <a:latin typeface="Menlo" panose="020B0609030804020204" pitchFamily="49" charset="0"/>
                <a:ea typeface="Menlo" panose="020B0609030804020204" pitchFamily="49" charset="0"/>
                <a:cs typeface="Menlo" panose="020B0609030804020204" pitchFamily="49" charset="0"/>
              </a:rPr>
              <a:t>10.0</a:t>
            </a:r>
            <a:r>
              <a:rPr lang="en-US" sz="1200" dirty="0">
                <a:latin typeface="Menlo" panose="020B0609030804020204" pitchFamily="49" charset="0"/>
                <a:ea typeface="Menlo" panose="020B0609030804020204" pitchFamily="49" charset="0"/>
                <a:cs typeface="Menlo" panose="020B0609030804020204" pitchFamily="49" charset="0"/>
              </a:rPr>
              <a:t>;</a:t>
            </a:r>
            <a:br>
              <a:rPr lang="en-US" sz="1400" dirty="0">
                <a:latin typeface="Menlo" panose="020B0609030804020204" pitchFamily="49" charset="0"/>
                <a:ea typeface="Menlo" panose="020B0609030804020204" pitchFamily="49" charset="0"/>
                <a:cs typeface="Menlo" panose="020B0609030804020204" pitchFamily="49" charset="0"/>
              </a:rPr>
            </a:br>
            <a:r>
              <a:rPr lang="en-US" sz="1400" dirty="0">
                <a:latin typeface="Menlo" panose="020B0609030804020204" pitchFamily="49" charset="0"/>
                <a:ea typeface="Menlo" panose="020B0609030804020204" pitchFamily="49" charset="0"/>
                <a:cs typeface="Menlo" panose="020B0609030804020204" pitchFamily="49" charset="0"/>
              </a:rPr>
              <a:t>}</a:t>
            </a:r>
          </a:p>
        </p:txBody>
      </p:sp>
    </p:spTree>
    <p:extLst>
      <p:ext uri="{BB962C8B-B14F-4D97-AF65-F5344CB8AC3E}">
        <p14:creationId xmlns:p14="http://schemas.microsoft.com/office/powerpoint/2010/main" val="41899440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dirty="0"/>
              <a:t>Announcements/Reminders</a:t>
            </a:r>
          </a:p>
          <a:p>
            <a:pPr>
              <a:spcAft>
                <a:spcPts val="1200"/>
              </a:spcAft>
            </a:pPr>
            <a:r>
              <a:rPr lang="en-US" dirty="0"/>
              <a:t>Review Java</a:t>
            </a:r>
          </a:p>
          <a:p>
            <a:pPr>
              <a:spcAft>
                <a:spcPts val="1200"/>
              </a:spcAft>
            </a:pPr>
            <a:r>
              <a:rPr lang="en-US" dirty="0"/>
              <a:t>Functional Decomposition</a:t>
            </a:r>
          </a:p>
          <a:p>
            <a:pPr>
              <a:spcAft>
                <a:spcPts val="1200"/>
              </a:spcAft>
            </a:pPr>
            <a:r>
              <a:rPr lang="en-US" b="1" dirty="0">
                <a:solidFill>
                  <a:schemeClr val="accent5"/>
                </a:solidFill>
              </a:rPr>
              <a:t>Code Quality</a:t>
            </a:r>
          </a:p>
          <a:p>
            <a:r>
              <a:rPr lang="en-US" dirty="0"/>
              <a:t>First Assignment</a:t>
            </a:r>
          </a:p>
          <a:p>
            <a:pPr lvl="1"/>
            <a:r>
              <a:rPr lang="en-US" dirty="0"/>
              <a:t>Grading</a:t>
            </a:r>
          </a:p>
        </p:txBody>
      </p:sp>
      <p:sp>
        <p:nvSpPr>
          <p:cNvPr id="4" name="Pentagon 3">
            <a:extLst>
              <a:ext uri="{FF2B5EF4-FFF2-40B4-BE49-F238E27FC236}">
                <a16:creationId xmlns:a16="http://schemas.microsoft.com/office/drawing/2014/main" id="{A474EB40-D05B-4D47-ACB8-073DBA3E897B}"/>
              </a:ext>
            </a:extLst>
          </p:cNvPr>
          <p:cNvSpPr/>
          <p:nvPr/>
        </p:nvSpPr>
        <p:spPr>
          <a:xfrm rot="10800000">
            <a:off x="3274336" y="3465362"/>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22290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CE12D-81A8-33DF-1956-86AB2D2F37DB}"/>
              </a:ext>
            </a:extLst>
          </p:cNvPr>
          <p:cNvSpPr>
            <a:spLocks noGrp="1"/>
          </p:cNvSpPr>
          <p:nvPr>
            <p:ph type="title"/>
          </p:nvPr>
        </p:nvSpPr>
        <p:spPr/>
        <p:txBody>
          <a:bodyPr/>
          <a:lstStyle/>
          <a:p>
            <a:r>
              <a:rPr lang="en-US" dirty="0"/>
              <a:t>Code Quality</a:t>
            </a:r>
          </a:p>
        </p:txBody>
      </p:sp>
      <p:sp>
        <p:nvSpPr>
          <p:cNvPr id="3" name="Content Placeholder 2">
            <a:extLst>
              <a:ext uri="{FF2B5EF4-FFF2-40B4-BE49-F238E27FC236}">
                <a16:creationId xmlns:a16="http://schemas.microsoft.com/office/drawing/2014/main" id="{C81759F9-A8B7-268E-677F-D426B71E28CD}"/>
              </a:ext>
            </a:extLst>
          </p:cNvPr>
          <p:cNvSpPr>
            <a:spLocks noGrp="1"/>
          </p:cNvSpPr>
          <p:nvPr>
            <p:ph idx="1"/>
          </p:nvPr>
        </p:nvSpPr>
        <p:spPr/>
        <p:txBody>
          <a:bodyPr/>
          <a:lstStyle/>
          <a:p>
            <a:pPr marL="0" indent="0">
              <a:buNone/>
            </a:pPr>
            <a:r>
              <a:rPr lang="en-US" dirty="0">
                <a:solidFill>
                  <a:srgbClr val="000000"/>
                </a:solidFill>
              </a:rPr>
              <a:t>“</a:t>
            </a:r>
            <a:r>
              <a:rPr lang="en-US" b="0" i="0" dirty="0">
                <a:solidFill>
                  <a:srgbClr val="000000"/>
                </a:solidFill>
                <a:effectLst/>
              </a:rPr>
              <a:t>Programs are meant to be read by humans and only incidentally for computers to execute.” – Abelson &amp; Sussman, SICP</a:t>
            </a:r>
            <a:endParaRPr lang="en-US" dirty="0">
              <a:solidFill>
                <a:srgbClr val="000000"/>
              </a:solidFill>
            </a:endParaRPr>
          </a:p>
          <a:p>
            <a:pPr marL="0" indent="0">
              <a:buNone/>
            </a:pPr>
            <a:endParaRPr lang="en-US" dirty="0">
              <a:solidFill>
                <a:srgbClr val="000000"/>
              </a:solidFill>
              <a:latin typeface="Verdana" panose="020B0604030504040204" pitchFamily="34" charset="0"/>
            </a:endParaRPr>
          </a:p>
          <a:p>
            <a:pPr marL="0" indent="0">
              <a:buNone/>
            </a:pPr>
            <a:r>
              <a:rPr lang="en-US" dirty="0">
                <a:solidFill>
                  <a:srgbClr val="000000"/>
                </a:solidFill>
              </a:rPr>
              <a:t>Code is about </a:t>
            </a:r>
            <a:r>
              <a:rPr lang="en-US" i="1" dirty="0">
                <a:solidFill>
                  <a:srgbClr val="000000"/>
                </a:solidFill>
              </a:rPr>
              <a:t>communication. </a:t>
            </a:r>
            <a:r>
              <a:rPr lang="en-US" dirty="0">
                <a:solidFill>
                  <a:srgbClr val="000000"/>
                </a:solidFill>
              </a:rPr>
              <a:t>Writing code with good </a:t>
            </a:r>
            <a:r>
              <a:rPr lang="en-US" b="1" dirty="0">
                <a:solidFill>
                  <a:srgbClr val="000000"/>
                </a:solidFill>
              </a:rPr>
              <a:t>code quality </a:t>
            </a:r>
            <a:r>
              <a:rPr lang="en-US" dirty="0">
                <a:solidFill>
                  <a:srgbClr val="000000"/>
                </a:solidFill>
              </a:rPr>
              <a:t>is important to communicate effectively. </a:t>
            </a:r>
          </a:p>
          <a:p>
            <a:pPr marL="0" indent="0">
              <a:buNone/>
            </a:pPr>
            <a:endParaRPr lang="en-US" dirty="0">
              <a:solidFill>
                <a:srgbClr val="000000"/>
              </a:solidFill>
            </a:endParaRPr>
          </a:p>
          <a:p>
            <a:pPr marL="0" indent="0">
              <a:buNone/>
            </a:pPr>
            <a:r>
              <a:rPr lang="en-US" dirty="0">
                <a:solidFill>
                  <a:srgbClr val="000000"/>
                </a:solidFill>
              </a:rPr>
              <a:t>Different organizations have different </a:t>
            </a:r>
            <a:r>
              <a:rPr lang="en-US" i="1" dirty="0">
                <a:solidFill>
                  <a:srgbClr val="000000"/>
                </a:solidFill>
              </a:rPr>
              <a:t>standards </a:t>
            </a:r>
            <a:r>
              <a:rPr lang="en-US" dirty="0">
                <a:solidFill>
                  <a:srgbClr val="000000"/>
                </a:solidFill>
              </a:rPr>
              <a:t>for code quality.</a:t>
            </a:r>
          </a:p>
          <a:p>
            <a:pPr lvl="1"/>
            <a:r>
              <a:rPr lang="en-US" dirty="0">
                <a:solidFill>
                  <a:srgbClr val="000000"/>
                </a:solidFill>
              </a:rPr>
              <a:t>Doesn’t mean any one standard is wrong! (e.g., APA, MLA, Chicago, IEEE, ...)</a:t>
            </a:r>
          </a:p>
          <a:p>
            <a:pPr lvl="1"/>
            <a:r>
              <a:rPr lang="en-US" dirty="0">
                <a:solidFill>
                  <a:srgbClr val="000000"/>
                </a:solidFill>
              </a:rPr>
              <a:t>Consistency is very helpful within a group project</a:t>
            </a:r>
          </a:p>
          <a:p>
            <a:pPr lvl="1"/>
            <a:r>
              <a:rPr lang="en-US" dirty="0">
                <a:solidFill>
                  <a:srgbClr val="000000"/>
                </a:solidFill>
              </a:rPr>
              <a:t>See our </a:t>
            </a:r>
            <a:r>
              <a:rPr lang="en-US" dirty="0">
                <a:solidFill>
                  <a:srgbClr val="000000"/>
                </a:solidFill>
                <a:hlinkClick r:id="rId2"/>
              </a:rPr>
              <a:t>Code Quality Guide</a:t>
            </a:r>
            <a:r>
              <a:rPr lang="en-US" dirty="0">
                <a:solidFill>
                  <a:srgbClr val="000000"/>
                </a:solidFill>
              </a:rPr>
              <a:t> for the standards we will all use in CSE 122</a:t>
            </a:r>
          </a:p>
        </p:txBody>
      </p:sp>
    </p:spTree>
    <p:extLst>
      <p:ext uri="{BB962C8B-B14F-4D97-AF65-F5344CB8AC3E}">
        <p14:creationId xmlns:p14="http://schemas.microsoft.com/office/powerpoint/2010/main" val="24117399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536C3-07D0-1B4A-7D86-5D117113494E}"/>
              </a:ext>
            </a:extLst>
          </p:cNvPr>
          <p:cNvSpPr>
            <a:spLocks noGrp="1"/>
          </p:cNvSpPr>
          <p:nvPr>
            <p:ph type="title"/>
          </p:nvPr>
        </p:nvSpPr>
        <p:spPr/>
        <p:txBody>
          <a:bodyPr/>
          <a:lstStyle/>
          <a:p>
            <a:r>
              <a:rPr lang="en-US" dirty="0"/>
              <a:t>CSE 122 Code Quality</a:t>
            </a:r>
          </a:p>
        </p:txBody>
      </p:sp>
      <p:sp>
        <p:nvSpPr>
          <p:cNvPr id="3" name="Content Placeholder 2">
            <a:extLst>
              <a:ext uri="{FF2B5EF4-FFF2-40B4-BE49-F238E27FC236}">
                <a16:creationId xmlns:a16="http://schemas.microsoft.com/office/drawing/2014/main" id="{152F1F74-8500-9B1A-E76B-B67318ED6DB5}"/>
              </a:ext>
            </a:extLst>
          </p:cNvPr>
          <p:cNvSpPr>
            <a:spLocks noGrp="1"/>
          </p:cNvSpPr>
          <p:nvPr>
            <p:ph idx="1"/>
          </p:nvPr>
        </p:nvSpPr>
        <p:spPr/>
        <p:txBody>
          <a:bodyPr/>
          <a:lstStyle/>
          <a:p>
            <a:pPr marL="0" indent="0">
              <a:buNone/>
            </a:pPr>
            <a:r>
              <a:rPr lang="en-US" dirty="0"/>
              <a:t>Examples relevant for this week</a:t>
            </a:r>
          </a:p>
          <a:p>
            <a:r>
              <a:rPr lang="en-US" dirty="0"/>
              <a:t>Naming conventions</a:t>
            </a:r>
          </a:p>
          <a:p>
            <a:r>
              <a:rPr lang="en-US" dirty="0"/>
              <a:t>Descriptive variable names</a:t>
            </a:r>
          </a:p>
          <a:p>
            <a:r>
              <a:rPr lang="en-US" dirty="0"/>
              <a:t>Indentation</a:t>
            </a:r>
          </a:p>
          <a:p>
            <a:r>
              <a:rPr lang="en-US" dirty="0"/>
              <a:t>Long lines</a:t>
            </a:r>
          </a:p>
          <a:p>
            <a:r>
              <a:rPr lang="en-US" dirty="0"/>
              <a:t>Spacing</a:t>
            </a:r>
          </a:p>
          <a:p>
            <a:r>
              <a:rPr lang="en-US" dirty="0"/>
              <a:t>Good method decomposition</a:t>
            </a:r>
          </a:p>
          <a:p>
            <a:r>
              <a:rPr lang="en-US" dirty="0"/>
              <a:t>Writing documentation</a:t>
            </a:r>
          </a:p>
        </p:txBody>
      </p:sp>
    </p:spTree>
    <p:extLst>
      <p:ext uri="{BB962C8B-B14F-4D97-AF65-F5344CB8AC3E}">
        <p14:creationId xmlns:p14="http://schemas.microsoft.com/office/powerpoint/2010/main" val="2242235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C243E-EE74-FA98-8FF3-AA172138A39E}"/>
              </a:ext>
            </a:extLst>
          </p:cNvPr>
          <p:cNvSpPr>
            <a:spLocks noGrp="1"/>
          </p:cNvSpPr>
          <p:nvPr>
            <p:ph type="title"/>
          </p:nvPr>
        </p:nvSpPr>
        <p:spPr/>
        <p:txBody>
          <a:bodyPr>
            <a:normAutofit fontScale="90000"/>
          </a:bodyPr>
          <a:lstStyle/>
          <a:p>
            <a:r>
              <a:rPr lang="en-US" dirty="0"/>
              <a:t>What does this code do? How could you improve the quality of this code? </a:t>
            </a:r>
            <a:r>
              <a:rPr lang="en-US" b="0" dirty="0"/>
              <a:t>(No </a:t>
            </a:r>
            <a:r>
              <a:rPr lang="en-US" b="0" dirty="0" err="1"/>
              <a:t>Slido</a:t>
            </a:r>
            <a:r>
              <a:rPr lang="en-US" b="0" dirty="0"/>
              <a:t> poll)</a:t>
            </a:r>
          </a:p>
        </p:txBody>
      </p:sp>
      <p:sp>
        <p:nvSpPr>
          <p:cNvPr id="6" name="TextBox 5">
            <a:extLst>
              <a:ext uri="{FF2B5EF4-FFF2-40B4-BE49-F238E27FC236}">
                <a16:creationId xmlns:a16="http://schemas.microsoft.com/office/drawing/2014/main" id="{1A677358-9337-1BA2-9749-A1C1C5266B77}"/>
              </a:ext>
            </a:extLst>
          </p:cNvPr>
          <p:cNvSpPr txBox="1"/>
          <p:nvPr/>
        </p:nvSpPr>
        <p:spPr>
          <a:xfrm>
            <a:off x="838198" y="2551837"/>
            <a:ext cx="7523603" cy="1754326"/>
          </a:xfrm>
          <a:prstGeom prst="rect">
            <a:avLst/>
          </a:prstGeom>
          <a:solidFill>
            <a:srgbClr val="FAFAFA"/>
          </a:solidFill>
          <a:ln>
            <a:solidFill>
              <a:schemeClr val="tx1"/>
            </a:solidFill>
          </a:ln>
        </p:spPr>
        <p:txBody>
          <a:bodyPr wrap="square">
            <a:spAutoFit/>
          </a:bodyPr>
          <a:lstStyle/>
          <a:p>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public static int </a:t>
            </a:r>
            <a:r>
              <a:rPr lang="en-US" dirty="0">
                <a:solidFill>
                  <a:srgbClr val="00627A"/>
                </a:solidFill>
                <a:effectLst/>
                <a:latin typeface="Consolas" panose="020B0609020204030204" pitchFamily="49" charset="0"/>
                <a:ea typeface="Menlo" panose="020B0609030804020204" pitchFamily="49" charset="0"/>
                <a:cs typeface="Menlo" panose="020B0609030804020204" pitchFamily="49" charset="0"/>
              </a:rPr>
              <a:t>l</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String </a:t>
            </a:r>
            <a:r>
              <a:rPr lang="en-US" dirty="0" err="1">
                <a:latin typeface="Consolas" panose="020B0609020204030204" pitchFamily="49" charset="0"/>
                <a:ea typeface="Menlo" panose="020B0609030804020204" pitchFamily="49" charset="0"/>
                <a:cs typeface="Menlo" panose="020B0609030804020204" pitchFamily="49" charset="0"/>
              </a:rPr>
              <a:t>a,</a:t>
            </a:r>
            <a:r>
              <a:rPr lang="en-US" dirty="0" err="1">
                <a:solidFill>
                  <a:srgbClr val="0033B3"/>
                </a:solidFill>
                <a:effectLst/>
                <a:latin typeface="Consolas" panose="020B0609020204030204" pitchFamily="49" charset="0"/>
                <a:ea typeface="Menlo" panose="020B0609030804020204" pitchFamily="49" charset="0"/>
                <a:cs typeface="Menlo" panose="020B0609030804020204" pitchFamily="49" charset="0"/>
              </a:rPr>
              <a:t>char</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 </a:t>
            </a:r>
            <a:r>
              <a:rPr lang="en-US" dirty="0">
                <a:latin typeface="Consolas" panose="020B0609020204030204" pitchFamily="49" charset="0"/>
                <a:ea typeface="Menlo" panose="020B0609030804020204" pitchFamily="49" charset="0"/>
                <a:cs typeface="Menlo" panose="020B0609030804020204" pitchFamily="49" charset="0"/>
              </a:rPr>
              <a:t>b){</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int </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j</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1750EB"/>
                </a:solidFill>
                <a:effectLst/>
                <a:latin typeface="Consolas" panose="020B0609020204030204" pitchFamily="49" charset="0"/>
                <a:ea typeface="Menlo" panose="020B0609030804020204" pitchFamily="49" charset="0"/>
                <a:cs typeface="Menlo" panose="020B0609030804020204" pitchFamily="49" charset="0"/>
              </a:rPr>
              <a:t>1</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for</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int </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a1</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1750EB"/>
                </a:solidFill>
                <a:effectLst/>
                <a:latin typeface="Consolas" panose="020B0609020204030204" pitchFamily="49" charset="0"/>
                <a:ea typeface="Menlo" panose="020B0609030804020204" pitchFamily="49" charset="0"/>
                <a:cs typeface="Menlo" panose="020B0609030804020204" pitchFamily="49" charset="0"/>
              </a:rPr>
              <a:t>0</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a1</a:t>
            </a:r>
            <a:r>
              <a:rPr lang="en-US" dirty="0">
                <a:latin typeface="Consolas" panose="020B0609020204030204" pitchFamily="49" charset="0"/>
                <a:ea typeface="Menlo" panose="020B0609030804020204" pitchFamily="49" charset="0"/>
                <a:cs typeface="Menlo" panose="020B0609030804020204" pitchFamily="49" charset="0"/>
              </a:rPr>
              <a:t>&lt;</a:t>
            </a:r>
            <a:r>
              <a:rPr lang="en-US" dirty="0" err="1">
                <a:latin typeface="Consolas" panose="020B0609020204030204" pitchFamily="49" charset="0"/>
                <a:ea typeface="Menlo" panose="020B0609030804020204" pitchFamily="49" charset="0"/>
                <a:cs typeface="Menlo" panose="020B0609030804020204" pitchFamily="49" charset="0"/>
              </a:rPr>
              <a:t>a.length</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a1   </a:t>
            </a:r>
            <a:r>
              <a:rPr lang="en-US" dirty="0">
                <a:latin typeface="Consolas" panose="020B0609020204030204" pitchFamily="49" charset="0"/>
                <a:ea typeface="Menlo" panose="020B0609030804020204" pitchFamily="49" charset="0"/>
                <a:cs typeface="Menlo" panose="020B0609030804020204" pitchFamily="49" charset="0"/>
              </a:rPr>
              <a:t>++) {</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if </a:t>
            </a:r>
            <a:r>
              <a:rPr lang="en-US" dirty="0">
                <a:latin typeface="Consolas" panose="020B0609020204030204" pitchFamily="49" charset="0"/>
                <a:ea typeface="Menlo" panose="020B0609030804020204" pitchFamily="49" charset="0"/>
                <a:cs typeface="Menlo" panose="020B0609030804020204" pitchFamily="49" charset="0"/>
              </a:rPr>
              <a:t>(</a:t>
            </a:r>
            <a:r>
              <a:rPr lang="en-US" dirty="0" err="1">
                <a:latin typeface="Consolas" panose="020B0609020204030204" pitchFamily="49" charset="0"/>
                <a:ea typeface="Menlo" panose="020B0609030804020204" pitchFamily="49" charset="0"/>
                <a:cs typeface="Menlo" panose="020B0609030804020204" pitchFamily="49" charset="0"/>
              </a:rPr>
              <a:t>a.charAt</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a1</a:t>
            </a:r>
            <a:r>
              <a:rPr lang="en-US" dirty="0">
                <a:latin typeface="Consolas" panose="020B0609020204030204" pitchFamily="49" charset="0"/>
                <a:ea typeface="Menlo" panose="020B0609030804020204" pitchFamily="49" charset="0"/>
                <a:cs typeface="Menlo" panose="020B0609030804020204" pitchFamily="49" charset="0"/>
              </a:rPr>
              <a:t>) == b) {</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j </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a1</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 } </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if</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j</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1750EB"/>
                </a:solidFill>
                <a:effectLst/>
                <a:latin typeface="Consolas" panose="020B0609020204030204" pitchFamily="49" charset="0"/>
                <a:ea typeface="Menlo" panose="020B0609030804020204" pitchFamily="49" charset="0"/>
                <a:cs typeface="Menlo" panose="020B0609030804020204" pitchFamily="49" charset="0"/>
              </a:rPr>
              <a:t>1</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return </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1750EB"/>
                </a:solidFill>
                <a:effectLst/>
                <a:latin typeface="Consolas" panose="020B0609020204030204" pitchFamily="49" charset="0"/>
                <a:ea typeface="Menlo" panose="020B0609030804020204" pitchFamily="49" charset="0"/>
                <a:cs typeface="Menlo" panose="020B0609030804020204" pitchFamily="49" charset="0"/>
              </a:rPr>
              <a:t>1</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else </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return </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j</a:t>
            </a:r>
            <a:r>
              <a:rPr lang="en-US" dirty="0">
                <a:latin typeface="Consolas" panose="020B0609020204030204" pitchFamily="49" charset="0"/>
                <a:ea typeface="Menlo" panose="020B0609030804020204" pitchFamily="49" charset="0"/>
                <a:cs typeface="Menlo" panose="020B0609030804020204" pitchFamily="49" charset="0"/>
              </a:rPr>
              <a:t>;} }</a:t>
            </a:r>
          </a:p>
        </p:txBody>
      </p:sp>
      <p:sp>
        <p:nvSpPr>
          <p:cNvPr id="3" name="Rounded Rectangle 2">
            <a:extLst>
              <a:ext uri="{FF2B5EF4-FFF2-40B4-BE49-F238E27FC236}">
                <a16:creationId xmlns:a16="http://schemas.microsoft.com/office/drawing/2014/main" id="{7BBEF412-0144-38C2-3BFB-8C3AD0726067}"/>
              </a:ext>
            </a:extLst>
          </p:cNvPr>
          <p:cNvSpPr/>
          <p:nvPr/>
        </p:nvSpPr>
        <p:spPr>
          <a:xfrm>
            <a:off x="6643171" y="187287"/>
            <a:ext cx="5409282" cy="9731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27760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C243E-EE74-FA98-8FF3-AA172138A39E}"/>
              </a:ext>
            </a:extLst>
          </p:cNvPr>
          <p:cNvSpPr>
            <a:spLocks noGrp="1"/>
          </p:cNvSpPr>
          <p:nvPr>
            <p:ph type="title"/>
          </p:nvPr>
        </p:nvSpPr>
        <p:spPr/>
        <p:txBody>
          <a:bodyPr>
            <a:normAutofit fontScale="90000"/>
          </a:bodyPr>
          <a:lstStyle/>
          <a:p>
            <a:r>
              <a:rPr lang="en-US" dirty="0"/>
              <a:t>What does this code do? How could you improve the quality of this code? </a:t>
            </a:r>
            <a:r>
              <a:rPr lang="en-US" b="0" dirty="0"/>
              <a:t>(No </a:t>
            </a:r>
            <a:r>
              <a:rPr lang="en-US" b="0" dirty="0" err="1"/>
              <a:t>Slido</a:t>
            </a:r>
            <a:r>
              <a:rPr lang="en-US" b="0" dirty="0"/>
              <a:t> poll)</a:t>
            </a:r>
          </a:p>
        </p:txBody>
      </p:sp>
      <p:sp>
        <p:nvSpPr>
          <p:cNvPr id="6" name="TextBox 5">
            <a:extLst>
              <a:ext uri="{FF2B5EF4-FFF2-40B4-BE49-F238E27FC236}">
                <a16:creationId xmlns:a16="http://schemas.microsoft.com/office/drawing/2014/main" id="{1A677358-9337-1BA2-9749-A1C1C5266B77}"/>
              </a:ext>
            </a:extLst>
          </p:cNvPr>
          <p:cNvSpPr txBox="1"/>
          <p:nvPr/>
        </p:nvSpPr>
        <p:spPr>
          <a:xfrm>
            <a:off x="838198" y="2551837"/>
            <a:ext cx="7523603" cy="3693319"/>
          </a:xfrm>
          <a:prstGeom prst="rect">
            <a:avLst/>
          </a:prstGeom>
          <a:solidFill>
            <a:srgbClr val="FAFAFA"/>
          </a:solidFill>
          <a:ln>
            <a:solidFill>
              <a:schemeClr val="tx1"/>
            </a:solidFill>
          </a:ln>
        </p:spPr>
        <p:txBody>
          <a:bodyPr wrap="square">
            <a:spAutoFit/>
          </a:bodyPr>
          <a:lstStyle/>
          <a:p>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public static int </a:t>
            </a:r>
            <a:r>
              <a:rPr lang="en-US" dirty="0">
                <a:solidFill>
                  <a:srgbClr val="00627A"/>
                </a:solidFill>
                <a:effectLst/>
                <a:latin typeface="Consolas" panose="020B0609020204030204" pitchFamily="49" charset="0"/>
                <a:ea typeface="Menlo" panose="020B0609030804020204" pitchFamily="49" charset="0"/>
                <a:cs typeface="Menlo" panose="020B0609030804020204" pitchFamily="49" charset="0"/>
              </a:rPr>
              <a:t>l</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String </a:t>
            </a:r>
            <a:r>
              <a:rPr lang="en-US" dirty="0">
                <a:latin typeface="Consolas" panose="020B0609020204030204" pitchFamily="49" charset="0"/>
                <a:ea typeface="Menlo" panose="020B0609030804020204" pitchFamily="49" charset="0"/>
                <a:cs typeface="Menlo" panose="020B0609030804020204" pitchFamily="49" charset="0"/>
              </a:rPr>
              <a:t>a, </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char </a:t>
            </a:r>
            <a:r>
              <a:rPr lang="en-US" dirty="0">
                <a:latin typeface="Consolas" panose="020B0609020204030204" pitchFamily="49" charset="0"/>
                <a:ea typeface="Menlo" panose="020B0609030804020204" pitchFamily="49" charset="0"/>
                <a:cs typeface="Menlo" panose="020B0609030804020204" pitchFamily="49" charset="0"/>
              </a:rPr>
              <a:t>b)  {</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int </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j</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1750EB"/>
                </a:solidFill>
                <a:effectLst/>
                <a:latin typeface="Consolas" panose="020B0609020204030204" pitchFamily="49" charset="0"/>
                <a:ea typeface="Menlo" panose="020B0609030804020204" pitchFamily="49" charset="0"/>
                <a:cs typeface="Menlo" panose="020B0609030804020204" pitchFamily="49" charset="0"/>
              </a:rPr>
              <a:t>1</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for</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int </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a1</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1750EB"/>
                </a:solidFill>
                <a:effectLst/>
                <a:latin typeface="Consolas" panose="020B0609020204030204" pitchFamily="49" charset="0"/>
                <a:ea typeface="Menlo" panose="020B0609030804020204" pitchFamily="49" charset="0"/>
                <a:cs typeface="Menlo" panose="020B0609030804020204" pitchFamily="49" charset="0"/>
              </a:rPr>
              <a:t>0</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a1</a:t>
            </a:r>
            <a:r>
              <a:rPr lang="en-US" dirty="0">
                <a:latin typeface="Consolas" panose="020B0609020204030204" pitchFamily="49" charset="0"/>
                <a:ea typeface="Menlo" panose="020B0609030804020204" pitchFamily="49" charset="0"/>
                <a:cs typeface="Menlo" panose="020B0609030804020204" pitchFamily="49" charset="0"/>
              </a:rPr>
              <a:t>&lt;</a:t>
            </a:r>
            <a:r>
              <a:rPr lang="en-US" dirty="0" err="1">
                <a:latin typeface="Consolas" panose="020B0609020204030204" pitchFamily="49" charset="0"/>
                <a:ea typeface="Menlo" panose="020B0609030804020204" pitchFamily="49" charset="0"/>
                <a:cs typeface="Menlo" panose="020B0609030804020204" pitchFamily="49" charset="0"/>
              </a:rPr>
              <a:t>a.length</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a1     </a:t>
            </a:r>
            <a:r>
              <a:rPr lang="en-US" dirty="0">
                <a:latin typeface="Consolas" panose="020B0609020204030204" pitchFamily="49" charset="0"/>
                <a:ea typeface="Menlo" panose="020B0609030804020204" pitchFamily="49" charset="0"/>
                <a:cs typeface="Menlo" panose="020B0609030804020204" pitchFamily="49" charset="0"/>
              </a:rPr>
              <a:t>++) {</a:t>
            </a:r>
            <a:br>
              <a:rPr lang="en-US" dirty="0">
                <a:latin typeface="Consolas" panose="020B0609020204030204" pitchFamily="49" charset="0"/>
                <a:ea typeface="Menlo" panose="020B0609030804020204" pitchFamily="49" charset="0"/>
                <a:cs typeface="Menlo" panose="020B0609030804020204" pitchFamily="49" charset="0"/>
              </a:rPr>
            </a:b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if </a:t>
            </a:r>
            <a:r>
              <a:rPr lang="en-US" dirty="0">
                <a:latin typeface="Consolas" panose="020B0609020204030204" pitchFamily="49" charset="0"/>
                <a:ea typeface="Menlo" panose="020B0609030804020204" pitchFamily="49" charset="0"/>
                <a:cs typeface="Menlo" panose="020B0609030804020204" pitchFamily="49" charset="0"/>
              </a:rPr>
              <a:t>(</a:t>
            </a:r>
            <a:r>
              <a:rPr lang="en-US" dirty="0" err="1">
                <a:latin typeface="Consolas" panose="020B0609020204030204" pitchFamily="49" charset="0"/>
                <a:ea typeface="Menlo" panose="020B0609030804020204" pitchFamily="49" charset="0"/>
                <a:cs typeface="Menlo" panose="020B0609030804020204" pitchFamily="49" charset="0"/>
              </a:rPr>
              <a:t>a.charAt</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a1</a:t>
            </a:r>
            <a:r>
              <a:rPr lang="en-US" dirty="0">
                <a:latin typeface="Consolas" panose="020B0609020204030204" pitchFamily="49" charset="0"/>
                <a:ea typeface="Menlo" panose="020B0609030804020204" pitchFamily="49" charset="0"/>
                <a:cs typeface="Menlo" panose="020B0609030804020204" pitchFamily="49" charset="0"/>
              </a:rPr>
              <a:t>) == b) {</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j </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a1</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if</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j</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1750EB"/>
                </a:solidFill>
                <a:effectLst/>
                <a:latin typeface="Consolas" panose="020B0609020204030204" pitchFamily="49" charset="0"/>
                <a:ea typeface="Menlo" panose="020B0609030804020204" pitchFamily="49" charset="0"/>
                <a:cs typeface="Menlo" panose="020B0609030804020204" pitchFamily="49" charset="0"/>
              </a:rPr>
              <a:t>1</a:t>
            </a:r>
            <a:r>
              <a:rPr lang="en-US" dirty="0">
                <a:latin typeface="Consolas" panose="020B0609020204030204" pitchFamily="49" charset="0"/>
                <a:ea typeface="Menlo" panose="020B0609030804020204" pitchFamily="49" charset="0"/>
                <a:cs typeface="Menlo" panose="020B0609030804020204" pitchFamily="49" charset="0"/>
              </a:rPr>
              <a:t>) {</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return </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1750EB"/>
                </a:solidFill>
                <a:effectLst/>
                <a:latin typeface="Consolas" panose="020B0609020204030204" pitchFamily="49" charset="0"/>
                <a:ea typeface="Menlo" panose="020B0609030804020204" pitchFamily="49" charset="0"/>
                <a:cs typeface="Menlo" panose="020B0609030804020204" pitchFamily="49" charset="0"/>
              </a:rPr>
              <a:t>1</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 </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else </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return </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j</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a:t>
            </a:r>
          </a:p>
        </p:txBody>
      </p:sp>
      <p:sp>
        <p:nvSpPr>
          <p:cNvPr id="3" name="Rounded Rectangle 2">
            <a:extLst>
              <a:ext uri="{FF2B5EF4-FFF2-40B4-BE49-F238E27FC236}">
                <a16:creationId xmlns:a16="http://schemas.microsoft.com/office/drawing/2014/main" id="{7BBEF412-0144-38C2-3BFB-8C3AD0726067}"/>
              </a:ext>
            </a:extLst>
          </p:cNvPr>
          <p:cNvSpPr/>
          <p:nvPr/>
        </p:nvSpPr>
        <p:spPr>
          <a:xfrm>
            <a:off x="6643171" y="187287"/>
            <a:ext cx="5409282" cy="97316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39435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b="1" dirty="0">
                <a:solidFill>
                  <a:schemeClr val="accent5"/>
                </a:solidFill>
              </a:rPr>
              <a:t>Announcements/Reminders</a:t>
            </a:r>
          </a:p>
          <a:p>
            <a:pPr>
              <a:spcAft>
                <a:spcPts val="1200"/>
              </a:spcAft>
            </a:pPr>
            <a:r>
              <a:rPr lang="en-US" dirty="0"/>
              <a:t>Review Java</a:t>
            </a:r>
          </a:p>
          <a:p>
            <a:pPr>
              <a:spcAft>
                <a:spcPts val="1200"/>
              </a:spcAft>
            </a:pPr>
            <a:r>
              <a:rPr lang="en-US" dirty="0"/>
              <a:t>Functional Decomposition</a:t>
            </a:r>
          </a:p>
          <a:p>
            <a:pPr>
              <a:spcAft>
                <a:spcPts val="1200"/>
              </a:spcAft>
            </a:pPr>
            <a:r>
              <a:rPr lang="en-US" dirty="0"/>
              <a:t>Code Quality</a:t>
            </a:r>
          </a:p>
          <a:p>
            <a:r>
              <a:rPr lang="en-US" dirty="0"/>
              <a:t>First Assignment</a:t>
            </a:r>
          </a:p>
          <a:p>
            <a:pPr lvl="1"/>
            <a:r>
              <a:rPr lang="en-US" dirty="0"/>
              <a:t>Grading</a:t>
            </a:r>
          </a:p>
        </p:txBody>
      </p:sp>
      <p:sp>
        <p:nvSpPr>
          <p:cNvPr id="4" name="Pentagon 3">
            <a:extLst>
              <a:ext uri="{FF2B5EF4-FFF2-40B4-BE49-F238E27FC236}">
                <a16:creationId xmlns:a16="http://schemas.microsoft.com/office/drawing/2014/main" id="{A474EB40-D05B-4D47-ACB8-073DBA3E897B}"/>
              </a:ext>
            </a:extLst>
          </p:cNvPr>
          <p:cNvSpPr/>
          <p:nvPr/>
        </p:nvSpPr>
        <p:spPr>
          <a:xfrm rot="10800000">
            <a:off x="5490324" y="1412090"/>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40607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dirty="0"/>
              <a:t>Announcements/Reminders</a:t>
            </a:r>
          </a:p>
          <a:p>
            <a:pPr>
              <a:spcAft>
                <a:spcPts val="1200"/>
              </a:spcAft>
            </a:pPr>
            <a:r>
              <a:rPr lang="en-US" dirty="0"/>
              <a:t>Review Java</a:t>
            </a:r>
          </a:p>
          <a:p>
            <a:pPr>
              <a:spcAft>
                <a:spcPts val="1200"/>
              </a:spcAft>
            </a:pPr>
            <a:r>
              <a:rPr lang="en-US" dirty="0"/>
              <a:t>Functional Decomposition</a:t>
            </a:r>
          </a:p>
          <a:p>
            <a:pPr>
              <a:spcAft>
                <a:spcPts val="1200"/>
              </a:spcAft>
            </a:pPr>
            <a:r>
              <a:rPr lang="en-US" dirty="0"/>
              <a:t>Code Quality</a:t>
            </a:r>
          </a:p>
          <a:p>
            <a:r>
              <a:rPr lang="en-US" b="1" dirty="0">
                <a:solidFill>
                  <a:schemeClr val="accent5"/>
                </a:solidFill>
              </a:rPr>
              <a:t>First Assignment</a:t>
            </a:r>
          </a:p>
          <a:p>
            <a:pPr lvl="1"/>
            <a:r>
              <a:rPr lang="en-US" dirty="0"/>
              <a:t>Grading</a:t>
            </a:r>
          </a:p>
        </p:txBody>
      </p:sp>
      <p:sp>
        <p:nvSpPr>
          <p:cNvPr id="4" name="Pentagon 3">
            <a:extLst>
              <a:ext uri="{FF2B5EF4-FFF2-40B4-BE49-F238E27FC236}">
                <a16:creationId xmlns:a16="http://schemas.microsoft.com/office/drawing/2014/main" id="{A474EB40-D05B-4D47-ACB8-073DBA3E897B}"/>
              </a:ext>
            </a:extLst>
          </p:cNvPr>
          <p:cNvSpPr/>
          <p:nvPr/>
        </p:nvSpPr>
        <p:spPr>
          <a:xfrm rot="10800000">
            <a:off x="3775847" y="4119113"/>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52909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EC10D-3418-0646-B587-E829F11CD5E8}"/>
              </a:ext>
            </a:extLst>
          </p:cNvPr>
          <p:cNvSpPr>
            <a:spLocks noGrp="1"/>
          </p:cNvSpPr>
          <p:nvPr>
            <p:ph type="title"/>
          </p:nvPr>
        </p:nvSpPr>
        <p:spPr/>
        <p:txBody>
          <a:bodyPr/>
          <a:lstStyle/>
          <a:p>
            <a:r>
              <a:rPr lang="en-US" dirty="0"/>
              <a:t>Graded Course Components</a:t>
            </a:r>
          </a:p>
        </p:txBody>
      </p:sp>
      <p:sp>
        <p:nvSpPr>
          <p:cNvPr id="3" name="Content Placeholder 2">
            <a:extLst>
              <a:ext uri="{FF2B5EF4-FFF2-40B4-BE49-F238E27FC236}">
                <a16:creationId xmlns:a16="http://schemas.microsoft.com/office/drawing/2014/main" id="{77B69D51-5A7D-154A-948D-90726E3A6D60}"/>
              </a:ext>
            </a:extLst>
          </p:cNvPr>
          <p:cNvSpPr>
            <a:spLocks noGrp="1"/>
          </p:cNvSpPr>
          <p:nvPr>
            <p:ph idx="1"/>
          </p:nvPr>
        </p:nvSpPr>
        <p:spPr>
          <a:xfrm>
            <a:off x="838200" y="1371600"/>
            <a:ext cx="10515600" cy="4805363"/>
          </a:xfrm>
        </p:spPr>
        <p:txBody>
          <a:bodyPr/>
          <a:lstStyle/>
          <a:p>
            <a:r>
              <a:rPr lang="en-US" dirty="0"/>
              <a:t>Your grade will consist of the following categories:</a:t>
            </a:r>
          </a:p>
          <a:p>
            <a:r>
              <a:rPr lang="en-US" dirty="0"/>
              <a:t>Each mark is graded on the scale: </a:t>
            </a:r>
          </a:p>
          <a:p>
            <a:pPr lvl="1"/>
            <a:r>
              <a:rPr lang="en-US" b="1" dirty="0"/>
              <a:t>E</a:t>
            </a:r>
            <a:r>
              <a:rPr lang="en-US" dirty="0"/>
              <a:t>(</a:t>
            </a:r>
            <a:r>
              <a:rPr lang="en-US" dirty="0" err="1"/>
              <a:t>xcellent</a:t>
            </a:r>
            <a:r>
              <a:rPr lang="en-US" dirty="0"/>
              <a:t>)</a:t>
            </a:r>
          </a:p>
          <a:p>
            <a:pPr lvl="1"/>
            <a:r>
              <a:rPr lang="en-US" b="1" dirty="0"/>
              <a:t>S</a:t>
            </a:r>
            <a:r>
              <a:rPr lang="en-US" dirty="0"/>
              <a:t>(</a:t>
            </a:r>
            <a:r>
              <a:rPr lang="en-US" dirty="0" err="1"/>
              <a:t>atisfafactory</a:t>
            </a:r>
            <a:r>
              <a:rPr lang="en-US" dirty="0"/>
              <a:t>)</a:t>
            </a:r>
          </a:p>
          <a:p>
            <a:pPr lvl="1"/>
            <a:r>
              <a:rPr lang="en-US" b="1" dirty="0"/>
              <a:t>N</a:t>
            </a:r>
            <a:r>
              <a:rPr lang="en-US" dirty="0"/>
              <a:t>(</a:t>
            </a:r>
            <a:r>
              <a:rPr lang="en-US" dirty="0" err="1"/>
              <a:t>ot</a:t>
            </a:r>
            <a:r>
              <a:rPr lang="en-US" dirty="0"/>
              <a:t> yet)</a:t>
            </a:r>
            <a:endParaRPr lang="en-US" b="1" dirty="0"/>
          </a:p>
        </p:txBody>
      </p:sp>
      <p:sp>
        <p:nvSpPr>
          <p:cNvPr id="4" name="Content Placeholder 2">
            <a:extLst>
              <a:ext uri="{FF2B5EF4-FFF2-40B4-BE49-F238E27FC236}">
                <a16:creationId xmlns:a16="http://schemas.microsoft.com/office/drawing/2014/main" id="{AE1065D3-60B9-314A-98E1-4577F3421EFB}"/>
              </a:ext>
            </a:extLst>
          </p:cNvPr>
          <p:cNvSpPr txBox="1">
            <a:spLocks/>
          </p:cNvSpPr>
          <p:nvPr/>
        </p:nvSpPr>
        <p:spPr>
          <a:xfrm>
            <a:off x="6096000" y="1371599"/>
            <a:ext cx="5257800" cy="48053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System Font Regular"/>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System Font Regular"/>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System Font Regular"/>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graphicFrame>
        <p:nvGraphicFramePr>
          <p:cNvPr id="5" name="Table 4">
            <a:extLst>
              <a:ext uri="{FF2B5EF4-FFF2-40B4-BE49-F238E27FC236}">
                <a16:creationId xmlns:a16="http://schemas.microsoft.com/office/drawing/2014/main" id="{A1CAB006-57FB-BE40-8672-26BC42825D46}"/>
              </a:ext>
            </a:extLst>
          </p:cNvPr>
          <p:cNvGraphicFramePr>
            <a:graphicFrameLocks noGrp="1"/>
          </p:cNvGraphicFramePr>
          <p:nvPr>
            <p:extLst>
              <p:ext uri="{D42A27DB-BD31-4B8C-83A1-F6EECF244321}">
                <p14:modId xmlns:p14="http://schemas.microsoft.com/office/powerpoint/2010/main" val="320758922"/>
              </p:ext>
            </p:extLst>
          </p:nvPr>
        </p:nvGraphicFramePr>
        <p:xfrm>
          <a:off x="1048556" y="4176395"/>
          <a:ext cx="10305244" cy="2225040"/>
        </p:xfrm>
        <a:graphic>
          <a:graphicData uri="http://schemas.openxmlformats.org/drawingml/2006/table">
            <a:tbl>
              <a:tblPr firstRow="1" bandRow="1">
                <a:tableStyleId>{5C22544A-7EE6-4342-B048-85BDC9FD1C3A}</a:tableStyleId>
              </a:tblPr>
              <a:tblGrid>
                <a:gridCol w="2840399">
                  <a:extLst>
                    <a:ext uri="{9D8B030D-6E8A-4147-A177-3AD203B41FA5}">
                      <a16:colId xmlns:a16="http://schemas.microsoft.com/office/drawing/2014/main" val="2467285351"/>
                    </a:ext>
                  </a:extLst>
                </a:gridCol>
                <a:gridCol w="583894">
                  <a:extLst>
                    <a:ext uri="{9D8B030D-6E8A-4147-A177-3AD203B41FA5}">
                      <a16:colId xmlns:a16="http://schemas.microsoft.com/office/drawing/2014/main" val="2677818252"/>
                    </a:ext>
                  </a:extLst>
                </a:gridCol>
                <a:gridCol w="4891489">
                  <a:extLst>
                    <a:ext uri="{9D8B030D-6E8A-4147-A177-3AD203B41FA5}">
                      <a16:colId xmlns:a16="http://schemas.microsoft.com/office/drawing/2014/main" val="2192440974"/>
                    </a:ext>
                  </a:extLst>
                </a:gridCol>
                <a:gridCol w="1989462">
                  <a:extLst>
                    <a:ext uri="{9D8B030D-6E8A-4147-A177-3AD203B41FA5}">
                      <a16:colId xmlns:a16="http://schemas.microsoft.com/office/drawing/2014/main" val="3017527229"/>
                    </a:ext>
                  </a:extLst>
                </a:gridCol>
              </a:tblGrid>
              <a:tr h="445008">
                <a:tc>
                  <a:txBody>
                    <a:bodyPr/>
                    <a:lstStyle/>
                    <a:p>
                      <a:r>
                        <a:rPr lang="en-US" dirty="0"/>
                        <a:t>Category</a:t>
                      </a:r>
                    </a:p>
                  </a:txBody>
                  <a:tcPr/>
                </a:tc>
                <a:tc>
                  <a:txBody>
                    <a:bodyPr/>
                    <a:lstStyle/>
                    <a:p>
                      <a:r>
                        <a:rPr lang="en-US" dirty="0"/>
                        <a:t>#</a:t>
                      </a:r>
                    </a:p>
                  </a:txBody>
                  <a:tcPr/>
                </a:tc>
                <a:tc>
                  <a:txBody>
                    <a:bodyPr/>
                    <a:lstStyle/>
                    <a:p>
                      <a:r>
                        <a:rPr lang="en-US" dirty="0"/>
                        <a:t>Marks per</a:t>
                      </a:r>
                    </a:p>
                  </a:txBody>
                  <a:tcPr/>
                </a:tc>
                <a:tc>
                  <a:txBody>
                    <a:bodyPr/>
                    <a:lstStyle/>
                    <a:p>
                      <a:r>
                        <a:rPr lang="en-US" dirty="0"/>
                        <a:t>Total Marks</a:t>
                      </a:r>
                    </a:p>
                  </a:txBody>
                  <a:tcPr/>
                </a:tc>
                <a:extLst>
                  <a:ext uri="{0D108BD9-81ED-4DB2-BD59-A6C34878D82A}">
                    <a16:rowId xmlns:a16="http://schemas.microsoft.com/office/drawing/2014/main" val="2233699528"/>
                  </a:ext>
                </a:extLst>
              </a:tr>
              <a:tr h="445008">
                <a:tc>
                  <a:txBody>
                    <a:bodyPr/>
                    <a:lstStyle/>
                    <a:p>
                      <a:r>
                        <a:rPr lang="en-US" dirty="0"/>
                        <a:t>Programming Assignments</a:t>
                      </a:r>
                    </a:p>
                  </a:txBody>
                  <a:tcPr/>
                </a:tc>
                <a:tc>
                  <a:txBody>
                    <a:bodyPr/>
                    <a:lstStyle/>
                    <a:p>
                      <a:r>
                        <a:rPr lang="en-US" dirty="0"/>
                        <a:t>4</a:t>
                      </a:r>
                    </a:p>
                  </a:txBody>
                  <a:tcPr/>
                </a:tc>
                <a:tc>
                  <a:txBody>
                    <a:bodyPr/>
                    <a:lstStyle/>
                    <a:p>
                      <a:r>
                        <a:rPr lang="en-US" dirty="0">
                          <a:hlinkClick r:id="rId2"/>
                        </a:rPr>
                        <a:t>4 (Behavior, Concepts, Quality, Testing/Reflection)</a:t>
                      </a:r>
                      <a:endParaRPr lang="en-US" dirty="0"/>
                    </a:p>
                  </a:txBody>
                  <a:tcPr/>
                </a:tc>
                <a:tc>
                  <a:txBody>
                    <a:bodyPr/>
                    <a:lstStyle/>
                    <a:p>
                      <a:r>
                        <a:rPr lang="en-US" dirty="0"/>
                        <a:t>16</a:t>
                      </a:r>
                    </a:p>
                  </a:txBody>
                  <a:tcPr/>
                </a:tc>
                <a:extLst>
                  <a:ext uri="{0D108BD9-81ED-4DB2-BD59-A6C34878D82A}">
                    <a16:rowId xmlns:a16="http://schemas.microsoft.com/office/drawing/2014/main" val="807263754"/>
                  </a:ext>
                </a:extLst>
              </a:tr>
              <a:tr h="445008">
                <a:tc>
                  <a:txBody>
                    <a:bodyPr/>
                    <a:lstStyle/>
                    <a:p>
                      <a:r>
                        <a:rPr lang="en-US" dirty="0"/>
                        <a:t>Creative Projects</a:t>
                      </a:r>
                    </a:p>
                  </a:txBody>
                  <a:tcPr/>
                </a:tc>
                <a:tc>
                  <a:txBody>
                    <a:bodyPr/>
                    <a:lstStyle/>
                    <a:p>
                      <a:r>
                        <a:rPr lang="en-US" dirty="0"/>
                        <a:t>4</a:t>
                      </a:r>
                    </a:p>
                  </a:txBody>
                  <a:tcPr/>
                </a:tc>
                <a:tc>
                  <a:txBody>
                    <a:bodyPr/>
                    <a:lstStyle/>
                    <a:p>
                      <a:r>
                        <a:rPr lang="en-US" dirty="0"/>
                        <a:t>1</a:t>
                      </a:r>
                    </a:p>
                  </a:txBody>
                  <a:tcPr/>
                </a:tc>
                <a:tc>
                  <a:txBody>
                    <a:bodyPr/>
                    <a:lstStyle/>
                    <a:p>
                      <a:r>
                        <a:rPr lang="en-US" dirty="0"/>
                        <a:t>4</a:t>
                      </a:r>
                    </a:p>
                  </a:txBody>
                  <a:tcPr/>
                </a:tc>
                <a:extLst>
                  <a:ext uri="{0D108BD9-81ED-4DB2-BD59-A6C34878D82A}">
                    <a16:rowId xmlns:a16="http://schemas.microsoft.com/office/drawing/2014/main" val="4209182687"/>
                  </a:ext>
                </a:extLst>
              </a:tr>
              <a:tr h="445008">
                <a:tc>
                  <a:txBody>
                    <a:bodyPr/>
                    <a:lstStyle/>
                    <a:p>
                      <a:r>
                        <a:rPr lang="en-US" dirty="0"/>
                        <a:t>Quizzes</a:t>
                      </a:r>
                    </a:p>
                  </a:txBody>
                  <a:tcPr/>
                </a:tc>
                <a:tc>
                  <a:txBody>
                    <a:bodyPr/>
                    <a:lstStyle/>
                    <a:p>
                      <a:r>
                        <a:rPr lang="en-US" dirty="0"/>
                        <a:t>3</a:t>
                      </a:r>
                    </a:p>
                  </a:txBody>
                  <a:tcPr/>
                </a:tc>
                <a:tc>
                  <a:txBody>
                    <a:bodyPr/>
                    <a:lstStyle/>
                    <a:p>
                      <a:r>
                        <a:rPr lang="en-US" dirty="0"/>
                        <a:t>3 (3 questions)</a:t>
                      </a:r>
                    </a:p>
                  </a:txBody>
                  <a:tcPr/>
                </a:tc>
                <a:tc>
                  <a:txBody>
                    <a:bodyPr/>
                    <a:lstStyle/>
                    <a:p>
                      <a:r>
                        <a:rPr lang="en-US" dirty="0"/>
                        <a:t>9</a:t>
                      </a:r>
                    </a:p>
                  </a:txBody>
                  <a:tcPr/>
                </a:tc>
                <a:extLst>
                  <a:ext uri="{0D108BD9-81ED-4DB2-BD59-A6C34878D82A}">
                    <a16:rowId xmlns:a16="http://schemas.microsoft.com/office/drawing/2014/main" val="129499150"/>
                  </a:ext>
                </a:extLst>
              </a:tr>
              <a:tr h="445008">
                <a:tc>
                  <a:txBody>
                    <a:bodyPr/>
                    <a:lstStyle/>
                    <a:p>
                      <a:r>
                        <a:rPr lang="en-US" dirty="0"/>
                        <a:t>Exam</a:t>
                      </a:r>
                    </a:p>
                  </a:txBody>
                  <a:tcPr/>
                </a:tc>
                <a:tc>
                  <a:txBody>
                    <a:bodyPr/>
                    <a:lstStyle/>
                    <a:p>
                      <a:r>
                        <a:rPr lang="en-US" dirty="0"/>
                        <a:t>1</a:t>
                      </a:r>
                    </a:p>
                  </a:txBody>
                  <a:tcPr/>
                </a:tc>
                <a:tc>
                  <a:txBody>
                    <a:bodyPr/>
                    <a:lstStyle/>
                    <a:p>
                      <a:r>
                        <a:rPr lang="en-US" dirty="0"/>
                        <a:t>6 (6 questions)</a:t>
                      </a:r>
                    </a:p>
                  </a:txBody>
                  <a:tcPr/>
                </a:tc>
                <a:tc>
                  <a:txBody>
                    <a:bodyPr/>
                    <a:lstStyle/>
                    <a:p>
                      <a:r>
                        <a:rPr lang="en-US" dirty="0"/>
                        <a:t>6</a:t>
                      </a:r>
                    </a:p>
                  </a:txBody>
                  <a:tcPr/>
                </a:tc>
                <a:extLst>
                  <a:ext uri="{0D108BD9-81ED-4DB2-BD59-A6C34878D82A}">
                    <a16:rowId xmlns:a16="http://schemas.microsoft.com/office/drawing/2014/main" val="1192085382"/>
                  </a:ext>
                </a:extLst>
              </a:tr>
            </a:tbl>
          </a:graphicData>
        </a:graphic>
      </p:graphicFrame>
    </p:spTree>
    <p:extLst>
      <p:ext uri="{BB962C8B-B14F-4D97-AF65-F5344CB8AC3E}">
        <p14:creationId xmlns:p14="http://schemas.microsoft.com/office/powerpoint/2010/main" val="14102854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D5CC7-6851-6439-669F-BDE244546D80}"/>
              </a:ext>
            </a:extLst>
          </p:cNvPr>
          <p:cNvSpPr>
            <a:spLocks noGrp="1"/>
          </p:cNvSpPr>
          <p:nvPr>
            <p:ph type="title"/>
          </p:nvPr>
        </p:nvSpPr>
        <p:spPr/>
        <p:txBody>
          <a:bodyPr/>
          <a:lstStyle/>
          <a:p>
            <a:r>
              <a:rPr lang="en-US" dirty="0"/>
              <a:t>Course Grades</a:t>
            </a:r>
          </a:p>
        </p:txBody>
      </p:sp>
      <p:sp>
        <p:nvSpPr>
          <p:cNvPr id="3" name="Content Placeholder 2">
            <a:extLst>
              <a:ext uri="{FF2B5EF4-FFF2-40B4-BE49-F238E27FC236}">
                <a16:creationId xmlns:a16="http://schemas.microsoft.com/office/drawing/2014/main" id="{827BDD9C-9452-00C6-5985-79397150BD4C}"/>
              </a:ext>
            </a:extLst>
          </p:cNvPr>
          <p:cNvSpPr>
            <a:spLocks noGrp="1"/>
          </p:cNvSpPr>
          <p:nvPr>
            <p:ph idx="1"/>
          </p:nvPr>
        </p:nvSpPr>
        <p:spPr/>
        <p:txBody>
          <a:bodyPr/>
          <a:lstStyle/>
          <a:p>
            <a:pPr marL="0" indent="0">
              <a:buNone/>
            </a:pPr>
            <a:r>
              <a:rPr lang="en-US" sz="2400" dirty="0"/>
              <a:t>Instead of curving the class, we’ll use a bucket system:</a:t>
            </a:r>
          </a:p>
          <a:p>
            <a:pPr lvl="1"/>
            <a:r>
              <a:rPr lang="en-US" sz="2100" dirty="0"/>
              <a:t>Marks earned place in an initial bucket, additional S+ marks improve grade. </a:t>
            </a:r>
          </a:p>
          <a:p>
            <a:pPr lvl="1"/>
            <a:r>
              <a:rPr lang="en-US" sz="2100" dirty="0"/>
              <a:t>Must meet </a:t>
            </a:r>
            <a:r>
              <a:rPr lang="en-US" sz="2100" i="1" dirty="0"/>
              <a:t>all </a:t>
            </a:r>
            <a:r>
              <a:rPr lang="en-US" sz="2100" dirty="0"/>
              <a:t>requirements of a bucket for initial placement.</a:t>
            </a:r>
          </a:p>
          <a:p>
            <a:pPr lvl="1"/>
            <a:r>
              <a:rPr lang="en-US" sz="2100" dirty="0"/>
              <a:t>These are </a:t>
            </a:r>
            <a:r>
              <a:rPr lang="en-US" sz="2100" i="1" dirty="0"/>
              <a:t>minimum</a:t>
            </a:r>
            <a:r>
              <a:rPr lang="en-US" sz="2100" dirty="0"/>
              <a:t> GPA guarantees – grade can always be higher than min promise.</a:t>
            </a:r>
          </a:p>
          <a:p>
            <a:endParaRPr lang="en-US" dirty="0"/>
          </a:p>
        </p:txBody>
      </p:sp>
      <p:graphicFrame>
        <p:nvGraphicFramePr>
          <p:cNvPr id="4" name="Table 3">
            <a:extLst>
              <a:ext uri="{FF2B5EF4-FFF2-40B4-BE49-F238E27FC236}">
                <a16:creationId xmlns:a16="http://schemas.microsoft.com/office/drawing/2014/main" id="{DFA878D0-5416-25AE-BC29-74ECF20A8D8C}"/>
              </a:ext>
            </a:extLst>
          </p:cNvPr>
          <p:cNvGraphicFramePr>
            <a:graphicFrameLocks noGrp="1"/>
          </p:cNvGraphicFramePr>
          <p:nvPr>
            <p:extLst>
              <p:ext uri="{D42A27DB-BD31-4B8C-83A1-F6EECF244321}">
                <p14:modId xmlns:p14="http://schemas.microsoft.com/office/powerpoint/2010/main" val="2966588126"/>
              </p:ext>
            </p:extLst>
          </p:nvPr>
        </p:nvGraphicFramePr>
        <p:xfrm>
          <a:off x="2940644" y="3107759"/>
          <a:ext cx="9153063" cy="3560064"/>
        </p:xfrm>
        <a:graphic>
          <a:graphicData uri="http://schemas.openxmlformats.org/drawingml/2006/table">
            <a:tbl>
              <a:tblPr firstRow="1" bandRow="1">
                <a:tableStyleId>{5C22544A-7EE6-4342-B048-85BDC9FD1C3A}</a:tableStyleId>
              </a:tblPr>
              <a:tblGrid>
                <a:gridCol w="1763559">
                  <a:extLst>
                    <a:ext uri="{9D8B030D-6E8A-4147-A177-3AD203B41FA5}">
                      <a16:colId xmlns:a16="http://schemas.microsoft.com/office/drawing/2014/main" val="2467285351"/>
                    </a:ext>
                  </a:extLst>
                </a:gridCol>
                <a:gridCol w="1905918">
                  <a:extLst>
                    <a:ext uri="{9D8B030D-6E8A-4147-A177-3AD203B41FA5}">
                      <a16:colId xmlns:a16="http://schemas.microsoft.com/office/drawing/2014/main" val="2677818252"/>
                    </a:ext>
                  </a:extLst>
                </a:gridCol>
                <a:gridCol w="3015808">
                  <a:extLst>
                    <a:ext uri="{9D8B030D-6E8A-4147-A177-3AD203B41FA5}">
                      <a16:colId xmlns:a16="http://schemas.microsoft.com/office/drawing/2014/main" val="2192440974"/>
                    </a:ext>
                  </a:extLst>
                </a:gridCol>
                <a:gridCol w="2467778">
                  <a:extLst>
                    <a:ext uri="{9D8B030D-6E8A-4147-A177-3AD203B41FA5}">
                      <a16:colId xmlns:a16="http://schemas.microsoft.com/office/drawing/2014/main" val="3017527229"/>
                    </a:ext>
                  </a:extLst>
                </a:gridCol>
              </a:tblGrid>
              <a:tr h="445008">
                <a:tc>
                  <a:txBody>
                    <a:bodyPr/>
                    <a:lstStyle/>
                    <a:p>
                      <a:pPr algn="l" fontAlgn="b"/>
                      <a:r>
                        <a:rPr lang="en-US" dirty="0">
                          <a:effectLst/>
                        </a:rPr>
                        <a:t>Minimum Grade</a:t>
                      </a:r>
                    </a:p>
                  </a:txBody>
                  <a:tcPr anchor="b"/>
                </a:tc>
                <a:tc>
                  <a:txBody>
                    <a:bodyPr/>
                    <a:lstStyle/>
                    <a:p>
                      <a:pPr algn="l" fontAlgn="b"/>
                      <a:r>
                        <a:rPr lang="en-US">
                          <a:effectLst/>
                        </a:rPr>
                        <a:t>Creative Projects</a:t>
                      </a:r>
                    </a:p>
                  </a:txBody>
                  <a:tcPr anchor="b"/>
                </a:tc>
                <a:tc>
                  <a:txBody>
                    <a:bodyPr/>
                    <a:lstStyle/>
                    <a:p>
                      <a:pPr algn="l" fontAlgn="b"/>
                      <a:r>
                        <a:rPr lang="en-US" dirty="0">
                          <a:effectLst/>
                        </a:rPr>
                        <a:t>Programming Assignments</a:t>
                      </a:r>
                    </a:p>
                  </a:txBody>
                  <a:tcPr anchor="b"/>
                </a:tc>
                <a:tc>
                  <a:txBody>
                    <a:bodyPr/>
                    <a:lstStyle/>
                    <a:p>
                      <a:pPr algn="l" fontAlgn="b"/>
                      <a:r>
                        <a:rPr lang="en-US" dirty="0">
                          <a:effectLst/>
                        </a:rPr>
                        <a:t>Quiz/Exam Problems</a:t>
                      </a:r>
                    </a:p>
                  </a:txBody>
                  <a:tcPr anchor="b"/>
                </a:tc>
                <a:extLst>
                  <a:ext uri="{0D108BD9-81ED-4DB2-BD59-A6C34878D82A}">
                    <a16:rowId xmlns:a16="http://schemas.microsoft.com/office/drawing/2014/main" val="2233699528"/>
                  </a:ext>
                </a:extLst>
              </a:tr>
              <a:tr h="445008">
                <a:tc>
                  <a:txBody>
                    <a:bodyPr/>
                    <a:lstStyle/>
                    <a:p>
                      <a:pPr fontAlgn="t"/>
                      <a:r>
                        <a:rPr lang="en-US" i="1" dirty="0">
                          <a:effectLst/>
                        </a:rPr>
                        <a:t>Total Marks</a:t>
                      </a:r>
                    </a:p>
                  </a:txBody>
                  <a:tcPr/>
                </a:tc>
                <a:tc>
                  <a:txBody>
                    <a:bodyPr/>
                    <a:lstStyle/>
                    <a:p>
                      <a:pPr fontAlgn="t"/>
                      <a:r>
                        <a:rPr lang="en-US" i="1" dirty="0">
                          <a:effectLst/>
                        </a:rPr>
                        <a:t>4 ESN</a:t>
                      </a:r>
                    </a:p>
                  </a:txBody>
                  <a:tcPr/>
                </a:tc>
                <a:tc>
                  <a:txBody>
                    <a:bodyPr/>
                    <a:lstStyle/>
                    <a:p>
                      <a:pPr fontAlgn="t"/>
                      <a:r>
                        <a:rPr lang="en-US" i="1" dirty="0">
                          <a:effectLst/>
                        </a:rPr>
                        <a:t>16 ESN</a:t>
                      </a:r>
                    </a:p>
                  </a:txBody>
                  <a:tcPr/>
                </a:tc>
                <a:tc>
                  <a:txBody>
                    <a:bodyPr/>
                    <a:lstStyle/>
                    <a:p>
                      <a:pPr fontAlgn="t"/>
                      <a:r>
                        <a:rPr lang="en-US" i="1" dirty="0">
                          <a:effectLst/>
                        </a:rPr>
                        <a:t>15 ESN</a:t>
                      </a:r>
                    </a:p>
                  </a:txBody>
                  <a:tcPr/>
                </a:tc>
                <a:extLst>
                  <a:ext uri="{0D108BD9-81ED-4DB2-BD59-A6C34878D82A}">
                    <a16:rowId xmlns:a16="http://schemas.microsoft.com/office/drawing/2014/main" val="807263754"/>
                  </a:ext>
                </a:extLst>
              </a:tr>
              <a:tr h="445008">
                <a:tc>
                  <a:txBody>
                    <a:bodyPr/>
                    <a:lstStyle/>
                    <a:p>
                      <a:pPr fontAlgn="t"/>
                      <a:r>
                        <a:rPr lang="en-US">
                          <a:effectLst/>
                        </a:rPr>
                        <a:t>3.5</a:t>
                      </a:r>
                    </a:p>
                  </a:txBody>
                  <a:tcPr/>
                </a:tc>
                <a:tc>
                  <a:txBody>
                    <a:bodyPr/>
                    <a:lstStyle/>
                    <a:p>
                      <a:pPr fontAlgn="t"/>
                      <a:r>
                        <a:rPr lang="en-US" dirty="0">
                          <a:effectLst/>
                        </a:rPr>
                        <a:t>All (4) S+; 3 E</a:t>
                      </a:r>
                    </a:p>
                  </a:txBody>
                  <a:tcPr/>
                </a:tc>
                <a:tc>
                  <a:txBody>
                    <a:bodyPr/>
                    <a:lstStyle/>
                    <a:p>
                      <a:pPr fontAlgn="t"/>
                      <a:r>
                        <a:rPr lang="en-US" dirty="0">
                          <a:effectLst/>
                        </a:rPr>
                        <a:t>All (16) S+; 12 E; 3 Es per dim.</a:t>
                      </a:r>
                    </a:p>
                  </a:txBody>
                  <a:tcPr/>
                </a:tc>
                <a:tc>
                  <a:txBody>
                    <a:bodyPr/>
                    <a:lstStyle/>
                    <a:p>
                      <a:pPr fontAlgn="t"/>
                      <a:r>
                        <a:rPr lang="en-US" dirty="0">
                          <a:effectLst/>
                        </a:rPr>
                        <a:t>13 S+; 11 E</a:t>
                      </a:r>
                    </a:p>
                  </a:txBody>
                  <a:tcPr/>
                </a:tc>
                <a:extLst>
                  <a:ext uri="{0D108BD9-81ED-4DB2-BD59-A6C34878D82A}">
                    <a16:rowId xmlns:a16="http://schemas.microsoft.com/office/drawing/2014/main" val="4209182687"/>
                  </a:ext>
                </a:extLst>
              </a:tr>
              <a:tr h="445008">
                <a:tc>
                  <a:txBody>
                    <a:bodyPr/>
                    <a:lstStyle/>
                    <a:p>
                      <a:pPr fontAlgn="t"/>
                      <a:r>
                        <a:rPr lang="en-US">
                          <a:effectLst/>
                        </a:rPr>
                        <a:t>3.0</a:t>
                      </a:r>
                    </a:p>
                  </a:txBody>
                  <a:tcPr/>
                </a:tc>
                <a:tc>
                  <a:txBody>
                    <a:bodyPr/>
                    <a:lstStyle/>
                    <a:p>
                      <a:pPr fontAlgn="t"/>
                      <a:r>
                        <a:rPr lang="en-US" dirty="0">
                          <a:effectLst/>
                        </a:rPr>
                        <a:t>All (4) S+; 2 E</a:t>
                      </a:r>
                    </a:p>
                  </a:txBody>
                  <a:tcPr/>
                </a:tc>
                <a:tc>
                  <a:txBody>
                    <a:bodyPr/>
                    <a:lstStyle/>
                    <a:p>
                      <a:pPr fontAlgn="t"/>
                      <a:r>
                        <a:rPr lang="en-US" dirty="0">
                          <a:effectLst/>
                        </a:rPr>
                        <a:t>14 S+; 8 E; 2 E per dim.</a:t>
                      </a:r>
                    </a:p>
                  </a:txBody>
                  <a:tcPr/>
                </a:tc>
                <a:tc>
                  <a:txBody>
                    <a:bodyPr/>
                    <a:lstStyle/>
                    <a:p>
                      <a:pPr fontAlgn="t"/>
                      <a:r>
                        <a:rPr lang="en-US" dirty="0">
                          <a:effectLst/>
                        </a:rPr>
                        <a:t>10 S+; 7 E</a:t>
                      </a:r>
                    </a:p>
                  </a:txBody>
                  <a:tcPr/>
                </a:tc>
                <a:extLst>
                  <a:ext uri="{0D108BD9-81ED-4DB2-BD59-A6C34878D82A}">
                    <a16:rowId xmlns:a16="http://schemas.microsoft.com/office/drawing/2014/main" val="129499150"/>
                  </a:ext>
                </a:extLst>
              </a:tr>
              <a:tr h="445008">
                <a:tc>
                  <a:txBody>
                    <a:bodyPr/>
                    <a:lstStyle/>
                    <a:p>
                      <a:pPr fontAlgn="t"/>
                      <a:r>
                        <a:rPr lang="en-US">
                          <a:effectLst/>
                        </a:rPr>
                        <a:t>2.5</a:t>
                      </a:r>
                    </a:p>
                  </a:txBody>
                  <a:tcPr/>
                </a:tc>
                <a:tc>
                  <a:txBody>
                    <a:bodyPr/>
                    <a:lstStyle/>
                    <a:p>
                      <a:pPr fontAlgn="t"/>
                      <a:r>
                        <a:rPr lang="en-US" dirty="0">
                          <a:effectLst/>
                        </a:rPr>
                        <a:t>3 S+; 1 E</a:t>
                      </a:r>
                    </a:p>
                  </a:txBody>
                  <a:tcPr/>
                </a:tc>
                <a:tc>
                  <a:txBody>
                    <a:bodyPr/>
                    <a:lstStyle/>
                    <a:p>
                      <a:pPr fontAlgn="t"/>
                      <a:r>
                        <a:rPr lang="en-US" dirty="0">
                          <a:effectLst/>
                        </a:rPr>
                        <a:t>12 S+; 4 E; 1 E per dim.</a:t>
                      </a:r>
                    </a:p>
                  </a:txBody>
                  <a:tcPr/>
                </a:tc>
                <a:tc>
                  <a:txBody>
                    <a:bodyPr/>
                    <a:lstStyle/>
                    <a:p>
                      <a:pPr fontAlgn="t"/>
                      <a:r>
                        <a:rPr lang="en-US" dirty="0">
                          <a:effectLst/>
                        </a:rPr>
                        <a:t>8 S+; 3 E</a:t>
                      </a:r>
                    </a:p>
                  </a:txBody>
                  <a:tcPr/>
                </a:tc>
                <a:extLst>
                  <a:ext uri="{0D108BD9-81ED-4DB2-BD59-A6C34878D82A}">
                    <a16:rowId xmlns:a16="http://schemas.microsoft.com/office/drawing/2014/main" val="463448335"/>
                  </a:ext>
                </a:extLst>
              </a:tr>
              <a:tr h="445008">
                <a:tc>
                  <a:txBody>
                    <a:bodyPr/>
                    <a:lstStyle/>
                    <a:p>
                      <a:pPr fontAlgn="t"/>
                      <a:r>
                        <a:rPr lang="en-US">
                          <a:effectLst/>
                        </a:rPr>
                        <a:t>2.0</a:t>
                      </a:r>
                    </a:p>
                  </a:txBody>
                  <a:tcPr/>
                </a:tc>
                <a:tc>
                  <a:txBody>
                    <a:bodyPr/>
                    <a:lstStyle/>
                    <a:p>
                      <a:pPr fontAlgn="t"/>
                      <a:r>
                        <a:rPr lang="en-US">
                          <a:effectLst/>
                        </a:rPr>
                        <a:t>2 S+</a:t>
                      </a:r>
                    </a:p>
                  </a:txBody>
                  <a:tcPr/>
                </a:tc>
                <a:tc>
                  <a:txBody>
                    <a:bodyPr/>
                    <a:lstStyle/>
                    <a:p>
                      <a:pPr fontAlgn="t"/>
                      <a:r>
                        <a:rPr lang="en-US">
                          <a:effectLst/>
                        </a:rPr>
                        <a:t>10 S+</a:t>
                      </a:r>
                    </a:p>
                  </a:txBody>
                  <a:tcPr/>
                </a:tc>
                <a:tc>
                  <a:txBody>
                    <a:bodyPr/>
                    <a:lstStyle/>
                    <a:p>
                      <a:pPr fontAlgn="t"/>
                      <a:r>
                        <a:rPr lang="en-US" dirty="0">
                          <a:effectLst/>
                        </a:rPr>
                        <a:t>7 S+</a:t>
                      </a:r>
                    </a:p>
                  </a:txBody>
                  <a:tcPr/>
                </a:tc>
                <a:extLst>
                  <a:ext uri="{0D108BD9-81ED-4DB2-BD59-A6C34878D82A}">
                    <a16:rowId xmlns:a16="http://schemas.microsoft.com/office/drawing/2014/main" val="695640733"/>
                  </a:ext>
                </a:extLst>
              </a:tr>
              <a:tr h="445008">
                <a:tc>
                  <a:txBody>
                    <a:bodyPr/>
                    <a:lstStyle/>
                    <a:p>
                      <a:pPr fontAlgn="t"/>
                      <a:r>
                        <a:rPr lang="en-US">
                          <a:effectLst/>
                        </a:rPr>
                        <a:t>1.5</a:t>
                      </a:r>
                    </a:p>
                  </a:txBody>
                  <a:tcPr/>
                </a:tc>
                <a:tc>
                  <a:txBody>
                    <a:bodyPr/>
                    <a:lstStyle/>
                    <a:p>
                      <a:pPr fontAlgn="t"/>
                      <a:r>
                        <a:rPr lang="en-US">
                          <a:effectLst/>
                        </a:rPr>
                        <a:t>1 S+</a:t>
                      </a:r>
                    </a:p>
                  </a:txBody>
                  <a:tcPr/>
                </a:tc>
                <a:tc>
                  <a:txBody>
                    <a:bodyPr/>
                    <a:lstStyle/>
                    <a:p>
                      <a:pPr fontAlgn="t"/>
                      <a:r>
                        <a:rPr lang="en-US">
                          <a:effectLst/>
                        </a:rPr>
                        <a:t>8 S+</a:t>
                      </a:r>
                    </a:p>
                  </a:txBody>
                  <a:tcPr/>
                </a:tc>
                <a:tc>
                  <a:txBody>
                    <a:bodyPr/>
                    <a:lstStyle/>
                    <a:p>
                      <a:pPr fontAlgn="t"/>
                      <a:r>
                        <a:rPr lang="en-US" dirty="0">
                          <a:effectLst/>
                        </a:rPr>
                        <a:t>5 S+</a:t>
                      </a:r>
                    </a:p>
                  </a:txBody>
                  <a:tcPr/>
                </a:tc>
                <a:extLst>
                  <a:ext uri="{0D108BD9-81ED-4DB2-BD59-A6C34878D82A}">
                    <a16:rowId xmlns:a16="http://schemas.microsoft.com/office/drawing/2014/main" val="1192085382"/>
                  </a:ext>
                </a:extLst>
              </a:tr>
              <a:tr h="445008">
                <a:tc>
                  <a:txBody>
                    <a:bodyPr/>
                    <a:lstStyle/>
                    <a:p>
                      <a:pPr fontAlgn="t"/>
                      <a:r>
                        <a:rPr lang="en-US">
                          <a:effectLst/>
                        </a:rPr>
                        <a:t>0.7</a:t>
                      </a:r>
                    </a:p>
                  </a:txBody>
                  <a:tcPr/>
                </a:tc>
                <a:tc>
                  <a:txBody>
                    <a:bodyPr/>
                    <a:lstStyle/>
                    <a:p>
                      <a:pPr fontAlgn="t"/>
                      <a:r>
                        <a:rPr lang="en-US">
                          <a:effectLst/>
                        </a:rPr>
                        <a:t>1 S+</a:t>
                      </a:r>
                    </a:p>
                  </a:txBody>
                  <a:tcPr/>
                </a:tc>
                <a:tc>
                  <a:txBody>
                    <a:bodyPr/>
                    <a:lstStyle/>
                    <a:p>
                      <a:pPr fontAlgn="t"/>
                      <a:r>
                        <a:rPr lang="en-US" dirty="0">
                          <a:effectLst/>
                        </a:rPr>
                        <a:t>4 S+</a:t>
                      </a:r>
                    </a:p>
                  </a:txBody>
                  <a:tcPr/>
                </a:tc>
                <a:tc>
                  <a:txBody>
                    <a:bodyPr/>
                    <a:lstStyle/>
                    <a:p>
                      <a:pPr fontAlgn="t"/>
                      <a:r>
                        <a:rPr lang="en-US" dirty="0">
                          <a:effectLst/>
                        </a:rPr>
                        <a:t>3 S+</a:t>
                      </a:r>
                    </a:p>
                  </a:txBody>
                  <a:tcPr/>
                </a:tc>
                <a:extLst>
                  <a:ext uri="{0D108BD9-81ED-4DB2-BD59-A6C34878D82A}">
                    <a16:rowId xmlns:a16="http://schemas.microsoft.com/office/drawing/2014/main" val="3460401973"/>
                  </a:ext>
                </a:extLst>
              </a:tr>
            </a:tbl>
          </a:graphicData>
        </a:graphic>
      </p:graphicFrame>
    </p:spTree>
    <p:extLst>
      <p:ext uri="{BB962C8B-B14F-4D97-AF65-F5344CB8AC3E}">
        <p14:creationId xmlns:p14="http://schemas.microsoft.com/office/powerpoint/2010/main" val="28998549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5089F-005D-A8C6-AF5E-7ED6FEDA1A2E}"/>
              </a:ext>
            </a:extLst>
          </p:cNvPr>
          <p:cNvSpPr>
            <a:spLocks noGrp="1"/>
          </p:cNvSpPr>
          <p:nvPr>
            <p:ph type="title"/>
          </p:nvPr>
        </p:nvSpPr>
        <p:spPr/>
        <p:txBody>
          <a:bodyPr/>
          <a:lstStyle/>
          <a:p>
            <a:r>
              <a:rPr lang="en-US" dirty="0"/>
              <a:t>Programming Assignment 0 – Warm Up</a:t>
            </a:r>
          </a:p>
        </p:txBody>
      </p:sp>
      <p:sp>
        <p:nvSpPr>
          <p:cNvPr id="3" name="Content Placeholder 2">
            <a:extLst>
              <a:ext uri="{FF2B5EF4-FFF2-40B4-BE49-F238E27FC236}">
                <a16:creationId xmlns:a16="http://schemas.microsoft.com/office/drawing/2014/main" id="{056D8ADD-447D-3669-9095-51962B04AE77}"/>
              </a:ext>
            </a:extLst>
          </p:cNvPr>
          <p:cNvSpPr>
            <a:spLocks noGrp="1"/>
          </p:cNvSpPr>
          <p:nvPr>
            <p:ph idx="1"/>
          </p:nvPr>
        </p:nvSpPr>
        <p:spPr/>
        <p:txBody>
          <a:bodyPr>
            <a:normAutofit lnSpcReduction="10000"/>
          </a:bodyPr>
          <a:lstStyle/>
          <a:p>
            <a:r>
              <a:rPr lang="en-US" dirty="0"/>
              <a:t>Released today, due next Thursday (1/12) at 11:59 pm on Ed</a:t>
            </a:r>
          </a:p>
          <a:p>
            <a:pPr lvl="1"/>
            <a:r>
              <a:rPr lang="en-US" dirty="0"/>
              <a:t>Can submit as many times as you want before initial submission date with </a:t>
            </a:r>
            <a:r>
              <a:rPr lang="en-US" b="1" dirty="0"/>
              <a:t>Mark </a:t>
            </a:r>
            <a:r>
              <a:rPr lang="en-US" dirty="0"/>
              <a:t>button</a:t>
            </a:r>
          </a:p>
          <a:p>
            <a:pPr lvl="1"/>
            <a:r>
              <a:rPr lang="en-US" dirty="0"/>
              <a:t>Build good habits: Don’t “shotgun debug”</a:t>
            </a:r>
          </a:p>
          <a:p>
            <a:pPr lvl="1"/>
            <a:r>
              <a:rPr lang="en-US" dirty="0"/>
              <a:t>While you do have a resubmission for this assignment, important to meet due date to get as much feedback as possible.</a:t>
            </a:r>
          </a:p>
          <a:p>
            <a:r>
              <a:rPr lang="en-US" dirty="0"/>
              <a:t>Focused on reviewing Java concepts and Functional Decomposition</a:t>
            </a:r>
          </a:p>
          <a:p>
            <a:pPr lvl="1"/>
            <a:r>
              <a:rPr lang="en-US" dirty="0"/>
              <a:t>Different structure than most assignments with </a:t>
            </a:r>
            <a:r>
              <a:rPr lang="en-US" i="1" dirty="0"/>
              <a:t>multiple smaller problems</a:t>
            </a:r>
          </a:p>
          <a:p>
            <a:pPr lvl="1"/>
            <a:r>
              <a:rPr lang="en-US" dirty="0"/>
              <a:t>Green checkmark on slide means that problem is done. Green checkmark on whole lesson means assignment is fully done.	</a:t>
            </a:r>
          </a:p>
          <a:p>
            <a:r>
              <a:rPr lang="en-US" dirty="0"/>
              <a:t>See </a:t>
            </a:r>
            <a:r>
              <a:rPr lang="en-US" dirty="0">
                <a:hlinkClick r:id="rId2"/>
              </a:rPr>
              <a:t>Grading Rubric</a:t>
            </a:r>
            <a:r>
              <a:rPr lang="en-US" dirty="0"/>
              <a:t> for how each dimension is assessed.</a:t>
            </a:r>
          </a:p>
          <a:p>
            <a:r>
              <a:rPr lang="en-US" dirty="0"/>
              <a:t>IPL opens Monday!</a:t>
            </a:r>
          </a:p>
          <a:p>
            <a:endParaRPr lang="en-US" dirty="0"/>
          </a:p>
          <a:p>
            <a:endParaRPr lang="en-US" dirty="0"/>
          </a:p>
        </p:txBody>
      </p:sp>
    </p:spTree>
    <p:extLst>
      <p:ext uri="{BB962C8B-B14F-4D97-AF65-F5344CB8AC3E}">
        <p14:creationId xmlns:p14="http://schemas.microsoft.com/office/powerpoint/2010/main" val="3965879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74137-454F-4228-821A-939B43E99E6D}"/>
              </a:ext>
            </a:extLst>
          </p:cNvPr>
          <p:cNvSpPr>
            <a:spLocks noGrp="1"/>
          </p:cNvSpPr>
          <p:nvPr>
            <p:ph type="title"/>
          </p:nvPr>
        </p:nvSpPr>
        <p:spPr/>
        <p:txBody>
          <a:bodyPr/>
          <a:lstStyle/>
          <a:p>
            <a:r>
              <a:rPr lang="en-US" dirty="0"/>
              <a:t>Announcements</a:t>
            </a:r>
          </a:p>
        </p:txBody>
      </p:sp>
      <p:sp>
        <p:nvSpPr>
          <p:cNvPr id="3" name="Content Placeholder 2">
            <a:extLst>
              <a:ext uri="{FF2B5EF4-FFF2-40B4-BE49-F238E27FC236}">
                <a16:creationId xmlns:a16="http://schemas.microsoft.com/office/drawing/2014/main" id="{3768DF6D-D585-4D00-AEEE-A7BCCB0F5840}"/>
              </a:ext>
            </a:extLst>
          </p:cNvPr>
          <p:cNvSpPr>
            <a:spLocks noGrp="1"/>
          </p:cNvSpPr>
          <p:nvPr>
            <p:ph idx="1"/>
          </p:nvPr>
        </p:nvSpPr>
        <p:spPr/>
        <p:txBody>
          <a:bodyPr>
            <a:normAutofit lnSpcReduction="10000"/>
          </a:bodyPr>
          <a:lstStyle/>
          <a:p>
            <a:r>
              <a:rPr lang="en-US" dirty="0"/>
              <a:t>Hope you had fun in your first quiz section yesterday! </a:t>
            </a:r>
          </a:p>
          <a:p>
            <a:r>
              <a:rPr lang="en-US" dirty="0"/>
              <a:t>Programming Assignment 0 (P0) released later today, due next Thurs (1/12)</a:t>
            </a:r>
          </a:p>
          <a:p>
            <a:pPr lvl="1"/>
            <a:r>
              <a:rPr lang="en-US" dirty="0"/>
              <a:t>Focused on Java Review </a:t>
            </a:r>
          </a:p>
          <a:p>
            <a:r>
              <a:rPr lang="en-US" dirty="0"/>
              <a:t>Java Review Session Monday 1/9</a:t>
            </a:r>
          </a:p>
          <a:p>
            <a:pPr lvl="1"/>
            <a:r>
              <a:rPr lang="en-US" dirty="0"/>
              <a:t>11:30am-12:20pm in SAV 260</a:t>
            </a:r>
          </a:p>
          <a:p>
            <a:pPr lvl="1"/>
            <a:r>
              <a:rPr lang="en-US" dirty="0"/>
              <a:t>3:30pm-4:20pm in SIG 134</a:t>
            </a:r>
          </a:p>
          <a:p>
            <a:pPr lvl="1"/>
            <a:r>
              <a:rPr lang="en-US" dirty="0"/>
              <a:t>Both sessions will be recorded! </a:t>
            </a:r>
          </a:p>
          <a:p>
            <a:r>
              <a:rPr lang="en-US" dirty="0"/>
              <a:t>IPL will open on Monday!</a:t>
            </a:r>
          </a:p>
          <a:p>
            <a:r>
              <a:rPr lang="en-US" dirty="0"/>
              <a:t>My Office Hours posted </a:t>
            </a:r>
          </a:p>
          <a:p>
            <a:pPr lvl="1"/>
            <a:r>
              <a:rPr lang="en-US" dirty="0"/>
              <a:t>Mondays 1:30-3:00</a:t>
            </a:r>
          </a:p>
          <a:p>
            <a:pPr lvl="1"/>
            <a:r>
              <a:rPr lang="en-US" dirty="0"/>
              <a:t>Fridays 12:30-1:30</a:t>
            </a:r>
          </a:p>
        </p:txBody>
      </p:sp>
    </p:spTree>
    <p:extLst>
      <p:ext uri="{BB962C8B-B14F-4D97-AF65-F5344CB8AC3E}">
        <p14:creationId xmlns:p14="http://schemas.microsoft.com/office/powerpoint/2010/main" val="3511818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061FE-6994-41D8-A908-DF4CFABFB4BB}"/>
              </a:ext>
            </a:extLst>
          </p:cNvPr>
          <p:cNvSpPr>
            <a:spLocks noGrp="1"/>
          </p:cNvSpPr>
          <p:nvPr>
            <p:ph type="title"/>
          </p:nvPr>
        </p:nvSpPr>
        <p:spPr/>
        <p:txBody>
          <a:bodyPr/>
          <a:lstStyle/>
          <a:p>
            <a:r>
              <a:rPr lang="en-US" dirty="0"/>
              <a:t>Reminders</a:t>
            </a:r>
          </a:p>
        </p:txBody>
      </p:sp>
      <p:sp>
        <p:nvSpPr>
          <p:cNvPr id="3" name="Content Placeholder 2">
            <a:extLst>
              <a:ext uri="{FF2B5EF4-FFF2-40B4-BE49-F238E27FC236}">
                <a16:creationId xmlns:a16="http://schemas.microsoft.com/office/drawing/2014/main" id="{6F0AF6CD-7FE9-4EF4-84B8-9E91253766BE}"/>
              </a:ext>
            </a:extLst>
          </p:cNvPr>
          <p:cNvSpPr>
            <a:spLocks noGrp="1"/>
          </p:cNvSpPr>
          <p:nvPr>
            <p:ph idx="1"/>
          </p:nvPr>
        </p:nvSpPr>
        <p:spPr/>
        <p:txBody>
          <a:bodyPr>
            <a:normAutofit/>
          </a:bodyPr>
          <a:lstStyle/>
          <a:p>
            <a:r>
              <a:rPr lang="en-US" sz="3200" dirty="0"/>
              <a:t>Fill out the </a:t>
            </a:r>
            <a:r>
              <a:rPr lang="en-US" sz="3200" dirty="0">
                <a:hlinkClick r:id="rId2"/>
              </a:rPr>
              <a:t>Introductory Survey</a:t>
            </a:r>
            <a:endParaRPr lang="en-US" sz="3200" dirty="0"/>
          </a:p>
          <a:p>
            <a:r>
              <a:rPr lang="en-US" sz="3200" dirty="0"/>
              <a:t>Post an </a:t>
            </a:r>
            <a:r>
              <a:rPr lang="en-US" sz="3200" dirty="0">
                <a:hlinkClick r:id="rId3"/>
              </a:rPr>
              <a:t>introduction video </a:t>
            </a:r>
            <a:r>
              <a:rPr lang="en-US" sz="3200" dirty="0"/>
              <a:t>on your section’s Ed thread! </a:t>
            </a:r>
          </a:p>
          <a:p>
            <a:r>
              <a:rPr lang="en-US" sz="3200" dirty="0"/>
              <a:t>⭐ Complete the pre-class material (PCM) for Wednesday (see calendar)</a:t>
            </a:r>
          </a:p>
          <a:p>
            <a:r>
              <a:rPr lang="en-US" sz="3200" dirty="0"/>
              <a:t>Attend quiz section on Tuesday!</a:t>
            </a:r>
          </a:p>
        </p:txBody>
      </p:sp>
    </p:spTree>
    <p:extLst>
      <p:ext uri="{BB962C8B-B14F-4D97-AF65-F5344CB8AC3E}">
        <p14:creationId xmlns:p14="http://schemas.microsoft.com/office/powerpoint/2010/main" val="2002712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dirty="0"/>
              <a:t>Announcements/Reminders</a:t>
            </a:r>
          </a:p>
          <a:p>
            <a:pPr>
              <a:spcAft>
                <a:spcPts val="1200"/>
              </a:spcAft>
            </a:pPr>
            <a:r>
              <a:rPr lang="en-US" b="1" dirty="0">
                <a:solidFill>
                  <a:schemeClr val="accent5"/>
                </a:solidFill>
              </a:rPr>
              <a:t>Review Java</a:t>
            </a:r>
          </a:p>
          <a:p>
            <a:pPr>
              <a:spcAft>
                <a:spcPts val="1200"/>
              </a:spcAft>
            </a:pPr>
            <a:r>
              <a:rPr lang="en-US" dirty="0"/>
              <a:t>Functional Decomposition</a:t>
            </a:r>
          </a:p>
          <a:p>
            <a:pPr>
              <a:spcAft>
                <a:spcPts val="1200"/>
              </a:spcAft>
            </a:pPr>
            <a:r>
              <a:rPr lang="en-US" dirty="0"/>
              <a:t>Code Quality</a:t>
            </a:r>
          </a:p>
          <a:p>
            <a:r>
              <a:rPr lang="en-US" dirty="0"/>
              <a:t>First Assignment</a:t>
            </a:r>
          </a:p>
          <a:p>
            <a:pPr lvl="1"/>
            <a:r>
              <a:rPr lang="en-US" dirty="0"/>
              <a:t>Grading</a:t>
            </a:r>
          </a:p>
        </p:txBody>
      </p:sp>
      <p:sp>
        <p:nvSpPr>
          <p:cNvPr id="4" name="Pentagon 3">
            <a:extLst>
              <a:ext uri="{FF2B5EF4-FFF2-40B4-BE49-F238E27FC236}">
                <a16:creationId xmlns:a16="http://schemas.microsoft.com/office/drawing/2014/main" id="{A474EB40-D05B-4D47-ACB8-073DBA3E897B}"/>
              </a:ext>
            </a:extLst>
          </p:cNvPr>
          <p:cNvSpPr/>
          <p:nvPr/>
        </p:nvSpPr>
        <p:spPr>
          <a:xfrm rot="10800000">
            <a:off x="3074773" y="2136708"/>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65753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38E38-D08F-8B27-6ED2-C88F6AB9AF98}"/>
              </a:ext>
            </a:extLst>
          </p:cNvPr>
          <p:cNvSpPr>
            <a:spLocks noGrp="1"/>
          </p:cNvSpPr>
          <p:nvPr>
            <p:ph type="title"/>
          </p:nvPr>
        </p:nvSpPr>
        <p:spPr/>
        <p:txBody>
          <a:bodyPr/>
          <a:lstStyle/>
          <a:p>
            <a:r>
              <a:rPr lang="en-US" dirty="0"/>
              <a:t>Reminders: Review Java Syntax</a:t>
            </a:r>
          </a:p>
        </p:txBody>
      </p:sp>
      <p:sp>
        <p:nvSpPr>
          <p:cNvPr id="3" name="Content Placeholder 2">
            <a:extLst>
              <a:ext uri="{FF2B5EF4-FFF2-40B4-BE49-F238E27FC236}">
                <a16:creationId xmlns:a16="http://schemas.microsoft.com/office/drawing/2014/main" id="{740BDEB8-C966-8EC8-50ED-621E3DF23FAF}"/>
              </a:ext>
            </a:extLst>
          </p:cNvPr>
          <p:cNvSpPr>
            <a:spLocks noGrp="1"/>
          </p:cNvSpPr>
          <p:nvPr>
            <p:ph idx="1"/>
          </p:nvPr>
        </p:nvSpPr>
        <p:spPr/>
        <p:txBody>
          <a:bodyPr>
            <a:normAutofit/>
          </a:bodyPr>
          <a:lstStyle/>
          <a:p>
            <a:pPr marL="0" indent="0">
              <a:buNone/>
            </a:pPr>
            <a:r>
              <a:rPr lang="en-US" dirty="0">
                <a:hlinkClick r:id="rId2"/>
              </a:rPr>
              <a:t>Java Tutorial </a:t>
            </a:r>
            <a:r>
              <a:rPr lang="en-US" dirty="0"/>
              <a:t>reviews all the relevant programming features you should familiar with (even if you don’t know them in Java).</a:t>
            </a:r>
          </a:p>
          <a:p>
            <a:pPr lvl="1"/>
            <a:r>
              <a:rPr lang="en-US" dirty="0"/>
              <a:t>Printing and comments</a:t>
            </a:r>
          </a:p>
          <a:p>
            <a:pPr lvl="1"/>
            <a:r>
              <a:rPr lang="en-US" dirty="0"/>
              <a:t>Variables, types, expressions</a:t>
            </a:r>
          </a:p>
          <a:p>
            <a:pPr lvl="1"/>
            <a:r>
              <a:rPr lang="en-US" dirty="0"/>
              <a:t>Conditionals (if/else if/ else)</a:t>
            </a:r>
          </a:p>
          <a:p>
            <a:pPr lvl="1"/>
            <a:r>
              <a:rPr lang="en-US" dirty="0"/>
              <a:t>Loops (for and while)</a:t>
            </a:r>
          </a:p>
          <a:p>
            <a:pPr lvl="1"/>
            <a:r>
              <a:rPr lang="en-US" dirty="0"/>
              <a:t>Strings</a:t>
            </a:r>
          </a:p>
          <a:p>
            <a:pPr lvl="1"/>
            <a:r>
              <a:rPr lang="en-US" dirty="0"/>
              <a:t>Methods</a:t>
            </a:r>
          </a:p>
          <a:p>
            <a:pPr lvl="1"/>
            <a:r>
              <a:rPr lang="en-US" dirty="0"/>
              <a:t>File I/O</a:t>
            </a:r>
          </a:p>
          <a:p>
            <a:pPr lvl="1"/>
            <a:r>
              <a:rPr lang="en-US" dirty="0"/>
              <a:t>Arrays</a:t>
            </a:r>
          </a:p>
          <a:p>
            <a:pPr marL="0" indent="0">
              <a:buNone/>
            </a:pPr>
            <a:r>
              <a:rPr lang="en-US" dirty="0"/>
              <a:t> </a:t>
            </a:r>
          </a:p>
        </p:txBody>
      </p:sp>
    </p:spTree>
    <p:extLst>
      <p:ext uri="{BB962C8B-B14F-4D97-AF65-F5344CB8AC3E}">
        <p14:creationId xmlns:p14="http://schemas.microsoft.com/office/powerpoint/2010/main" val="2695721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FDAD0-8E15-3369-5466-83CFC6E3F5E4}"/>
              </a:ext>
            </a:extLst>
          </p:cNvPr>
          <p:cNvSpPr>
            <a:spLocks noGrp="1"/>
          </p:cNvSpPr>
          <p:nvPr>
            <p:ph type="title"/>
          </p:nvPr>
        </p:nvSpPr>
        <p:spPr/>
        <p:txBody>
          <a:bodyPr/>
          <a:lstStyle/>
          <a:p>
            <a:r>
              <a:rPr lang="en-US" dirty="0"/>
              <a:t>In-Class Activities</a:t>
            </a:r>
          </a:p>
        </p:txBody>
      </p:sp>
      <p:sp>
        <p:nvSpPr>
          <p:cNvPr id="7" name="Content Placeholder 2">
            <a:extLst>
              <a:ext uri="{FF2B5EF4-FFF2-40B4-BE49-F238E27FC236}">
                <a16:creationId xmlns:a16="http://schemas.microsoft.com/office/drawing/2014/main" id="{62CD5F46-9BDE-40C0-4839-7317955CCD03}"/>
              </a:ext>
            </a:extLst>
          </p:cNvPr>
          <p:cNvSpPr txBox="1">
            <a:spLocks/>
          </p:cNvSpPr>
          <p:nvPr/>
        </p:nvSpPr>
        <p:spPr>
          <a:xfrm>
            <a:off x="838199" y="2150701"/>
            <a:ext cx="10515600" cy="446668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System Font Regular"/>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System Font Regular"/>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System Font Regular"/>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base">
              <a:buClr>
                <a:schemeClr val="tx1"/>
              </a:buClr>
            </a:pPr>
            <a:r>
              <a:rPr lang="en-US" b="1" dirty="0">
                <a:solidFill>
                  <a:schemeClr val="accent3"/>
                </a:solidFill>
              </a:rPr>
              <a:t>Goal</a:t>
            </a:r>
            <a:r>
              <a:rPr lang="en-US" dirty="0"/>
              <a:t>: Get you actively participating in your learning</a:t>
            </a:r>
            <a:endParaRPr lang="en-US" b="1" dirty="0"/>
          </a:p>
          <a:p>
            <a:pPr fontAlgn="base"/>
            <a:r>
              <a:rPr lang="en-US" dirty="0"/>
              <a:t>Typical Activity</a:t>
            </a:r>
          </a:p>
          <a:p>
            <a:pPr lvl="1" fontAlgn="base"/>
            <a:r>
              <a:rPr lang="en-US" dirty="0"/>
              <a:t>Question is posed</a:t>
            </a:r>
          </a:p>
          <a:p>
            <a:pPr lvl="1" fontAlgn="base">
              <a:buClr>
                <a:schemeClr val="tx1"/>
              </a:buClr>
            </a:pPr>
            <a:r>
              <a:rPr lang="en-US" b="1" dirty="0">
                <a:solidFill>
                  <a:schemeClr val="accent3"/>
                </a:solidFill>
              </a:rPr>
              <a:t>Think</a:t>
            </a:r>
            <a:r>
              <a:rPr lang="en-US" b="1" dirty="0"/>
              <a:t> </a:t>
            </a:r>
            <a:r>
              <a:rPr lang="en-US" dirty="0"/>
              <a:t>(1 min): Think about the question on your own</a:t>
            </a:r>
            <a:endParaRPr lang="en-US" b="1" dirty="0"/>
          </a:p>
          <a:p>
            <a:pPr lvl="1" fontAlgn="base">
              <a:buClr>
                <a:schemeClr val="tx1"/>
              </a:buClr>
            </a:pPr>
            <a:r>
              <a:rPr lang="en-US" b="1" dirty="0">
                <a:solidFill>
                  <a:schemeClr val="accent3"/>
                </a:solidFill>
              </a:rPr>
              <a:t>Pair</a:t>
            </a:r>
            <a:r>
              <a:rPr lang="en-US" b="1" dirty="0"/>
              <a:t> </a:t>
            </a:r>
            <a:r>
              <a:rPr lang="en-US" dirty="0"/>
              <a:t>(2 min): Talk with your neighbor to discuss question</a:t>
            </a:r>
            <a:endParaRPr lang="en-US" b="1" dirty="0"/>
          </a:p>
          <a:p>
            <a:pPr lvl="2" fontAlgn="base">
              <a:buClr>
                <a:schemeClr val="tx1"/>
              </a:buClr>
            </a:pPr>
            <a:r>
              <a:rPr lang="en-US" dirty="0"/>
              <a:t>If you arrive at different conclusions, discuss your logic and figure out why you differ!</a:t>
            </a:r>
          </a:p>
          <a:p>
            <a:pPr lvl="2" fontAlgn="base">
              <a:buClr>
                <a:schemeClr val="tx1"/>
              </a:buClr>
            </a:pPr>
            <a:r>
              <a:rPr lang="en-US" dirty="0"/>
              <a:t>If you arrived at the same conclusion, discuss why the other answers might be wrong!</a:t>
            </a:r>
          </a:p>
          <a:p>
            <a:pPr lvl="1" fontAlgn="base">
              <a:buClr>
                <a:schemeClr val="tx1"/>
              </a:buClr>
            </a:pPr>
            <a:r>
              <a:rPr lang="en-US" b="1" dirty="0">
                <a:solidFill>
                  <a:schemeClr val="accent3"/>
                </a:solidFill>
              </a:rPr>
              <a:t>Share</a:t>
            </a:r>
            <a:r>
              <a:rPr lang="en-US" b="1" dirty="0"/>
              <a:t> </a:t>
            </a:r>
            <a:r>
              <a:rPr lang="en-US" dirty="0"/>
              <a:t>(1 min): We discuss the conclusions as a class</a:t>
            </a:r>
            <a:endParaRPr lang="en-US" b="1" dirty="0"/>
          </a:p>
          <a:p>
            <a:pPr fontAlgn="base"/>
            <a:r>
              <a:rPr lang="en-US" dirty="0"/>
              <a:t>During each of the </a:t>
            </a:r>
            <a:r>
              <a:rPr lang="en-US" b="1" dirty="0">
                <a:solidFill>
                  <a:schemeClr val="accent3"/>
                </a:solidFill>
              </a:rPr>
              <a:t>Think</a:t>
            </a:r>
            <a:r>
              <a:rPr lang="en-US" b="1" dirty="0"/>
              <a:t> </a:t>
            </a:r>
            <a:r>
              <a:rPr lang="en-US" dirty="0"/>
              <a:t>and </a:t>
            </a:r>
            <a:r>
              <a:rPr lang="en-US" b="1" dirty="0">
                <a:solidFill>
                  <a:schemeClr val="accent3"/>
                </a:solidFill>
              </a:rPr>
              <a:t>Pair</a:t>
            </a:r>
            <a:r>
              <a:rPr lang="en-US" dirty="0"/>
              <a:t> stages, you will respond to the question via a </a:t>
            </a:r>
            <a:r>
              <a:rPr lang="en-US" dirty="0" err="1"/>
              <a:t>sli.do</a:t>
            </a:r>
            <a:r>
              <a:rPr lang="en-US" dirty="0"/>
              <a:t> poll</a:t>
            </a:r>
          </a:p>
          <a:p>
            <a:pPr lvl="1" fontAlgn="base"/>
            <a:r>
              <a:rPr lang="en-US" dirty="0"/>
              <a:t>Not worth any points, just here to help you learn! </a:t>
            </a:r>
          </a:p>
          <a:p>
            <a:pPr marL="0" indent="0">
              <a:buNone/>
            </a:pPr>
            <a:endParaRPr lang="en-US" dirty="0">
              <a:solidFill>
                <a:schemeClr val="accent1">
                  <a:lumMod val="60000"/>
                  <a:lumOff val="40000"/>
                </a:schemeClr>
              </a:solidFill>
            </a:endParaRPr>
          </a:p>
        </p:txBody>
      </p:sp>
    </p:spTree>
    <p:extLst>
      <p:ext uri="{BB962C8B-B14F-4D97-AF65-F5344CB8AC3E}">
        <p14:creationId xmlns:p14="http://schemas.microsoft.com/office/powerpoint/2010/main" val="2494259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C243E-EE74-FA98-8FF3-AA172138A39E}"/>
              </a:ext>
            </a:extLst>
          </p:cNvPr>
          <p:cNvSpPr>
            <a:spLocks noGrp="1"/>
          </p:cNvSpPr>
          <p:nvPr>
            <p:ph type="title"/>
          </p:nvPr>
        </p:nvSpPr>
        <p:spPr/>
        <p:txBody>
          <a:bodyPr/>
          <a:lstStyle/>
          <a:p>
            <a:r>
              <a:rPr lang="en-US" dirty="0"/>
              <a:t>What is the output of this Java program?</a:t>
            </a:r>
          </a:p>
        </p:txBody>
      </p:sp>
      <p:sp>
        <p:nvSpPr>
          <p:cNvPr id="6" name="TextBox 5">
            <a:extLst>
              <a:ext uri="{FF2B5EF4-FFF2-40B4-BE49-F238E27FC236}">
                <a16:creationId xmlns:a16="http://schemas.microsoft.com/office/drawing/2014/main" id="{1A677358-9337-1BA2-9749-A1C1C5266B77}"/>
              </a:ext>
            </a:extLst>
          </p:cNvPr>
          <p:cNvSpPr txBox="1"/>
          <p:nvPr/>
        </p:nvSpPr>
        <p:spPr>
          <a:xfrm>
            <a:off x="838199" y="2378319"/>
            <a:ext cx="7391402" cy="3139321"/>
          </a:xfrm>
          <a:prstGeom prst="rect">
            <a:avLst/>
          </a:prstGeom>
          <a:solidFill>
            <a:srgbClr val="FAFAFA"/>
          </a:solidFill>
          <a:ln>
            <a:solidFill>
              <a:schemeClr val="tx1"/>
            </a:solidFill>
          </a:ln>
        </p:spPr>
        <p:txBody>
          <a:bodyPr wrap="square">
            <a:spAutoFit/>
          </a:bodyPr>
          <a:lstStyle/>
          <a:p>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public class </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Demo </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public static void </a:t>
            </a:r>
            <a:r>
              <a:rPr lang="en-US" dirty="0">
                <a:solidFill>
                  <a:srgbClr val="00627A"/>
                </a:solidFill>
                <a:effectLst/>
                <a:latin typeface="Consolas" panose="020B0609020204030204" pitchFamily="49" charset="0"/>
                <a:ea typeface="Menlo" panose="020B0609030804020204" pitchFamily="49" charset="0"/>
                <a:cs typeface="Menlo" panose="020B0609030804020204" pitchFamily="49" charset="0"/>
              </a:rPr>
              <a:t>main</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String</a:t>
            </a:r>
            <a:r>
              <a:rPr lang="en-US" dirty="0">
                <a:latin typeface="Consolas" panose="020B0609020204030204" pitchFamily="49" charset="0"/>
                <a:ea typeface="Menlo" panose="020B0609030804020204" pitchFamily="49" charset="0"/>
                <a:cs typeface="Menlo" panose="020B0609030804020204" pitchFamily="49" charset="0"/>
              </a:rPr>
              <a:t>[] </a:t>
            </a:r>
            <a:r>
              <a:rPr lang="en-US" dirty="0" err="1">
                <a:latin typeface="Consolas" panose="020B0609020204030204" pitchFamily="49" charset="0"/>
                <a:ea typeface="Menlo" panose="020B0609030804020204" pitchFamily="49" charset="0"/>
                <a:cs typeface="Menlo" panose="020B0609030804020204" pitchFamily="49" charset="0"/>
              </a:rPr>
              <a:t>args</a:t>
            </a:r>
            <a:r>
              <a:rPr lang="en-US" dirty="0">
                <a:latin typeface="Consolas" panose="020B0609020204030204" pitchFamily="49" charset="0"/>
                <a:ea typeface="Menlo" panose="020B0609030804020204" pitchFamily="49" charset="0"/>
                <a:cs typeface="Menlo" panose="020B0609030804020204" pitchFamily="49" charset="0"/>
              </a:rPr>
              <a:t>) {</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int</a:t>
            </a:r>
            <a:r>
              <a:rPr lang="en-US" dirty="0">
                <a:latin typeface="Consolas" panose="020B0609020204030204" pitchFamily="49" charset="0"/>
                <a:ea typeface="Menlo" panose="020B0609030804020204" pitchFamily="49" charset="0"/>
                <a:cs typeface="Menlo" panose="020B0609030804020204" pitchFamily="49" charset="0"/>
              </a:rPr>
              <a:t>[] </a:t>
            </a:r>
            <a:r>
              <a:rPr lang="en-US" dirty="0" err="1">
                <a:solidFill>
                  <a:srgbClr val="000000"/>
                </a:solidFill>
                <a:effectLst/>
                <a:latin typeface="Consolas" panose="020B0609020204030204" pitchFamily="49" charset="0"/>
                <a:ea typeface="Menlo" panose="020B0609030804020204" pitchFamily="49" charset="0"/>
                <a:cs typeface="Menlo" panose="020B0609030804020204" pitchFamily="49" charset="0"/>
              </a:rPr>
              <a:t>nums</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 </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1750EB"/>
                </a:solidFill>
                <a:latin typeface="Consolas" panose="020B0609020204030204" pitchFamily="49" charset="0"/>
                <a:ea typeface="Menlo" panose="020B0609030804020204" pitchFamily="49" charset="0"/>
                <a:cs typeface="Menlo" panose="020B0609030804020204" pitchFamily="49" charset="0"/>
              </a:rPr>
              <a:t>2</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1750EB"/>
                </a:solidFill>
                <a:latin typeface="Consolas" panose="020B0609020204030204" pitchFamily="49" charset="0"/>
                <a:ea typeface="Menlo" panose="020B0609030804020204" pitchFamily="49" charset="0"/>
                <a:cs typeface="Menlo" panose="020B0609030804020204" pitchFamily="49" charset="0"/>
              </a:rPr>
              <a:t>3</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1750EB"/>
                </a:solidFill>
                <a:latin typeface="Consolas" panose="020B0609020204030204" pitchFamily="49" charset="0"/>
                <a:ea typeface="Menlo" panose="020B0609030804020204" pitchFamily="49" charset="0"/>
                <a:cs typeface="Menlo" panose="020B0609030804020204" pitchFamily="49" charset="0"/>
              </a:rPr>
              <a:t>5</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1750EB"/>
                </a:solidFill>
                <a:latin typeface="Consolas" panose="020B0609020204030204" pitchFamily="49" charset="0"/>
                <a:ea typeface="Menlo" panose="020B0609030804020204" pitchFamily="49" charset="0"/>
                <a:cs typeface="Menlo" panose="020B0609030804020204" pitchFamily="49" charset="0"/>
              </a:rPr>
              <a:t>9</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1750EB"/>
                </a:solidFill>
                <a:latin typeface="Consolas" panose="020B0609020204030204" pitchFamily="49" charset="0"/>
                <a:ea typeface="Menlo" panose="020B0609030804020204" pitchFamily="49" charset="0"/>
                <a:cs typeface="Menlo" panose="020B0609030804020204" pitchFamily="49" charset="0"/>
              </a:rPr>
              <a:t>14</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int </a:t>
            </a:r>
            <a:r>
              <a:rPr lang="en-US" dirty="0" err="1">
                <a:solidFill>
                  <a:srgbClr val="000000"/>
                </a:solidFill>
                <a:effectLst/>
                <a:latin typeface="Consolas" panose="020B0609020204030204" pitchFamily="49" charset="0"/>
                <a:ea typeface="Menlo" panose="020B0609030804020204" pitchFamily="49" charset="0"/>
                <a:cs typeface="Menlo" panose="020B0609030804020204" pitchFamily="49" charset="0"/>
              </a:rPr>
              <a:t>totalDiff</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 </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1750EB"/>
                </a:solidFill>
                <a:effectLst/>
                <a:latin typeface="Consolas" panose="020B0609020204030204" pitchFamily="49" charset="0"/>
                <a:ea typeface="Menlo" panose="020B0609030804020204" pitchFamily="49" charset="0"/>
                <a:cs typeface="Menlo" panose="020B0609030804020204" pitchFamily="49" charset="0"/>
              </a:rPr>
              <a:t>0</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for </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33B3"/>
                </a:solidFill>
                <a:effectLst/>
                <a:latin typeface="Consolas" panose="020B0609020204030204" pitchFamily="49" charset="0"/>
                <a:ea typeface="Menlo" panose="020B0609030804020204" pitchFamily="49" charset="0"/>
                <a:cs typeface="Menlo" panose="020B0609030804020204" pitchFamily="49" charset="0"/>
              </a:rPr>
              <a:t>int </a:t>
            </a:r>
            <a:r>
              <a:rPr lang="en-US" dirty="0" err="1">
                <a:solidFill>
                  <a:srgbClr val="000000"/>
                </a:solidFill>
                <a:effectLst/>
                <a:latin typeface="Consolas" panose="020B0609020204030204" pitchFamily="49" charset="0"/>
                <a:ea typeface="Menlo" panose="020B0609030804020204" pitchFamily="49" charset="0"/>
                <a:cs typeface="Menlo" panose="020B0609030804020204" pitchFamily="49" charset="0"/>
              </a:rPr>
              <a:t>i</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 </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1750EB"/>
                </a:solidFill>
                <a:effectLst/>
                <a:latin typeface="Consolas" panose="020B0609020204030204" pitchFamily="49" charset="0"/>
                <a:ea typeface="Menlo" panose="020B0609030804020204" pitchFamily="49" charset="0"/>
                <a:cs typeface="Menlo" panose="020B0609030804020204" pitchFamily="49" charset="0"/>
              </a:rPr>
              <a:t>1</a:t>
            </a:r>
            <a:r>
              <a:rPr lang="en-US" dirty="0">
                <a:latin typeface="Consolas" panose="020B0609020204030204" pitchFamily="49" charset="0"/>
                <a:ea typeface="Menlo" panose="020B0609030804020204" pitchFamily="49" charset="0"/>
                <a:cs typeface="Menlo" panose="020B0609030804020204" pitchFamily="49" charset="0"/>
              </a:rPr>
              <a:t>; </a:t>
            </a:r>
            <a:r>
              <a:rPr lang="en-US" dirty="0" err="1">
                <a:solidFill>
                  <a:srgbClr val="000000"/>
                </a:solidFill>
                <a:effectLst/>
                <a:latin typeface="Consolas" panose="020B0609020204030204" pitchFamily="49" charset="0"/>
                <a:ea typeface="Menlo" panose="020B0609030804020204" pitchFamily="49" charset="0"/>
                <a:cs typeface="Menlo" panose="020B0609030804020204" pitchFamily="49" charset="0"/>
              </a:rPr>
              <a:t>i</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 </a:t>
            </a:r>
            <a:r>
              <a:rPr lang="en-US" dirty="0">
                <a:latin typeface="Consolas" panose="020B0609020204030204" pitchFamily="49" charset="0"/>
                <a:ea typeface="Menlo" panose="020B0609030804020204" pitchFamily="49" charset="0"/>
                <a:cs typeface="Menlo" panose="020B0609030804020204" pitchFamily="49" charset="0"/>
              </a:rPr>
              <a:t>&lt;= </a:t>
            </a:r>
            <a:r>
              <a:rPr lang="en-US" dirty="0" err="1">
                <a:solidFill>
                  <a:srgbClr val="000000"/>
                </a:solidFill>
                <a:effectLst/>
                <a:latin typeface="Consolas" panose="020B0609020204030204" pitchFamily="49" charset="0"/>
                <a:ea typeface="Menlo" panose="020B0609030804020204" pitchFamily="49" charset="0"/>
                <a:cs typeface="Menlo" panose="020B0609030804020204" pitchFamily="49" charset="0"/>
              </a:rPr>
              <a:t>nums</a:t>
            </a:r>
            <a:r>
              <a:rPr lang="en-US" dirty="0" err="1">
                <a:latin typeface="Consolas" panose="020B0609020204030204" pitchFamily="49" charset="0"/>
                <a:ea typeface="Menlo" panose="020B0609030804020204" pitchFamily="49" charset="0"/>
                <a:cs typeface="Menlo" panose="020B0609030804020204" pitchFamily="49" charset="0"/>
              </a:rPr>
              <a:t>.</a:t>
            </a:r>
            <a:r>
              <a:rPr lang="en-US" dirty="0" err="1">
                <a:solidFill>
                  <a:srgbClr val="871094"/>
                </a:solidFill>
                <a:effectLst/>
                <a:latin typeface="Consolas" panose="020B0609020204030204" pitchFamily="49" charset="0"/>
                <a:ea typeface="Menlo" panose="020B0609030804020204" pitchFamily="49" charset="0"/>
                <a:cs typeface="Menlo" panose="020B0609030804020204" pitchFamily="49" charset="0"/>
              </a:rPr>
              <a:t>length</a:t>
            </a:r>
            <a:r>
              <a:rPr lang="en-US" dirty="0">
                <a:latin typeface="Consolas" panose="020B0609020204030204" pitchFamily="49" charset="0"/>
                <a:ea typeface="Menlo" panose="020B0609030804020204" pitchFamily="49" charset="0"/>
                <a:cs typeface="Menlo" panose="020B0609030804020204" pitchFamily="49" charset="0"/>
              </a:rPr>
              <a:t>; </a:t>
            </a:r>
            <a:r>
              <a:rPr lang="en-US" dirty="0" err="1">
                <a:solidFill>
                  <a:srgbClr val="000000"/>
                </a:solidFill>
                <a:effectLst/>
                <a:latin typeface="Consolas" panose="020B0609020204030204" pitchFamily="49" charset="0"/>
                <a:ea typeface="Menlo" panose="020B0609030804020204" pitchFamily="49" charset="0"/>
                <a:cs typeface="Menlo" panose="020B0609030804020204" pitchFamily="49" charset="0"/>
              </a:rPr>
              <a:t>i</a:t>
            </a:r>
            <a:r>
              <a:rPr lang="en-US" dirty="0">
                <a:latin typeface="Consolas" panose="020B0609020204030204" pitchFamily="49" charset="0"/>
                <a:ea typeface="Menlo" panose="020B0609030804020204" pitchFamily="49" charset="0"/>
                <a:cs typeface="Menlo" panose="020B0609030804020204" pitchFamily="49" charset="0"/>
              </a:rPr>
              <a:t>++) {</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err="1">
                <a:solidFill>
                  <a:srgbClr val="000000"/>
                </a:solidFill>
                <a:effectLst/>
                <a:latin typeface="Consolas" panose="020B0609020204030204" pitchFamily="49" charset="0"/>
                <a:ea typeface="Menlo" panose="020B0609030804020204" pitchFamily="49" charset="0"/>
                <a:cs typeface="Menlo" panose="020B0609030804020204" pitchFamily="49" charset="0"/>
              </a:rPr>
              <a:t>totalDiff</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 </a:t>
            </a:r>
            <a:r>
              <a:rPr lang="en-US" dirty="0">
                <a:latin typeface="Consolas" panose="020B0609020204030204" pitchFamily="49" charset="0"/>
                <a:ea typeface="Menlo" panose="020B0609030804020204" pitchFamily="49" charset="0"/>
                <a:cs typeface="Menlo" panose="020B0609030804020204" pitchFamily="49" charset="0"/>
              </a:rPr>
              <a:t>+= (</a:t>
            </a:r>
            <a:r>
              <a:rPr lang="en-US" dirty="0" err="1">
                <a:solidFill>
                  <a:srgbClr val="000000"/>
                </a:solidFill>
                <a:effectLst/>
                <a:latin typeface="Consolas" panose="020B0609020204030204" pitchFamily="49" charset="0"/>
                <a:ea typeface="Menlo" panose="020B0609030804020204" pitchFamily="49" charset="0"/>
                <a:cs typeface="Menlo" panose="020B0609030804020204" pitchFamily="49" charset="0"/>
              </a:rPr>
              <a:t>nums</a:t>
            </a:r>
            <a:r>
              <a:rPr lang="en-US" dirty="0">
                <a:latin typeface="Consolas" panose="020B0609020204030204" pitchFamily="49" charset="0"/>
                <a:ea typeface="Menlo" panose="020B0609030804020204" pitchFamily="49" charset="0"/>
                <a:cs typeface="Menlo" panose="020B0609030804020204" pitchFamily="49" charset="0"/>
              </a:rPr>
              <a:t>[</a:t>
            </a:r>
            <a:r>
              <a:rPr lang="en-US" dirty="0" err="1">
                <a:solidFill>
                  <a:srgbClr val="000000"/>
                </a:solidFill>
                <a:effectLst/>
                <a:latin typeface="Consolas" panose="020B0609020204030204" pitchFamily="49" charset="0"/>
                <a:ea typeface="Menlo" panose="020B0609030804020204" pitchFamily="49" charset="0"/>
                <a:cs typeface="Menlo" panose="020B0609030804020204" pitchFamily="49" charset="0"/>
              </a:rPr>
              <a:t>i</a:t>
            </a:r>
            <a:r>
              <a:rPr lang="en-US" dirty="0">
                <a:latin typeface="Consolas" panose="020B0609020204030204" pitchFamily="49" charset="0"/>
                <a:ea typeface="Menlo" panose="020B0609030804020204" pitchFamily="49" charset="0"/>
                <a:cs typeface="Menlo" panose="020B0609030804020204" pitchFamily="49" charset="0"/>
              </a:rPr>
              <a:t>] - </a:t>
            </a:r>
            <a:r>
              <a:rPr lang="en-US" dirty="0" err="1">
                <a:solidFill>
                  <a:srgbClr val="000000"/>
                </a:solidFill>
                <a:effectLst/>
                <a:latin typeface="Consolas" panose="020B0609020204030204" pitchFamily="49" charset="0"/>
                <a:ea typeface="Menlo" panose="020B0609030804020204" pitchFamily="49" charset="0"/>
                <a:cs typeface="Menlo" panose="020B0609030804020204" pitchFamily="49" charset="0"/>
              </a:rPr>
              <a:t>nums</a:t>
            </a:r>
            <a:r>
              <a:rPr lang="en-US" dirty="0">
                <a:latin typeface="Consolas" panose="020B0609020204030204" pitchFamily="49" charset="0"/>
                <a:ea typeface="Menlo" panose="020B0609030804020204" pitchFamily="49" charset="0"/>
                <a:cs typeface="Menlo" panose="020B0609030804020204" pitchFamily="49" charset="0"/>
              </a:rPr>
              <a:t>[</a:t>
            </a:r>
            <a:r>
              <a:rPr lang="en-US" dirty="0" err="1">
                <a:solidFill>
                  <a:srgbClr val="000000"/>
                </a:solidFill>
                <a:effectLst/>
                <a:latin typeface="Consolas" panose="020B0609020204030204" pitchFamily="49" charset="0"/>
                <a:ea typeface="Menlo" panose="020B0609030804020204" pitchFamily="49" charset="0"/>
                <a:cs typeface="Menlo" panose="020B0609030804020204" pitchFamily="49" charset="0"/>
              </a:rPr>
              <a:t>i</a:t>
            </a:r>
            <a:r>
              <a:rPr lang="en-US" dirty="0">
                <a:solidFill>
                  <a:srgbClr val="000000"/>
                </a:solidFill>
                <a:effectLst/>
                <a:latin typeface="Consolas" panose="020B0609020204030204" pitchFamily="49" charset="0"/>
                <a:ea typeface="Menlo" panose="020B0609030804020204" pitchFamily="49" charset="0"/>
                <a:cs typeface="Menlo" panose="020B0609030804020204" pitchFamily="49" charset="0"/>
              </a:rPr>
              <a:t> </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1750EB"/>
                </a:solidFill>
                <a:effectLst/>
                <a:latin typeface="Consolas" panose="020B0609020204030204" pitchFamily="49" charset="0"/>
                <a:ea typeface="Menlo" panose="020B0609030804020204" pitchFamily="49" charset="0"/>
                <a:cs typeface="Menlo" panose="020B0609030804020204" pitchFamily="49" charset="0"/>
              </a:rPr>
              <a:t>1</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err="1">
                <a:solidFill>
                  <a:srgbClr val="000000"/>
                </a:solidFill>
                <a:effectLst/>
                <a:latin typeface="Consolas" panose="020B0609020204030204" pitchFamily="49" charset="0"/>
                <a:ea typeface="Menlo" panose="020B0609030804020204" pitchFamily="49" charset="0"/>
                <a:cs typeface="Menlo" panose="020B0609030804020204" pitchFamily="49" charset="0"/>
              </a:rPr>
              <a:t>System</a:t>
            </a:r>
            <a:r>
              <a:rPr lang="en-US" dirty="0" err="1">
                <a:latin typeface="Consolas" panose="020B0609020204030204" pitchFamily="49" charset="0"/>
                <a:ea typeface="Menlo" panose="020B0609030804020204" pitchFamily="49" charset="0"/>
                <a:cs typeface="Menlo" panose="020B0609030804020204" pitchFamily="49" charset="0"/>
              </a:rPr>
              <a:t>.</a:t>
            </a:r>
            <a:r>
              <a:rPr lang="en-US" i="1" dirty="0" err="1">
                <a:solidFill>
                  <a:srgbClr val="871094"/>
                </a:solidFill>
                <a:effectLst/>
                <a:latin typeface="Consolas" panose="020B0609020204030204" pitchFamily="49" charset="0"/>
                <a:ea typeface="Menlo" panose="020B0609030804020204" pitchFamily="49" charset="0"/>
                <a:cs typeface="Menlo" panose="020B0609030804020204" pitchFamily="49" charset="0"/>
              </a:rPr>
              <a:t>out</a:t>
            </a:r>
            <a:r>
              <a:rPr lang="en-US" dirty="0" err="1">
                <a:latin typeface="Consolas" panose="020B0609020204030204" pitchFamily="49" charset="0"/>
                <a:ea typeface="Menlo" panose="020B0609030804020204" pitchFamily="49" charset="0"/>
                <a:cs typeface="Menlo" panose="020B0609030804020204" pitchFamily="49" charset="0"/>
              </a:rPr>
              <a:t>.println</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67D17"/>
                </a:solidFill>
                <a:effectLst/>
                <a:latin typeface="Consolas" panose="020B0609020204030204" pitchFamily="49" charset="0"/>
                <a:ea typeface="Menlo" panose="020B0609030804020204" pitchFamily="49" charset="0"/>
                <a:cs typeface="Menlo" panose="020B0609030804020204" pitchFamily="49" charset="0"/>
              </a:rPr>
              <a:t>"Total Diff = ” </a:t>
            </a:r>
            <a:r>
              <a:rPr lang="en-US" dirty="0">
                <a:latin typeface="Consolas" panose="020B0609020204030204" pitchFamily="49" charset="0"/>
                <a:ea typeface="Menlo" panose="020B0609030804020204" pitchFamily="49" charset="0"/>
                <a:cs typeface="Menlo" panose="020B0609030804020204" pitchFamily="49" charset="0"/>
              </a:rPr>
              <a:t>+ </a:t>
            </a:r>
            <a:r>
              <a:rPr lang="en-US" dirty="0" err="1">
                <a:solidFill>
                  <a:srgbClr val="000000"/>
                </a:solidFill>
                <a:effectLst/>
                <a:latin typeface="Consolas" panose="020B0609020204030204" pitchFamily="49" charset="0"/>
                <a:ea typeface="Menlo" panose="020B0609030804020204" pitchFamily="49" charset="0"/>
                <a:cs typeface="Menlo" panose="020B0609030804020204" pitchFamily="49" charset="0"/>
              </a:rPr>
              <a:t>totalDiff</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a:t>
            </a:r>
          </a:p>
        </p:txBody>
      </p:sp>
      <p:sp>
        <p:nvSpPr>
          <p:cNvPr id="7" name="TextBox 6">
            <a:extLst>
              <a:ext uri="{FF2B5EF4-FFF2-40B4-BE49-F238E27FC236}">
                <a16:creationId xmlns:a16="http://schemas.microsoft.com/office/drawing/2014/main" id="{60CC2695-6E85-4361-A674-DB5CA686037D}"/>
              </a:ext>
            </a:extLst>
          </p:cNvPr>
          <p:cNvSpPr txBox="1"/>
          <p:nvPr/>
        </p:nvSpPr>
        <p:spPr>
          <a:xfrm>
            <a:off x="8370276" y="2270927"/>
            <a:ext cx="2621487" cy="2246769"/>
          </a:xfrm>
          <a:prstGeom prst="rect">
            <a:avLst/>
          </a:prstGeom>
          <a:noFill/>
        </p:spPr>
        <p:txBody>
          <a:bodyPr wrap="none" rtlCol="0">
            <a:spAutoFit/>
          </a:bodyPr>
          <a:lstStyle/>
          <a:p>
            <a:pPr marL="342900" indent="-342900">
              <a:buAutoNum type="alphaUcParenR"/>
            </a:pPr>
            <a:r>
              <a:rPr lang="en-US" sz="2800" b="1" dirty="0"/>
              <a:t> </a:t>
            </a:r>
            <a:r>
              <a:rPr lang="en-US" sz="2800" dirty="0"/>
              <a:t>Total Diff = 12</a:t>
            </a:r>
          </a:p>
          <a:p>
            <a:pPr marL="342900" indent="-342900">
              <a:buAutoNum type="alphaUcParenR"/>
            </a:pPr>
            <a:r>
              <a:rPr lang="en-US" sz="2800" b="1" dirty="0"/>
              <a:t> </a:t>
            </a:r>
            <a:r>
              <a:rPr lang="en-US" sz="2800" dirty="0"/>
              <a:t>Total Diff = 11</a:t>
            </a:r>
          </a:p>
          <a:p>
            <a:pPr marL="342900" indent="-342900">
              <a:buAutoNum type="alphaUcParenR"/>
            </a:pPr>
            <a:r>
              <a:rPr lang="en-US" sz="2800" b="1" dirty="0"/>
              <a:t> </a:t>
            </a:r>
            <a:r>
              <a:rPr lang="en-US" sz="2800" dirty="0"/>
              <a:t>Total Diff = 7</a:t>
            </a:r>
          </a:p>
          <a:p>
            <a:pPr marL="342900" indent="-342900">
              <a:buAutoNum type="alphaUcParenR"/>
            </a:pPr>
            <a:r>
              <a:rPr lang="en-US" sz="2800" b="1" dirty="0"/>
              <a:t> </a:t>
            </a:r>
            <a:r>
              <a:rPr lang="en-US" sz="2800" dirty="0"/>
              <a:t>Error</a:t>
            </a:r>
          </a:p>
          <a:p>
            <a:pPr marL="342900" indent="-342900">
              <a:buAutoNum type="alphaUcParenR"/>
            </a:pPr>
            <a:endParaRPr lang="en-US" sz="2800" b="1" dirty="0"/>
          </a:p>
        </p:txBody>
      </p:sp>
    </p:spTree>
    <p:extLst>
      <p:ext uri="{BB962C8B-B14F-4D97-AF65-F5344CB8AC3E}">
        <p14:creationId xmlns:p14="http://schemas.microsoft.com/office/powerpoint/2010/main" val="5590931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C243E-EE74-FA98-8FF3-AA172138A39E}"/>
              </a:ext>
            </a:extLst>
          </p:cNvPr>
          <p:cNvSpPr>
            <a:spLocks noGrp="1"/>
          </p:cNvSpPr>
          <p:nvPr>
            <p:ph type="title"/>
          </p:nvPr>
        </p:nvSpPr>
        <p:spPr/>
        <p:txBody>
          <a:bodyPr/>
          <a:lstStyle/>
          <a:p>
            <a:r>
              <a:rPr lang="en-US" dirty="0"/>
              <a:t>What is the output of this Java program?</a:t>
            </a:r>
          </a:p>
        </p:txBody>
      </p:sp>
      <p:sp>
        <p:nvSpPr>
          <p:cNvPr id="6" name="TextBox 5">
            <a:extLst>
              <a:ext uri="{FF2B5EF4-FFF2-40B4-BE49-F238E27FC236}">
                <a16:creationId xmlns:a16="http://schemas.microsoft.com/office/drawing/2014/main" id="{1A677358-9337-1BA2-9749-A1C1C5266B77}"/>
              </a:ext>
            </a:extLst>
          </p:cNvPr>
          <p:cNvSpPr txBox="1"/>
          <p:nvPr/>
        </p:nvSpPr>
        <p:spPr>
          <a:xfrm>
            <a:off x="838199" y="2378319"/>
            <a:ext cx="7391402" cy="3139321"/>
          </a:xfrm>
          <a:prstGeom prst="rect">
            <a:avLst/>
          </a:prstGeom>
          <a:solidFill>
            <a:srgbClr val="FAFAFA"/>
          </a:solidFill>
          <a:ln>
            <a:solidFill>
              <a:schemeClr val="tx1"/>
            </a:solidFill>
          </a:ln>
        </p:spPr>
        <p:txBody>
          <a:bodyPr wrap="square">
            <a:spAutoFit/>
          </a:bodyPr>
          <a:lstStyle/>
          <a:p>
            <a:r>
              <a:rPr lang="en-US" dirty="0">
                <a:solidFill>
                  <a:srgbClr val="0033B3"/>
                </a:solidFill>
                <a:latin typeface="Consolas" panose="020B0609020204030204" pitchFamily="49" charset="0"/>
                <a:ea typeface="Menlo" panose="020B0609030804020204" pitchFamily="49" charset="0"/>
                <a:cs typeface="Menlo" panose="020B0609030804020204" pitchFamily="49" charset="0"/>
              </a:rPr>
              <a:t>public class </a:t>
            </a:r>
            <a:r>
              <a:rPr lang="en-US" dirty="0">
                <a:solidFill>
                  <a:srgbClr val="000000"/>
                </a:solidFill>
                <a:latin typeface="Consolas" panose="020B0609020204030204" pitchFamily="49" charset="0"/>
                <a:ea typeface="Menlo" panose="020B0609030804020204" pitchFamily="49" charset="0"/>
                <a:cs typeface="Menlo" panose="020B0609030804020204" pitchFamily="49" charset="0"/>
              </a:rPr>
              <a:t>Demo </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latin typeface="Consolas" panose="020B0609020204030204" pitchFamily="49" charset="0"/>
                <a:ea typeface="Menlo" panose="020B0609030804020204" pitchFamily="49" charset="0"/>
                <a:cs typeface="Menlo" panose="020B0609030804020204" pitchFamily="49" charset="0"/>
              </a:rPr>
              <a:t>public static void </a:t>
            </a:r>
            <a:r>
              <a:rPr lang="en-US" dirty="0">
                <a:solidFill>
                  <a:srgbClr val="00627A"/>
                </a:solidFill>
                <a:latin typeface="Consolas" panose="020B0609020204030204" pitchFamily="49" charset="0"/>
                <a:ea typeface="Menlo" panose="020B0609030804020204" pitchFamily="49" charset="0"/>
                <a:cs typeface="Menlo" panose="020B0609030804020204" pitchFamily="49" charset="0"/>
              </a:rPr>
              <a:t>main</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0000"/>
                </a:solidFill>
                <a:latin typeface="Consolas" panose="020B0609020204030204" pitchFamily="49" charset="0"/>
                <a:ea typeface="Menlo" panose="020B0609030804020204" pitchFamily="49" charset="0"/>
                <a:cs typeface="Menlo" panose="020B0609030804020204" pitchFamily="49" charset="0"/>
              </a:rPr>
              <a:t>String</a:t>
            </a:r>
            <a:r>
              <a:rPr lang="en-US" dirty="0">
                <a:latin typeface="Consolas" panose="020B0609020204030204" pitchFamily="49" charset="0"/>
                <a:ea typeface="Menlo" panose="020B0609030804020204" pitchFamily="49" charset="0"/>
                <a:cs typeface="Menlo" panose="020B0609030804020204" pitchFamily="49" charset="0"/>
              </a:rPr>
              <a:t>[] </a:t>
            </a:r>
            <a:r>
              <a:rPr lang="en-US" dirty="0" err="1">
                <a:latin typeface="Consolas" panose="020B0609020204030204" pitchFamily="49" charset="0"/>
                <a:ea typeface="Menlo" panose="020B0609030804020204" pitchFamily="49" charset="0"/>
                <a:cs typeface="Menlo" panose="020B0609030804020204" pitchFamily="49" charset="0"/>
              </a:rPr>
              <a:t>args</a:t>
            </a:r>
            <a:r>
              <a:rPr lang="en-US" dirty="0">
                <a:latin typeface="Consolas" panose="020B0609020204030204" pitchFamily="49" charset="0"/>
                <a:ea typeface="Menlo" panose="020B0609030804020204" pitchFamily="49" charset="0"/>
                <a:cs typeface="Menlo" panose="020B0609030804020204" pitchFamily="49" charset="0"/>
              </a:rPr>
              <a:t>) {</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latin typeface="Consolas" panose="020B0609020204030204" pitchFamily="49" charset="0"/>
                <a:ea typeface="Menlo" panose="020B0609030804020204" pitchFamily="49" charset="0"/>
                <a:cs typeface="Menlo" panose="020B0609030804020204" pitchFamily="49" charset="0"/>
              </a:rPr>
              <a:t>int</a:t>
            </a:r>
            <a:r>
              <a:rPr lang="en-US" dirty="0">
                <a:latin typeface="Consolas" panose="020B0609020204030204" pitchFamily="49" charset="0"/>
                <a:ea typeface="Menlo" panose="020B0609030804020204" pitchFamily="49" charset="0"/>
                <a:cs typeface="Menlo" panose="020B0609030804020204" pitchFamily="49" charset="0"/>
              </a:rPr>
              <a:t>[] </a:t>
            </a:r>
            <a:r>
              <a:rPr lang="en-US" dirty="0" err="1">
                <a:solidFill>
                  <a:srgbClr val="000000"/>
                </a:solidFill>
                <a:latin typeface="Consolas" panose="020B0609020204030204" pitchFamily="49" charset="0"/>
                <a:ea typeface="Menlo" panose="020B0609030804020204" pitchFamily="49" charset="0"/>
                <a:cs typeface="Menlo" panose="020B0609030804020204" pitchFamily="49" charset="0"/>
              </a:rPr>
              <a:t>nums</a:t>
            </a:r>
            <a:r>
              <a:rPr lang="en-US" dirty="0">
                <a:solidFill>
                  <a:srgbClr val="000000"/>
                </a:solidFill>
                <a:latin typeface="Consolas" panose="020B0609020204030204" pitchFamily="49" charset="0"/>
                <a:ea typeface="Menlo" panose="020B0609030804020204" pitchFamily="49" charset="0"/>
                <a:cs typeface="Menlo" panose="020B0609030804020204" pitchFamily="49" charset="0"/>
              </a:rPr>
              <a:t> </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1750EB"/>
                </a:solidFill>
                <a:latin typeface="Consolas" panose="020B0609020204030204" pitchFamily="49" charset="0"/>
                <a:ea typeface="Menlo" panose="020B0609030804020204" pitchFamily="49" charset="0"/>
                <a:cs typeface="Menlo" panose="020B0609030804020204" pitchFamily="49" charset="0"/>
              </a:rPr>
              <a:t>2</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1750EB"/>
                </a:solidFill>
                <a:latin typeface="Consolas" panose="020B0609020204030204" pitchFamily="49" charset="0"/>
                <a:ea typeface="Menlo" panose="020B0609030804020204" pitchFamily="49" charset="0"/>
                <a:cs typeface="Menlo" panose="020B0609030804020204" pitchFamily="49" charset="0"/>
              </a:rPr>
              <a:t>3</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1750EB"/>
                </a:solidFill>
                <a:latin typeface="Consolas" panose="020B0609020204030204" pitchFamily="49" charset="0"/>
                <a:ea typeface="Menlo" panose="020B0609030804020204" pitchFamily="49" charset="0"/>
                <a:cs typeface="Menlo" panose="020B0609030804020204" pitchFamily="49" charset="0"/>
              </a:rPr>
              <a:t>5</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1750EB"/>
                </a:solidFill>
                <a:latin typeface="Consolas" panose="020B0609020204030204" pitchFamily="49" charset="0"/>
                <a:ea typeface="Menlo" panose="020B0609030804020204" pitchFamily="49" charset="0"/>
                <a:cs typeface="Menlo" panose="020B0609030804020204" pitchFamily="49" charset="0"/>
              </a:rPr>
              <a:t>9</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1750EB"/>
                </a:solidFill>
                <a:latin typeface="Consolas" panose="020B0609020204030204" pitchFamily="49" charset="0"/>
                <a:ea typeface="Menlo" panose="020B0609030804020204" pitchFamily="49" charset="0"/>
                <a:cs typeface="Menlo" panose="020B0609030804020204" pitchFamily="49" charset="0"/>
              </a:rPr>
              <a:t>14</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latin typeface="Consolas" panose="020B0609020204030204" pitchFamily="49" charset="0"/>
                <a:ea typeface="Menlo" panose="020B0609030804020204" pitchFamily="49" charset="0"/>
                <a:cs typeface="Menlo" panose="020B0609030804020204" pitchFamily="49" charset="0"/>
              </a:rPr>
              <a:t>int </a:t>
            </a:r>
            <a:r>
              <a:rPr lang="en-US" dirty="0" err="1">
                <a:solidFill>
                  <a:srgbClr val="000000"/>
                </a:solidFill>
                <a:latin typeface="Consolas" panose="020B0609020204030204" pitchFamily="49" charset="0"/>
                <a:ea typeface="Menlo" panose="020B0609030804020204" pitchFamily="49" charset="0"/>
                <a:cs typeface="Menlo" panose="020B0609030804020204" pitchFamily="49" charset="0"/>
              </a:rPr>
              <a:t>totalDiff</a:t>
            </a:r>
            <a:r>
              <a:rPr lang="en-US" dirty="0">
                <a:solidFill>
                  <a:srgbClr val="000000"/>
                </a:solidFill>
                <a:latin typeface="Consolas" panose="020B0609020204030204" pitchFamily="49" charset="0"/>
                <a:ea typeface="Menlo" panose="020B0609030804020204" pitchFamily="49" charset="0"/>
                <a:cs typeface="Menlo" panose="020B0609030804020204" pitchFamily="49" charset="0"/>
              </a:rPr>
              <a:t> </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1750EB"/>
                </a:solidFill>
                <a:latin typeface="Consolas" panose="020B0609020204030204" pitchFamily="49" charset="0"/>
                <a:ea typeface="Menlo" panose="020B0609030804020204" pitchFamily="49" charset="0"/>
                <a:cs typeface="Menlo" panose="020B0609030804020204" pitchFamily="49" charset="0"/>
              </a:rPr>
              <a:t>0</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0033B3"/>
                </a:solidFill>
                <a:latin typeface="Consolas" panose="020B0609020204030204" pitchFamily="49" charset="0"/>
                <a:ea typeface="Menlo" panose="020B0609030804020204" pitchFamily="49" charset="0"/>
                <a:cs typeface="Menlo" panose="020B0609030804020204" pitchFamily="49" charset="0"/>
              </a:rPr>
              <a:t>for </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033B3"/>
                </a:solidFill>
                <a:latin typeface="Consolas" panose="020B0609020204030204" pitchFamily="49" charset="0"/>
                <a:ea typeface="Menlo" panose="020B0609030804020204" pitchFamily="49" charset="0"/>
                <a:cs typeface="Menlo" panose="020B0609030804020204" pitchFamily="49" charset="0"/>
              </a:rPr>
              <a:t>int </a:t>
            </a:r>
            <a:r>
              <a:rPr lang="en-US" dirty="0" err="1">
                <a:solidFill>
                  <a:srgbClr val="000000"/>
                </a:solidFill>
                <a:latin typeface="Consolas" panose="020B0609020204030204" pitchFamily="49" charset="0"/>
                <a:ea typeface="Menlo" panose="020B0609030804020204" pitchFamily="49" charset="0"/>
                <a:cs typeface="Menlo" panose="020B0609030804020204" pitchFamily="49" charset="0"/>
              </a:rPr>
              <a:t>i</a:t>
            </a:r>
            <a:r>
              <a:rPr lang="en-US" dirty="0">
                <a:solidFill>
                  <a:srgbClr val="000000"/>
                </a:solidFill>
                <a:latin typeface="Consolas" panose="020B0609020204030204" pitchFamily="49" charset="0"/>
                <a:ea typeface="Menlo" panose="020B0609030804020204" pitchFamily="49" charset="0"/>
                <a:cs typeface="Menlo" panose="020B0609030804020204" pitchFamily="49" charset="0"/>
              </a:rPr>
              <a:t> </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1750EB"/>
                </a:solidFill>
                <a:latin typeface="Consolas" panose="020B0609020204030204" pitchFamily="49" charset="0"/>
                <a:ea typeface="Menlo" panose="020B0609030804020204" pitchFamily="49" charset="0"/>
                <a:cs typeface="Menlo" panose="020B0609030804020204" pitchFamily="49" charset="0"/>
              </a:rPr>
              <a:t>1</a:t>
            </a:r>
            <a:r>
              <a:rPr lang="en-US" dirty="0">
                <a:latin typeface="Consolas" panose="020B0609020204030204" pitchFamily="49" charset="0"/>
                <a:ea typeface="Menlo" panose="020B0609030804020204" pitchFamily="49" charset="0"/>
                <a:cs typeface="Menlo" panose="020B0609030804020204" pitchFamily="49" charset="0"/>
              </a:rPr>
              <a:t>; </a:t>
            </a:r>
            <a:r>
              <a:rPr lang="en-US" dirty="0" err="1">
                <a:solidFill>
                  <a:srgbClr val="000000"/>
                </a:solidFill>
                <a:latin typeface="Consolas" panose="020B0609020204030204" pitchFamily="49" charset="0"/>
                <a:ea typeface="Menlo" panose="020B0609030804020204" pitchFamily="49" charset="0"/>
                <a:cs typeface="Menlo" panose="020B0609030804020204" pitchFamily="49" charset="0"/>
              </a:rPr>
              <a:t>i</a:t>
            </a:r>
            <a:r>
              <a:rPr lang="en-US" dirty="0">
                <a:solidFill>
                  <a:srgbClr val="000000"/>
                </a:solidFill>
                <a:latin typeface="Consolas" panose="020B0609020204030204" pitchFamily="49" charset="0"/>
                <a:ea typeface="Menlo" panose="020B0609030804020204" pitchFamily="49" charset="0"/>
                <a:cs typeface="Menlo" panose="020B0609030804020204" pitchFamily="49" charset="0"/>
              </a:rPr>
              <a:t> </a:t>
            </a:r>
            <a:r>
              <a:rPr lang="en-US" dirty="0">
                <a:latin typeface="Consolas" panose="020B0609020204030204" pitchFamily="49" charset="0"/>
                <a:ea typeface="Menlo" panose="020B0609030804020204" pitchFamily="49" charset="0"/>
                <a:cs typeface="Menlo" panose="020B0609030804020204" pitchFamily="49" charset="0"/>
              </a:rPr>
              <a:t>&lt;= </a:t>
            </a:r>
            <a:r>
              <a:rPr lang="en-US" dirty="0" err="1">
                <a:solidFill>
                  <a:srgbClr val="000000"/>
                </a:solidFill>
                <a:latin typeface="Consolas" panose="020B0609020204030204" pitchFamily="49" charset="0"/>
                <a:ea typeface="Menlo" panose="020B0609030804020204" pitchFamily="49" charset="0"/>
                <a:cs typeface="Menlo" panose="020B0609030804020204" pitchFamily="49" charset="0"/>
              </a:rPr>
              <a:t>nums</a:t>
            </a:r>
            <a:r>
              <a:rPr lang="en-US" dirty="0" err="1">
                <a:latin typeface="Consolas" panose="020B0609020204030204" pitchFamily="49" charset="0"/>
                <a:ea typeface="Menlo" panose="020B0609030804020204" pitchFamily="49" charset="0"/>
                <a:cs typeface="Menlo" panose="020B0609030804020204" pitchFamily="49" charset="0"/>
              </a:rPr>
              <a:t>.</a:t>
            </a:r>
            <a:r>
              <a:rPr lang="en-US" dirty="0" err="1">
                <a:solidFill>
                  <a:srgbClr val="871094"/>
                </a:solidFill>
                <a:latin typeface="Consolas" panose="020B0609020204030204" pitchFamily="49" charset="0"/>
                <a:ea typeface="Menlo" panose="020B0609030804020204" pitchFamily="49" charset="0"/>
                <a:cs typeface="Menlo" panose="020B0609030804020204" pitchFamily="49" charset="0"/>
              </a:rPr>
              <a:t>length</a:t>
            </a:r>
            <a:r>
              <a:rPr lang="en-US" dirty="0">
                <a:latin typeface="Consolas" panose="020B0609020204030204" pitchFamily="49" charset="0"/>
                <a:ea typeface="Menlo" panose="020B0609030804020204" pitchFamily="49" charset="0"/>
                <a:cs typeface="Menlo" panose="020B0609030804020204" pitchFamily="49" charset="0"/>
              </a:rPr>
              <a:t>; </a:t>
            </a:r>
            <a:r>
              <a:rPr lang="en-US" dirty="0" err="1">
                <a:solidFill>
                  <a:srgbClr val="000000"/>
                </a:solidFill>
                <a:latin typeface="Consolas" panose="020B0609020204030204" pitchFamily="49" charset="0"/>
                <a:ea typeface="Menlo" panose="020B0609030804020204" pitchFamily="49" charset="0"/>
                <a:cs typeface="Menlo" panose="020B0609030804020204" pitchFamily="49" charset="0"/>
              </a:rPr>
              <a:t>i</a:t>
            </a:r>
            <a:r>
              <a:rPr lang="en-US" dirty="0">
                <a:latin typeface="Consolas" panose="020B0609020204030204" pitchFamily="49" charset="0"/>
                <a:ea typeface="Menlo" panose="020B0609030804020204" pitchFamily="49" charset="0"/>
                <a:cs typeface="Menlo" panose="020B0609030804020204" pitchFamily="49" charset="0"/>
              </a:rPr>
              <a:t>++) {</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err="1">
                <a:solidFill>
                  <a:srgbClr val="000000"/>
                </a:solidFill>
                <a:latin typeface="Consolas" panose="020B0609020204030204" pitchFamily="49" charset="0"/>
                <a:ea typeface="Menlo" panose="020B0609030804020204" pitchFamily="49" charset="0"/>
                <a:cs typeface="Menlo" panose="020B0609030804020204" pitchFamily="49" charset="0"/>
              </a:rPr>
              <a:t>totalDiff</a:t>
            </a:r>
            <a:r>
              <a:rPr lang="en-US" dirty="0">
                <a:solidFill>
                  <a:srgbClr val="000000"/>
                </a:solidFill>
                <a:latin typeface="Consolas" panose="020B0609020204030204" pitchFamily="49" charset="0"/>
                <a:ea typeface="Menlo" panose="020B0609030804020204" pitchFamily="49" charset="0"/>
                <a:cs typeface="Menlo" panose="020B0609030804020204" pitchFamily="49" charset="0"/>
              </a:rPr>
              <a:t> </a:t>
            </a:r>
            <a:r>
              <a:rPr lang="en-US" dirty="0">
                <a:latin typeface="Consolas" panose="020B0609020204030204" pitchFamily="49" charset="0"/>
                <a:ea typeface="Menlo" panose="020B0609030804020204" pitchFamily="49" charset="0"/>
                <a:cs typeface="Menlo" panose="020B0609030804020204" pitchFamily="49" charset="0"/>
              </a:rPr>
              <a:t>+= (</a:t>
            </a:r>
            <a:r>
              <a:rPr lang="en-US" dirty="0" err="1">
                <a:solidFill>
                  <a:srgbClr val="000000"/>
                </a:solidFill>
                <a:latin typeface="Consolas" panose="020B0609020204030204" pitchFamily="49" charset="0"/>
                <a:ea typeface="Menlo" panose="020B0609030804020204" pitchFamily="49" charset="0"/>
                <a:cs typeface="Menlo" panose="020B0609030804020204" pitchFamily="49" charset="0"/>
              </a:rPr>
              <a:t>nums</a:t>
            </a:r>
            <a:r>
              <a:rPr lang="en-US" dirty="0">
                <a:latin typeface="Consolas" panose="020B0609020204030204" pitchFamily="49" charset="0"/>
                <a:ea typeface="Menlo" panose="020B0609030804020204" pitchFamily="49" charset="0"/>
                <a:cs typeface="Menlo" panose="020B0609030804020204" pitchFamily="49" charset="0"/>
              </a:rPr>
              <a:t>[</a:t>
            </a:r>
            <a:r>
              <a:rPr lang="en-US" dirty="0" err="1">
                <a:solidFill>
                  <a:srgbClr val="000000"/>
                </a:solidFill>
                <a:latin typeface="Consolas" panose="020B0609020204030204" pitchFamily="49" charset="0"/>
                <a:ea typeface="Menlo" panose="020B0609030804020204" pitchFamily="49" charset="0"/>
                <a:cs typeface="Menlo" panose="020B0609030804020204" pitchFamily="49" charset="0"/>
              </a:rPr>
              <a:t>i</a:t>
            </a:r>
            <a:r>
              <a:rPr lang="en-US" dirty="0">
                <a:latin typeface="Consolas" panose="020B0609020204030204" pitchFamily="49" charset="0"/>
                <a:ea typeface="Menlo" panose="020B0609030804020204" pitchFamily="49" charset="0"/>
                <a:cs typeface="Menlo" panose="020B0609030804020204" pitchFamily="49" charset="0"/>
              </a:rPr>
              <a:t>] - </a:t>
            </a:r>
            <a:r>
              <a:rPr lang="en-US" dirty="0" err="1">
                <a:solidFill>
                  <a:srgbClr val="000000"/>
                </a:solidFill>
                <a:latin typeface="Consolas" panose="020B0609020204030204" pitchFamily="49" charset="0"/>
                <a:ea typeface="Menlo" panose="020B0609030804020204" pitchFamily="49" charset="0"/>
                <a:cs typeface="Menlo" panose="020B0609030804020204" pitchFamily="49" charset="0"/>
              </a:rPr>
              <a:t>nums</a:t>
            </a:r>
            <a:r>
              <a:rPr lang="en-US" dirty="0">
                <a:latin typeface="Consolas" panose="020B0609020204030204" pitchFamily="49" charset="0"/>
                <a:ea typeface="Menlo" panose="020B0609030804020204" pitchFamily="49" charset="0"/>
                <a:cs typeface="Menlo" panose="020B0609030804020204" pitchFamily="49" charset="0"/>
              </a:rPr>
              <a:t>[</a:t>
            </a:r>
            <a:r>
              <a:rPr lang="en-US" dirty="0" err="1">
                <a:solidFill>
                  <a:srgbClr val="000000"/>
                </a:solidFill>
                <a:latin typeface="Consolas" panose="020B0609020204030204" pitchFamily="49" charset="0"/>
                <a:ea typeface="Menlo" panose="020B0609030804020204" pitchFamily="49" charset="0"/>
                <a:cs typeface="Menlo" panose="020B0609030804020204" pitchFamily="49" charset="0"/>
              </a:rPr>
              <a:t>i</a:t>
            </a:r>
            <a:r>
              <a:rPr lang="en-US" dirty="0">
                <a:solidFill>
                  <a:srgbClr val="000000"/>
                </a:solidFill>
                <a:latin typeface="Consolas" panose="020B0609020204030204" pitchFamily="49" charset="0"/>
                <a:ea typeface="Menlo" panose="020B0609030804020204" pitchFamily="49" charset="0"/>
                <a:cs typeface="Menlo" panose="020B0609030804020204" pitchFamily="49" charset="0"/>
              </a:rPr>
              <a:t> </a:t>
            </a:r>
            <a:r>
              <a:rPr lang="en-US" dirty="0">
                <a:latin typeface="Consolas" panose="020B0609020204030204" pitchFamily="49" charset="0"/>
                <a:ea typeface="Menlo" panose="020B0609030804020204" pitchFamily="49" charset="0"/>
                <a:cs typeface="Menlo" panose="020B0609030804020204" pitchFamily="49" charset="0"/>
              </a:rPr>
              <a:t>- </a:t>
            </a:r>
            <a:r>
              <a:rPr lang="en-US" dirty="0">
                <a:solidFill>
                  <a:srgbClr val="1750EB"/>
                </a:solidFill>
                <a:latin typeface="Consolas" panose="020B0609020204030204" pitchFamily="49" charset="0"/>
                <a:ea typeface="Menlo" panose="020B0609030804020204" pitchFamily="49" charset="0"/>
                <a:cs typeface="Menlo" panose="020B0609030804020204" pitchFamily="49" charset="0"/>
              </a:rPr>
              <a:t>1</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r>
              <a:rPr lang="en-US" dirty="0" err="1">
                <a:solidFill>
                  <a:srgbClr val="000000"/>
                </a:solidFill>
                <a:latin typeface="Consolas" panose="020B0609020204030204" pitchFamily="49" charset="0"/>
                <a:ea typeface="Menlo" panose="020B0609030804020204" pitchFamily="49" charset="0"/>
                <a:cs typeface="Menlo" panose="020B0609030804020204" pitchFamily="49" charset="0"/>
              </a:rPr>
              <a:t>System</a:t>
            </a:r>
            <a:r>
              <a:rPr lang="en-US" dirty="0" err="1">
                <a:latin typeface="Consolas" panose="020B0609020204030204" pitchFamily="49" charset="0"/>
                <a:ea typeface="Menlo" panose="020B0609030804020204" pitchFamily="49" charset="0"/>
                <a:cs typeface="Menlo" panose="020B0609030804020204" pitchFamily="49" charset="0"/>
              </a:rPr>
              <a:t>.</a:t>
            </a:r>
            <a:r>
              <a:rPr lang="en-US" i="1" dirty="0" err="1">
                <a:solidFill>
                  <a:srgbClr val="871094"/>
                </a:solidFill>
                <a:latin typeface="Consolas" panose="020B0609020204030204" pitchFamily="49" charset="0"/>
                <a:ea typeface="Menlo" panose="020B0609030804020204" pitchFamily="49" charset="0"/>
                <a:cs typeface="Menlo" panose="020B0609030804020204" pitchFamily="49" charset="0"/>
              </a:rPr>
              <a:t>out</a:t>
            </a:r>
            <a:r>
              <a:rPr lang="en-US" dirty="0" err="1">
                <a:latin typeface="Consolas" panose="020B0609020204030204" pitchFamily="49" charset="0"/>
                <a:ea typeface="Menlo" panose="020B0609030804020204" pitchFamily="49" charset="0"/>
                <a:cs typeface="Menlo" panose="020B0609030804020204" pitchFamily="49" charset="0"/>
              </a:rPr>
              <a:t>.println</a:t>
            </a:r>
            <a:r>
              <a:rPr lang="en-US" dirty="0">
                <a:latin typeface="Consolas" panose="020B0609020204030204" pitchFamily="49" charset="0"/>
                <a:ea typeface="Menlo" panose="020B0609030804020204" pitchFamily="49" charset="0"/>
                <a:cs typeface="Menlo" panose="020B0609030804020204" pitchFamily="49" charset="0"/>
              </a:rPr>
              <a:t>(</a:t>
            </a:r>
            <a:r>
              <a:rPr lang="en-US" dirty="0">
                <a:solidFill>
                  <a:srgbClr val="067D17"/>
                </a:solidFill>
                <a:latin typeface="Consolas" panose="020B0609020204030204" pitchFamily="49" charset="0"/>
                <a:ea typeface="Menlo" panose="020B0609030804020204" pitchFamily="49" charset="0"/>
                <a:cs typeface="Menlo" panose="020B0609030804020204" pitchFamily="49" charset="0"/>
              </a:rPr>
              <a:t>"Total Diff = ” </a:t>
            </a:r>
            <a:r>
              <a:rPr lang="en-US" dirty="0">
                <a:latin typeface="Consolas" panose="020B0609020204030204" pitchFamily="49" charset="0"/>
                <a:ea typeface="Menlo" panose="020B0609030804020204" pitchFamily="49" charset="0"/>
                <a:cs typeface="Menlo" panose="020B0609030804020204" pitchFamily="49" charset="0"/>
              </a:rPr>
              <a:t>+ </a:t>
            </a:r>
            <a:r>
              <a:rPr lang="en-US" dirty="0" err="1">
                <a:solidFill>
                  <a:srgbClr val="000000"/>
                </a:solidFill>
                <a:latin typeface="Consolas" panose="020B0609020204030204" pitchFamily="49" charset="0"/>
                <a:ea typeface="Menlo" panose="020B0609030804020204" pitchFamily="49" charset="0"/>
                <a:cs typeface="Menlo" panose="020B0609030804020204" pitchFamily="49" charset="0"/>
              </a:rPr>
              <a:t>totalDiff</a:t>
            </a:r>
            <a:r>
              <a:rPr lang="en-US" dirty="0">
                <a:latin typeface="Consolas" panose="020B0609020204030204" pitchFamily="49" charset="0"/>
                <a:ea typeface="Menlo" panose="020B0609030804020204" pitchFamily="49" charset="0"/>
                <a:cs typeface="Menlo" panose="020B0609030804020204" pitchFamily="49" charset="0"/>
              </a:rPr>
              <a:t>);</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   }</a:t>
            </a:r>
            <a:br>
              <a:rPr lang="en-US" dirty="0">
                <a:latin typeface="Consolas" panose="020B0609020204030204" pitchFamily="49" charset="0"/>
                <a:ea typeface="Menlo" panose="020B0609030804020204" pitchFamily="49" charset="0"/>
                <a:cs typeface="Menlo" panose="020B0609030804020204" pitchFamily="49" charset="0"/>
              </a:rPr>
            </a:br>
            <a:r>
              <a:rPr lang="en-US" dirty="0">
                <a:latin typeface="Consolas" panose="020B0609020204030204" pitchFamily="49" charset="0"/>
                <a:ea typeface="Menlo" panose="020B0609030804020204" pitchFamily="49" charset="0"/>
                <a:cs typeface="Menlo" panose="020B0609030804020204" pitchFamily="49" charset="0"/>
              </a:rPr>
              <a:t>}</a:t>
            </a:r>
          </a:p>
        </p:txBody>
      </p:sp>
      <p:sp>
        <p:nvSpPr>
          <p:cNvPr id="7" name="TextBox 6">
            <a:extLst>
              <a:ext uri="{FF2B5EF4-FFF2-40B4-BE49-F238E27FC236}">
                <a16:creationId xmlns:a16="http://schemas.microsoft.com/office/drawing/2014/main" id="{60CC2695-6E85-4361-A674-DB5CA686037D}"/>
              </a:ext>
            </a:extLst>
          </p:cNvPr>
          <p:cNvSpPr txBox="1"/>
          <p:nvPr/>
        </p:nvSpPr>
        <p:spPr>
          <a:xfrm>
            <a:off x="8370276" y="2270927"/>
            <a:ext cx="2621487" cy="2246769"/>
          </a:xfrm>
          <a:prstGeom prst="rect">
            <a:avLst/>
          </a:prstGeom>
          <a:noFill/>
        </p:spPr>
        <p:txBody>
          <a:bodyPr wrap="none" rtlCol="0">
            <a:spAutoFit/>
          </a:bodyPr>
          <a:lstStyle/>
          <a:p>
            <a:pPr marL="342900" indent="-342900">
              <a:buAutoNum type="alphaUcParenR"/>
            </a:pPr>
            <a:r>
              <a:rPr lang="en-US" sz="2800" b="1" dirty="0"/>
              <a:t> </a:t>
            </a:r>
            <a:r>
              <a:rPr lang="en-US" sz="2800" dirty="0"/>
              <a:t>Total Diff = 12</a:t>
            </a:r>
          </a:p>
          <a:p>
            <a:pPr marL="342900" indent="-342900">
              <a:buAutoNum type="alphaUcParenR"/>
            </a:pPr>
            <a:r>
              <a:rPr lang="en-US" sz="2800" b="1" dirty="0"/>
              <a:t> </a:t>
            </a:r>
            <a:r>
              <a:rPr lang="en-US" sz="2800" dirty="0"/>
              <a:t>Total Diff = 11</a:t>
            </a:r>
          </a:p>
          <a:p>
            <a:pPr marL="342900" indent="-342900">
              <a:buAutoNum type="alphaUcParenR"/>
            </a:pPr>
            <a:r>
              <a:rPr lang="en-US" sz="2800" b="1" dirty="0"/>
              <a:t> </a:t>
            </a:r>
            <a:r>
              <a:rPr lang="en-US" sz="2800" dirty="0"/>
              <a:t>Total Diff = 7</a:t>
            </a:r>
          </a:p>
          <a:p>
            <a:pPr marL="342900" indent="-342900">
              <a:buAutoNum type="alphaUcParenR"/>
            </a:pPr>
            <a:r>
              <a:rPr lang="en-US" sz="2800" b="1" dirty="0"/>
              <a:t> </a:t>
            </a:r>
            <a:r>
              <a:rPr lang="en-US" sz="2800" dirty="0"/>
              <a:t>Error</a:t>
            </a:r>
          </a:p>
          <a:p>
            <a:pPr marL="342900" indent="-342900">
              <a:buAutoNum type="alphaUcParenR"/>
            </a:pPr>
            <a:endParaRPr lang="en-US" sz="2800" b="1" dirty="0"/>
          </a:p>
        </p:txBody>
      </p:sp>
    </p:spTree>
    <p:extLst>
      <p:ext uri="{BB962C8B-B14F-4D97-AF65-F5344CB8AC3E}">
        <p14:creationId xmlns:p14="http://schemas.microsoft.com/office/powerpoint/2010/main" val="3254696122"/>
      </p:ext>
    </p:extLst>
  </p:cSld>
  <p:clrMapOvr>
    <a:masterClrMapping/>
  </p:clrMapOvr>
</p:sld>
</file>

<file path=ppt/theme/theme1.xml><?xml version="1.0" encoding="utf-8"?>
<a:theme xmlns:a="http://schemas.openxmlformats.org/drawingml/2006/main" name="CSE 373 Summer 2020">
  <a:themeElements>
    <a:clrScheme name="CSE 373 20su">
      <a:dk1>
        <a:srgbClr val="000000"/>
      </a:dk1>
      <a:lt1>
        <a:srgbClr val="FFFFFF"/>
      </a:lt1>
      <a:dk2>
        <a:srgbClr val="44546A"/>
      </a:dk2>
      <a:lt2>
        <a:srgbClr val="E7E6E6"/>
      </a:lt2>
      <a:accent1>
        <a:srgbClr val="2E235D"/>
      </a:accent1>
      <a:accent2>
        <a:srgbClr val="E83C60"/>
      </a:accent2>
      <a:accent3>
        <a:srgbClr val="2699A9"/>
      </a:accent3>
      <a:accent4>
        <a:srgbClr val="FFC000"/>
      </a:accent4>
      <a:accent5>
        <a:srgbClr val="EE8A64"/>
      </a:accent5>
      <a:accent6>
        <a:srgbClr val="09A98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9025</TotalTime>
  <Words>1726</Words>
  <Application>Microsoft Office PowerPoint</Application>
  <PresentationFormat>Widescreen</PresentationFormat>
  <Paragraphs>243</Paragraphs>
  <Slides>23</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Arial</vt:lpstr>
      <vt:lpstr>Calibri</vt:lpstr>
      <vt:lpstr>Consolas</vt:lpstr>
      <vt:lpstr>Menlo</vt:lpstr>
      <vt:lpstr>Montserrat</vt:lpstr>
      <vt:lpstr>Montserrat ExtraBold</vt:lpstr>
      <vt:lpstr>Montserrat SemiBold</vt:lpstr>
      <vt:lpstr>System Font Regular</vt:lpstr>
      <vt:lpstr>Verdana</vt:lpstr>
      <vt:lpstr>CSE 373 Summer 2020</vt:lpstr>
      <vt:lpstr>Java Review &amp;  Functional Decomposition</vt:lpstr>
      <vt:lpstr>Lecture Outline</vt:lpstr>
      <vt:lpstr>Announcements</vt:lpstr>
      <vt:lpstr>Reminders</vt:lpstr>
      <vt:lpstr>Lecture Outline</vt:lpstr>
      <vt:lpstr>Reminders: Review Java Syntax</vt:lpstr>
      <vt:lpstr>In-Class Activities</vt:lpstr>
      <vt:lpstr>What is the output of this Java program?</vt:lpstr>
      <vt:lpstr>What is the output of this Java program?</vt:lpstr>
      <vt:lpstr>Case Study: Temperatures</vt:lpstr>
      <vt:lpstr>Lecture Outline</vt:lpstr>
      <vt:lpstr>Functional Decomposition</vt:lpstr>
      <vt:lpstr>Functional Decomposition</vt:lpstr>
      <vt:lpstr>Avoid Trivial Methods</vt:lpstr>
      <vt:lpstr>Lecture Outline</vt:lpstr>
      <vt:lpstr>Code Quality</vt:lpstr>
      <vt:lpstr>CSE 122 Code Quality</vt:lpstr>
      <vt:lpstr>What does this code do? How could you improve the quality of this code? (No Slido poll)</vt:lpstr>
      <vt:lpstr>What does this code do? How could you improve the quality of this code? (No Slido poll)</vt:lpstr>
      <vt:lpstr>Lecture Outline</vt:lpstr>
      <vt:lpstr>Graded Course Components</vt:lpstr>
      <vt:lpstr>Course Grades</vt:lpstr>
      <vt:lpstr>Programming Assignment 0 – Warm 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Aaron S Johnston</dc:creator>
  <cp:lastModifiedBy>mnats</cp:lastModifiedBy>
  <cp:revision>200</cp:revision>
  <cp:lastPrinted>2022-09-27T21:33:44Z</cp:lastPrinted>
  <dcterms:created xsi:type="dcterms:W3CDTF">2020-06-13T06:27:42Z</dcterms:created>
  <dcterms:modified xsi:type="dcterms:W3CDTF">2023-01-07T03:12:40Z</dcterms:modified>
</cp:coreProperties>
</file>