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1"/>
  </p:notesMasterIdLst>
  <p:sldIdLst>
    <p:sldId id="256" r:id="rId2"/>
    <p:sldId id="257" r:id="rId3"/>
    <p:sldId id="258" r:id="rId4"/>
    <p:sldId id="259" r:id="rId5"/>
    <p:sldId id="260" r:id="rId6"/>
    <p:sldId id="262" r:id="rId7"/>
    <p:sldId id="266" r:id="rId8"/>
    <p:sldId id="275" r:id="rId9"/>
    <p:sldId id="263" r:id="rId10"/>
    <p:sldId id="264" r:id="rId11"/>
    <p:sldId id="265" r:id="rId12"/>
    <p:sldId id="276"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onsolas" panose="020B0609020204030204" pitchFamily="49" charset="0"/>
      <p:regular r:id="rId26"/>
      <p:bold r:id="rId27"/>
      <p:italic r:id="rId28"/>
      <p:boldItalic r:id="rId29"/>
    </p:embeddedFont>
    <p:embeddedFont>
      <p:font typeface="Montserrat" panose="00000500000000000000" pitchFamily="2" charset="0"/>
      <p:regular r:id="rId30"/>
      <p:bold r:id="rId31"/>
      <p:italic r:id="rId32"/>
      <p:boldItalic r:id="rId33"/>
    </p:embeddedFont>
    <p:embeddedFont>
      <p:font typeface="Montserrat ExtraBold" panose="00000900000000000000" pitchFamily="2" charset="0"/>
      <p:bold r:id="rId34"/>
      <p:boldItalic r:id="rId35"/>
    </p:embeddedFont>
    <p:embeddedFont>
      <p:font typeface="Montserrat SemiBold" panose="000007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598" autoAdjust="0"/>
  </p:normalViewPr>
  <p:slideViewPr>
    <p:cSldViewPr snapToGrid="0">
      <p:cViewPr varScale="1">
        <p:scale>
          <a:sx n="51" d="100"/>
          <a:sy n="51" d="100"/>
        </p:scale>
        <p:origin x="898" y="3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73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1ee4afea47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21ee4afea47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646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18"/>
        <p:cNvGrpSpPr/>
        <p:nvPr/>
      </p:nvGrpSpPr>
      <p:grpSpPr>
        <a:xfrm>
          <a:off x="0" y="0"/>
          <a:ext cx="0" cy="0"/>
          <a:chOff x="0" y="0"/>
          <a:chExt cx="0" cy="0"/>
        </a:xfrm>
      </p:grpSpPr>
      <p:pic>
        <p:nvPicPr>
          <p:cNvPr id="19" name="Google Shape;19;p2"/>
          <p:cNvPicPr preferRelativeResize="0"/>
          <p:nvPr/>
        </p:nvPicPr>
        <p:blipFill rotWithShape="1">
          <a:blip r:embed="rId2">
            <a:alphaModFix/>
          </a:blip>
          <a:srcRect/>
          <a:stretch/>
        </p:blipFill>
        <p:spPr>
          <a:xfrm>
            <a:off x="-175880" y="-224690"/>
            <a:ext cx="12367880" cy="7082690"/>
          </a:xfrm>
          <a:prstGeom prst="rect">
            <a:avLst/>
          </a:prstGeom>
          <a:noFill/>
          <a:ln>
            <a:noFill/>
          </a:ln>
        </p:spPr>
      </p:pic>
      <p:sp>
        <p:nvSpPr>
          <p:cNvPr id="20" name="Google Shape;20;p2"/>
          <p:cNvSpPr txBox="1">
            <a:spLocks noGrp="1"/>
          </p:cNvSpPr>
          <p:nvPr>
            <p:ph type="title" hasCustomPrompt="1"/>
          </p:nvPr>
        </p:nvSpPr>
        <p:spPr>
          <a:xfrm>
            <a:off x="292977" y="3885034"/>
            <a:ext cx="6212925" cy="195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0F0F0"/>
              </a:buClr>
              <a:buSzPts val="6000"/>
              <a:buFont typeface="Montserrat SemiBold"/>
              <a:buNone/>
              <a:defRPr sz="6000" b="0" i="0">
                <a:solidFill>
                  <a:srgbClr val="F0F0F0"/>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Nested Collections</a:t>
            </a:r>
            <a:endParaRPr dirty="0"/>
          </a:p>
        </p:txBody>
      </p:sp>
      <p:sp>
        <p:nvSpPr>
          <p:cNvPr id="21" name="Google Shape;21;p2"/>
          <p:cNvSpPr txBox="1"/>
          <p:nvPr/>
        </p:nvSpPr>
        <p:spPr>
          <a:xfrm>
            <a:off x="292977" y="3182200"/>
            <a:ext cx="31544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0F0F0"/>
                </a:solidFill>
                <a:latin typeface="Montserrat ExtraBold"/>
                <a:ea typeface="Montserrat ExtraBold"/>
                <a:cs typeface="Montserrat ExtraBold"/>
                <a:sym typeface="Montserrat ExtraBold"/>
              </a:rPr>
              <a:t>CSE 122</a:t>
            </a:r>
            <a:endParaRPr/>
          </a:p>
        </p:txBody>
      </p:sp>
      <p:sp>
        <p:nvSpPr>
          <p:cNvPr id="22" name="Google Shape;22;p2"/>
          <p:cNvSpPr/>
          <p:nvPr/>
        </p:nvSpPr>
        <p:spPr>
          <a:xfrm>
            <a:off x="420128" y="2753848"/>
            <a:ext cx="1269523" cy="420130"/>
          </a:xfrm>
          <a:prstGeom prst="roundRect">
            <a:avLst>
              <a:gd name="adj" fmla="val 16667"/>
            </a:avLst>
          </a:prstGeom>
          <a:solidFill>
            <a:srgbClr val="FA82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a:solidFill>
                  <a:schemeClr val="lt1"/>
                </a:solidFill>
                <a:latin typeface="Montserrat"/>
                <a:ea typeface="Montserrat"/>
                <a:cs typeface="Montserrat"/>
                <a:sym typeface="Montserrat"/>
              </a:rPr>
              <a:t>LEC 09</a:t>
            </a:r>
            <a:endParaRPr/>
          </a:p>
        </p:txBody>
      </p:sp>
      <p:sp>
        <p:nvSpPr>
          <p:cNvPr id="23" name="Google Shape;23;p2"/>
          <p:cNvSpPr/>
          <p:nvPr/>
        </p:nvSpPr>
        <p:spPr>
          <a:xfrm>
            <a:off x="7119063" y="1251643"/>
            <a:ext cx="5250244" cy="5153775"/>
          </a:xfrm>
          <a:prstGeom prst="roundRect">
            <a:avLst>
              <a:gd name="adj" fmla="val 1114"/>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 name="Google Shape;24;p2"/>
          <p:cNvSpPr/>
          <p:nvPr/>
        </p:nvSpPr>
        <p:spPr>
          <a:xfrm>
            <a:off x="-369625" y="5494620"/>
            <a:ext cx="4632957" cy="1688781"/>
          </a:xfrm>
          <a:prstGeom prst="roundRect">
            <a:avLst>
              <a:gd name="adj" fmla="val 9433"/>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
          <p:cNvSpPr/>
          <p:nvPr/>
        </p:nvSpPr>
        <p:spPr>
          <a:xfrm>
            <a:off x="71163" y="5574803"/>
            <a:ext cx="225067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a:solidFill>
                  <a:srgbClr val="A5A5A5"/>
                </a:solidFill>
                <a:latin typeface="Montserrat"/>
                <a:ea typeface="Montserrat"/>
                <a:cs typeface="Montserrat"/>
                <a:sym typeface="Montserrat"/>
              </a:rPr>
              <a:t>Questions during Class?</a:t>
            </a:r>
            <a:endParaRPr/>
          </a:p>
        </p:txBody>
      </p:sp>
      <p:sp>
        <p:nvSpPr>
          <p:cNvPr id="26" name="Google Shape;26;p2"/>
          <p:cNvSpPr/>
          <p:nvPr/>
        </p:nvSpPr>
        <p:spPr>
          <a:xfrm>
            <a:off x="72629" y="5851802"/>
            <a:ext cx="2432111"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a:solidFill>
                  <a:srgbClr val="595959"/>
                </a:solidFill>
                <a:latin typeface="Montserrat SemiBold"/>
                <a:ea typeface="Montserrat SemiBold"/>
                <a:cs typeface="Montserrat SemiBold"/>
                <a:sym typeface="Montserrat SemiBold"/>
              </a:rPr>
              <a:t>Raise hand or send here</a:t>
            </a:r>
            <a:endParaRPr/>
          </a:p>
          <a:p>
            <a:pPr marL="0" marR="0" lvl="0" indent="0" algn="l" rtl="0">
              <a:spcBef>
                <a:spcPts val="0"/>
              </a:spcBef>
              <a:spcAft>
                <a:spcPts val="0"/>
              </a:spcAft>
              <a:buNone/>
            </a:pPr>
            <a:endParaRPr sz="1200" b="1" i="0">
              <a:solidFill>
                <a:srgbClr val="595959"/>
              </a:solidFill>
              <a:latin typeface="Montserrat SemiBold"/>
              <a:ea typeface="Montserrat SemiBold"/>
              <a:cs typeface="Montserrat SemiBold"/>
              <a:sym typeface="Montserrat SemiBold"/>
            </a:endParaRPr>
          </a:p>
          <a:p>
            <a:pPr marL="0" marR="0" lvl="0" indent="0" algn="l" rtl="0">
              <a:spcBef>
                <a:spcPts val="0"/>
              </a:spcBef>
              <a:spcAft>
                <a:spcPts val="0"/>
              </a:spcAft>
              <a:buNone/>
            </a:pPr>
            <a:r>
              <a:rPr lang="en-US" sz="2000" b="0" i="0">
                <a:solidFill>
                  <a:srgbClr val="595959"/>
                </a:solidFill>
                <a:latin typeface="Montserrat SemiBold"/>
                <a:ea typeface="Montserrat SemiBold"/>
                <a:cs typeface="Montserrat SemiBold"/>
                <a:sym typeface="Montserrat SemiBold"/>
              </a:rPr>
              <a:t>sli.do    #cse122 </a:t>
            </a:r>
            <a:endParaRPr/>
          </a:p>
        </p:txBody>
      </p:sp>
      <p:sp>
        <p:nvSpPr>
          <p:cNvPr id="27" name="Google Shape;27;p2"/>
          <p:cNvSpPr/>
          <p:nvPr/>
        </p:nvSpPr>
        <p:spPr>
          <a:xfrm>
            <a:off x="2950313" y="5594680"/>
            <a:ext cx="1218438" cy="1223089"/>
          </a:xfrm>
          <a:prstGeom prst="roundRect">
            <a:avLst>
              <a:gd name="adj" fmla="val 16667"/>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2"/>
          <p:cNvSpPr/>
          <p:nvPr/>
        </p:nvSpPr>
        <p:spPr>
          <a:xfrm>
            <a:off x="7142160" y="4819320"/>
            <a:ext cx="1126200" cy="2721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A6A6A6"/>
              </a:buClr>
              <a:buSzPts val="1200"/>
              <a:buFont typeface="Montserrat"/>
              <a:buNone/>
            </a:pPr>
            <a:r>
              <a:rPr lang="en-US" sz="1200" b="1" i="0" u="none" strike="noStrike" cap="none" dirty="0">
                <a:solidFill>
                  <a:srgbClr val="A6A6A6"/>
                </a:solidFill>
                <a:latin typeface="Montserrat"/>
                <a:ea typeface="Montserrat"/>
                <a:cs typeface="Montserrat"/>
                <a:sym typeface="Montserrat"/>
              </a:rPr>
              <a:t>Instructor</a:t>
            </a:r>
            <a:endParaRPr sz="1200" b="0" i="0" u="none" strike="noStrike" cap="none" dirty="0">
              <a:latin typeface="Arial"/>
              <a:ea typeface="Arial"/>
              <a:cs typeface="Arial"/>
              <a:sym typeface="Arial"/>
            </a:endParaRPr>
          </a:p>
        </p:txBody>
      </p:sp>
      <p:sp>
        <p:nvSpPr>
          <p:cNvPr id="29" name="Google Shape;29;p2"/>
          <p:cNvSpPr/>
          <p:nvPr/>
        </p:nvSpPr>
        <p:spPr>
          <a:xfrm>
            <a:off x="7771800" y="5075640"/>
            <a:ext cx="480000" cy="2721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A6A6A6"/>
              </a:buClr>
              <a:buSzPts val="1200"/>
              <a:buFont typeface="Montserrat"/>
              <a:buNone/>
            </a:pPr>
            <a:r>
              <a:rPr lang="en-US" sz="1200" b="1" i="0" u="none" strike="noStrike" cap="none">
                <a:solidFill>
                  <a:srgbClr val="A6A6A6"/>
                </a:solidFill>
                <a:latin typeface="Montserrat"/>
                <a:ea typeface="Montserrat"/>
                <a:cs typeface="Montserrat"/>
                <a:sym typeface="Montserrat"/>
              </a:rPr>
              <a:t>TAs</a:t>
            </a:r>
            <a:endParaRPr sz="1200" b="0" i="0" u="none" strike="noStrike" cap="none">
              <a:latin typeface="Arial"/>
              <a:ea typeface="Arial"/>
              <a:cs typeface="Arial"/>
              <a:sym typeface="Arial"/>
            </a:endParaRPr>
          </a:p>
        </p:txBody>
      </p:sp>
      <p:sp>
        <p:nvSpPr>
          <p:cNvPr id="30" name="Google Shape;30;p2"/>
          <p:cNvSpPr/>
          <p:nvPr/>
        </p:nvSpPr>
        <p:spPr>
          <a:xfrm>
            <a:off x="8256360" y="4819320"/>
            <a:ext cx="2889300" cy="272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595959"/>
              </a:buClr>
              <a:buSzPts val="1200"/>
              <a:buFont typeface="Montserrat SemiBold"/>
              <a:buNone/>
            </a:pPr>
            <a:r>
              <a:rPr lang="en-US" sz="1200" b="1" i="0" u="none" strike="noStrike" cap="none" dirty="0">
                <a:solidFill>
                  <a:srgbClr val="595959"/>
                </a:solidFill>
                <a:latin typeface="Montserrat SemiBold"/>
                <a:ea typeface="Montserrat SemiBold"/>
                <a:cs typeface="Montserrat SemiBold"/>
                <a:sym typeface="Montserrat SemiBold"/>
              </a:rPr>
              <a:t>Ben Wang</a:t>
            </a:r>
            <a:endParaRPr sz="1200" b="0" i="0" u="none" strike="noStrike" cap="none" dirty="0">
              <a:latin typeface="Arial"/>
              <a:ea typeface="Arial"/>
              <a:cs typeface="Arial"/>
              <a:sym typeface="Arial"/>
            </a:endParaRPr>
          </a:p>
        </p:txBody>
      </p:sp>
      <p:sp>
        <p:nvSpPr>
          <p:cNvPr id="31" name="Google Shape;31;p2"/>
          <p:cNvSpPr/>
          <p:nvPr/>
        </p:nvSpPr>
        <p:spPr>
          <a:xfrm>
            <a:off x="8270757" y="5084650"/>
            <a:ext cx="1302755" cy="1138597"/>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800" b="1" dirty="0" err="1">
                <a:solidFill>
                  <a:srgbClr val="595959"/>
                </a:solidFill>
                <a:latin typeface="Montserrat SemiBold"/>
                <a:ea typeface="Montserrat SemiBold"/>
                <a:cs typeface="Montserrat SemiBold"/>
                <a:sym typeface="Montserrat SemiBold"/>
              </a:rPr>
              <a:t>Poojitha</a:t>
            </a:r>
            <a:r>
              <a:rPr lang="en-US" sz="800" b="1" dirty="0">
                <a:solidFill>
                  <a:srgbClr val="595959"/>
                </a:solidFill>
                <a:latin typeface="Montserrat SemiBold"/>
                <a:ea typeface="Montserrat SemiBold"/>
                <a:cs typeface="Montserrat SemiBold"/>
                <a:sym typeface="Montserrat SemiBold"/>
              </a:rPr>
              <a:t> </a:t>
            </a:r>
            <a:r>
              <a:rPr lang="en-US" sz="800" b="1" dirty="0" err="1">
                <a:solidFill>
                  <a:srgbClr val="595959"/>
                </a:solidFill>
                <a:latin typeface="Montserrat SemiBold"/>
                <a:ea typeface="Montserrat SemiBold"/>
                <a:cs typeface="Montserrat SemiBold"/>
                <a:sym typeface="Montserrat SemiBold"/>
              </a:rPr>
              <a:t>Arangam</a:t>
            </a:r>
            <a:endParaRPr lang="en-US" sz="800" b="1" dirty="0">
              <a:solidFill>
                <a:srgbClr val="595959"/>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1100"/>
              <a:buFont typeface="Arial"/>
              <a:buNone/>
            </a:pPr>
            <a:r>
              <a:rPr lang="en-US" sz="800" b="1" dirty="0">
                <a:solidFill>
                  <a:srgbClr val="595959"/>
                </a:solidFill>
                <a:latin typeface="Montserrat SemiBold"/>
                <a:ea typeface="Montserrat SemiBold"/>
                <a:cs typeface="Montserrat SemiBold"/>
                <a:sym typeface="Montserrat SemiBold"/>
              </a:rPr>
              <a:t>Daren Gunawan</a:t>
            </a:r>
          </a:p>
          <a:p>
            <a:pPr marL="0" marR="0" lvl="0" indent="0" algn="l" rtl="0">
              <a:lnSpc>
                <a:spcPct val="100000"/>
              </a:lnSpc>
              <a:spcBef>
                <a:spcPts val="0"/>
              </a:spcBef>
              <a:spcAft>
                <a:spcPts val="0"/>
              </a:spcAft>
              <a:buClr>
                <a:srgbClr val="000000"/>
              </a:buClr>
              <a:buSzPts val="1100"/>
              <a:buFont typeface="Arial"/>
              <a:buNone/>
            </a:pPr>
            <a:r>
              <a:rPr lang="en-US" sz="800" b="1" dirty="0">
                <a:solidFill>
                  <a:srgbClr val="595959"/>
                </a:solidFill>
                <a:latin typeface="Montserrat SemiBold"/>
                <a:ea typeface="Montserrat SemiBold"/>
                <a:cs typeface="Montserrat SemiBold"/>
                <a:sym typeface="Montserrat SemiBold"/>
              </a:rPr>
              <a:t>Colton Harris</a:t>
            </a:r>
          </a:p>
          <a:p>
            <a:pPr marL="0" marR="0" lvl="0" indent="0" algn="l" rtl="0">
              <a:lnSpc>
                <a:spcPct val="100000"/>
              </a:lnSpc>
              <a:spcBef>
                <a:spcPts val="0"/>
              </a:spcBef>
              <a:spcAft>
                <a:spcPts val="0"/>
              </a:spcAft>
              <a:buClr>
                <a:srgbClr val="000000"/>
              </a:buClr>
              <a:buSzPts val="1100"/>
              <a:buFont typeface="Arial"/>
              <a:buNone/>
            </a:pPr>
            <a:r>
              <a:rPr lang="en-US" sz="800" b="1" dirty="0">
                <a:solidFill>
                  <a:srgbClr val="595959"/>
                </a:solidFill>
                <a:latin typeface="Montserrat SemiBold"/>
                <a:ea typeface="Montserrat SemiBold"/>
                <a:cs typeface="Montserrat SemiBold"/>
                <a:sym typeface="Montserrat SemiBold"/>
              </a:rPr>
              <a:t>Atharva Kashyap</a:t>
            </a:r>
          </a:p>
          <a:p>
            <a:pPr marL="0" marR="0" lvl="0" indent="0" algn="l" rtl="0">
              <a:lnSpc>
                <a:spcPct val="100000"/>
              </a:lnSpc>
              <a:spcBef>
                <a:spcPts val="0"/>
              </a:spcBef>
              <a:spcAft>
                <a:spcPts val="0"/>
              </a:spcAft>
              <a:buClr>
                <a:srgbClr val="000000"/>
              </a:buClr>
              <a:buSzPts val="1100"/>
              <a:buFont typeface="Arial"/>
              <a:buNone/>
            </a:pPr>
            <a:r>
              <a:rPr lang="en-US" sz="800" b="1" dirty="0">
                <a:solidFill>
                  <a:srgbClr val="595959"/>
                </a:solidFill>
                <a:latin typeface="Montserrat SemiBold"/>
                <a:ea typeface="Montserrat SemiBold"/>
                <a:cs typeface="Montserrat SemiBold"/>
                <a:sym typeface="Montserrat SemiBold"/>
              </a:rPr>
              <a:t>Eesha </a:t>
            </a:r>
            <a:r>
              <a:rPr lang="en-US" sz="800" b="1" dirty="0" err="1">
                <a:solidFill>
                  <a:srgbClr val="595959"/>
                </a:solidFill>
                <a:latin typeface="Montserrat SemiBold"/>
                <a:ea typeface="Montserrat SemiBold"/>
                <a:cs typeface="Montserrat SemiBold"/>
                <a:sym typeface="Montserrat SemiBold"/>
              </a:rPr>
              <a:t>Kunisetty</a:t>
            </a:r>
            <a:endParaRPr lang="en-US" sz="800" b="1" dirty="0">
              <a:solidFill>
                <a:srgbClr val="595959"/>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1100"/>
              <a:buFont typeface="Arial"/>
              <a:buNone/>
            </a:pPr>
            <a:endParaRPr sz="800" b="1" dirty="0">
              <a:solidFill>
                <a:srgbClr val="595959"/>
              </a:solidFill>
              <a:latin typeface="Montserrat SemiBold"/>
              <a:ea typeface="Montserrat SemiBold"/>
              <a:cs typeface="Montserrat SemiBold"/>
              <a:sym typeface="Montserrat SemiBold"/>
            </a:endParaRPr>
          </a:p>
        </p:txBody>
      </p:sp>
      <p:sp>
        <p:nvSpPr>
          <p:cNvPr id="32" name="Google Shape;32;p2"/>
          <p:cNvSpPr/>
          <p:nvPr/>
        </p:nvSpPr>
        <p:spPr>
          <a:xfrm>
            <a:off x="9624470" y="5082263"/>
            <a:ext cx="994200" cy="1317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800" b="1" dirty="0">
                <a:solidFill>
                  <a:srgbClr val="595959"/>
                </a:solidFill>
                <a:latin typeface="Montserrat SemiBold"/>
                <a:ea typeface="Montserrat SemiBold"/>
                <a:cs typeface="Montserrat SemiBold"/>
                <a:sym typeface="Montserrat SemiBold"/>
              </a:rPr>
              <a:t>Audrey Lin</a:t>
            </a:r>
          </a:p>
          <a:p>
            <a:pPr marL="0" marR="0" lvl="0" indent="0" algn="l" rtl="0">
              <a:lnSpc>
                <a:spcPct val="100000"/>
              </a:lnSpc>
              <a:spcBef>
                <a:spcPts val="0"/>
              </a:spcBef>
              <a:spcAft>
                <a:spcPts val="0"/>
              </a:spcAft>
              <a:buClr>
                <a:srgbClr val="000000"/>
              </a:buClr>
              <a:buSzPts val="1100"/>
              <a:buFont typeface="Arial"/>
              <a:buNone/>
            </a:pPr>
            <a:r>
              <a:rPr lang="en-US" sz="800" b="1" dirty="0">
                <a:solidFill>
                  <a:srgbClr val="595959"/>
                </a:solidFill>
                <a:latin typeface="Montserrat SemiBold"/>
                <a:ea typeface="Montserrat SemiBold"/>
                <a:cs typeface="Montserrat SemiBold"/>
                <a:sym typeface="Montserrat SemiBold"/>
              </a:rPr>
              <a:t>Di Mao</a:t>
            </a:r>
          </a:p>
          <a:p>
            <a:pPr marL="0" marR="0" lvl="0" indent="0" algn="l" rtl="0">
              <a:lnSpc>
                <a:spcPct val="100000"/>
              </a:lnSpc>
              <a:spcBef>
                <a:spcPts val="0"/>
              </a:spcBef>
              <a:spcAft>
                <a:spcPts val="0"/>
              </a:spcAft>
              <a:buClr>
                <a:srgbClr val="000000"/>
              </a:buClr>
              <a:buSzPts val="1100"/>
              <a:buFont typeface="Arial"/>
              <a:buNone/>
            </a:pPr>
            <a:r>
              <a:rPr lang="en-US" sz="800" b="1" dirty="0">
                <a:solidFill>
                  <a:srgbClr val="595959"/>
                </a:solidFill>
                <a:latin typeface="Montserrat SemiBold"/>
                <a:ea typeface="Montserrat SemiBold"/>
                <a:cs typeface="Montserrat SemiBold"/>
                <a:sym typeface="Montserrat SemiBold"/>
              </a:rPr>
              <a:t>Steven Nguyen</a:t>
            </a:r>
          </a:p>
          <a:p>
            <a:pPr marL="0" marR="0" lvl="0" indent="0" algn="l" rtl="0">
              <a:lnSpc>
                <a:spcPct val="100000"/>
              </a:lnSpc>
              <a:spcBef>
                <a:spcPts val="0"/>
              </a:spcBef>
              <a:spcAft>
                <a:spcPts val="0"/>
              </a:spcAft>
              <a:buClr>
                <a:srgbClr val="000000"/>
              </a:buClr>
              <a:buSzPts val="1100"/>
              <a:buFont typeface="Arial"/>
              <a:buNone/>
            </a:pPr>
            <a:r>
              <a:rPr lang="en-US" sz="800" b="1" dirty="0">
                <a:solidFill>
                  <a:srgbClr val="595959"/>
                </a:solidFill>
                <a:latin typeface="Montserrat SemiBold"/>
                <a:ea typeface="Montserrat SemiBold"/>
                <a:cs typeface="Montserrat SemiBold"/>
                <a:sym typeface="Montserrat SemiBold"/>
              </a:rPr>
              <a:t>Jaylyn Zhang</a:t>
            </a:r>
            <a:endParaRPr sz="800" b="1" dirty="0">
              <a:solidFill>
                <a:srgbClr val="595959"/>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800"/>
              <a:buFont typeface="Montserrat SemiBold"/>
              <a:buNone/>
            </a:pPr>
            <a:endParaRPr sz="800" b="1" dirty="0">
              <a:solidFill>
                <a:srgbClr val="595959"/>
              </a:solidFill>
              <a:latin typeface="Montserrat SemiBold"/>
              <a:ea typeface="Montserrat SemiBold"/>
              <a:cs typeface="Montserrat SemiBold"/>
              <a:sym typeface="Montserrat SemiBold"/>
            </a:endParaRPr>
          </a:p>
        </p:txBody>
      </p:sp>
      <p:pic>
        <p:nvPicPr>
          <p:cNvPr id="3" name="Picture 2" descr="A qr code on a white background&#10;&#10;Description automatically generated">
            <a:extLst>
              <a:ext uri="{FF2B5EF4-FFF2-40B4-BE49-F238E27FC236}">
                <a16:creationId xmlns:a16="http://schemas.microsoft.com/office/drawing/2014/main" id="{7B3036C0-36AA-FAFA-9CAA-35BCA01A886F}"/>
              </a:ext>
            </a:extLst>
          </p:cNvPr>
          <p:cNvPicPr>
            <a:picLocks noChangeAspect="1"/>
          </p:cNvPicPr>
          <p:nvPr userDrawn="1"/>
        </p:nvPicPr>
        <p:blipFill>
          <a:blip r:embed="rId3"/>
          <a:stretch>
            <a:fillRect/>
          </a:stretch>
        </p:blipFill>
        <p:spPr>
          <a:xfrm>
            <a:off x="2891730" y="5554254"/>
            <a:ext cx="1311968" cy="13119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actice: Think">
  <p:cSld name="Practice: Think">
    <p:spTree>
      <p:nvGrpSpPr>
        <p:cNvPr id="1" name="Shape 39"/>
        <p:cNvGrpSpPr/>
        <p:nvPr/>
      </p:nvGrpSpPr>
      <p:grpSpPr>
        <a:xfrm>
          <a:off x="0" y="0"/>
          <a:ext cx="0" cy="0"/>
          <a:chOff x="0" y="0"/>
          <a:chExt cx="0" cy="0"/>
        </a:xfrm>
      </p:grpSpPr>
      <p:sp>
        <p:nvSpPr>
          <p:cNvPr id="40" name="Google Shape;40;p4"/>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4"/>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4"/>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dirty="0">
                <a:solidFill>
                  <a:schemeClr val="lt1"/>
                </a:solidFill>
                <a:latin typeface="Calibri"/>
                <a:ea typeface="Calibri"/>
                <a:cs typeface="Calibri"/>
                <a:sym typeface="Calibri"/>
              </a:rPr>
              <a:t>sli.do      #cse122</a:t>
            </a:r>
            <a:endParaRPr dirty="0"/>
          </a:p>
        </p:txBody>
      </p:sp>
      <p:sp>
        <p:nvSpPr>
          <p:cNvPr id="44" name="Google Shape;44;p4"/>
          <p:cNvSpPr txBox="1"/>
          <p:nvPr/>
        </p:nvSpPr>
        <p:spPr>
          <a:xfrm>
            <a:off x="1106916" y="300371"/>
            <a:ext cx="37417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Think</a:t>
            </a:r>
            <a:endParaRPr/>
          </a:p>
        </p:txBody>
      </p:sp>
      <p:pic>
        <p:nvPicPr>
          <p:cNvPr id="45" name="Google Shape;45;p4"/>
          <p:cNvPicPr preferRelativeResize="0"/>
          <p:nvPr/>
        </p:nvPicPr>
        <p:blipFill rotWithShape="1">
          <a:blip r:embed="rId2">
            <a:alphaModFix/>
          </a:blip>
          <a:srcRect/>
          <a:stretch/>
        </p:blipFill>
        <p:spPr>
          <a:xfrm flipH="1">
            <a:off x="154039" y="300371"/>
            <a:ext cx="684160" cy="781897"/>
          </a:xfrm>
          <a:prstGeom prst="rect">
            <a:avLst/>
          </a:prstGeom>
          <a:noFill/>
          <a:ln>
            <a:noFill/>
          </a:ln>
        </p:spPr>
      </p:pic>
      <p:sp>
        <p:nvSpPr>
          <p:cNvPr id="46" name="Google Shape;46;p4"/>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47" name="Google Shape;47;p4"/>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descr="A qr code on a white background&#10;&#10;Description automatically generated">
            <a:extLst>
              <a:ext uri="{FF2B5EF4-FFF2-40B4-BE49-F238E27FC236}">
                <a16:creationId xmlns:a16="http://schemas.microsoft.com/office/drawing/2014/main" id="{E528EE32-C5B4-DD64-E981-CE55C641C06F}"/>
              </a:ext>
            </a:extLst>
          </p:cNvPr>
          <p:cNvPicPr>
            <a:picLocks noChangeAspect="1"/>
          </p:cNvPicPr>
          <p:nvPr userDrawn="1"/>
        </p:nvPicPr>
        <p:blipFill>
          <a:blip r:embed="rId3"/>
          <a:stretch>
            <a:fillRect/>
          </a:stretch>
        </p:blipFill>
        <p:spPr>
          <a:xfrm>
            <a:off x="7342273" y="268928"/>
            <a:ext cx="792570" cy="7925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acitce: Pair">
  <p:cSld name="Pracitce: Pair">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5"/>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 name="Google Shape;53;p5"/>
          <p:cNvPicPr preferRelativeResize="0"/>
          <p:nvPr/>
        </p:nvPicPr>
        <p:blipFill rotWithShape="1">
          <a:blip r:embed="rId2">
            <a:alphaModFix/>
          </a:blip>
          <a:srcRect/>
          <a:stretch/>
        </p:blipFill>
        <p:spPr>
          <a:xfrm>
            <a:off x="154039" y="300371"/>
            <a:ext cx="961802" cy="769442"/>
          </a:xfrm>
          <a:prstGeom prst="rect">
            <a:avLst/>
          </a:prstGeom>
          <a:noFill/>
          <a:ln>
            <a:noFill/>
          </a:ln>
        </p:spPr>
      </p:pic>
      <p:sp>
        <p:nvSpPr>
          <p:cNvPr id="54" name="Google Shape;54;p5"/>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55" name="Google Shape;55;p5"/>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56" name="Google Shape;56;p5"/>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5"/>
          <p:cNvSpPr txBox="1"/>
          <p:nvPr/>
        </p:nvSpPr>
        <p:spPr>
          <a:xfrm>
            <a:off x="1106915" y="300371"/>
            <a:ext cx="580900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libri"/>
                <a:ea typeface="Calibri"/>
                <a:cs typeface="Calibri"/>
                <a:sym typeface="Calibri"/>
              </a:rPr>
              <a:t>Practice : Pair</a:t>
            </a:r>
            <a:endParaRPr dirty="0"/>
          </a:p>
        </p:txBody>
      </p:sp>
      <p:pic>
        <p:nvPicPr>
          <p:cNvPr id="3" name="Picture 2" descr="A qr code on a white background&#10;&#10;Description automatically generated">
            <a:extLst>
              <a:ext uri="{FF2B5EF4-FFF2-40B4-BE49-F238E27FC236}">
                <a16:creationId xmlns:a16="http://schemas.microsoft.com/office/drawing/2014/main" id="{F65813BD-6DEF-C1D7-75B4-AA6F37FB7A1F}"/>
              </a:ext>
            </a:extLst>
          </p:cNvPr>
          <p:cNvPicPr>
            <a:picLocks noChangeAspect="1"/>
          </p:cNvPicPr>
          <p:nvPr userDrawn="1"/>
        </p:nvPicPr>
        <p:blipFill>
          <a:blip r:embed="rId3"/>
          <a:stretch>
            <a:fillRect/>
          </a:stretch>
        </p:blipFill>
        <p:spPr>
          <a:xfrm>
            <a:off x="7353392" y="280494"/>
            <a:ext cx="778446" cy="77844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acitce: Pair" preserve="1">
  <p:cSld name="1_Pracitce: Pair">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5"/>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 name="Google Shape;53;p5"/>
          <p:cNvPicPr preferRelativeResize="0"/>
          <p:nvPr/>
        </p:nvPicPr>
        <p:blipFill rotWithShape="1">
          <a:blip r:embed="rId2">
            <a:alphaModFix/>
          </a:blip>
          <a:srcRect/>
          <a:stretch/>
        </p:blipFill>
        <p:spPr>
          <a:xfrm>
            <a:off x="154039" y="300371"/>
            <a:ext cx="961802" cy="769442"/>
          </a:xfrm>
          <a:prstGeom prst="rect">
            <a:avLst/>
          </a:prstGeom>
          <a:noFill/>
          <a:ln>
            <a:noFill/>
          </a:ln>
        </p:spPr>
      </p:pic>
      <p:sp>
        <p:nvSpPr>
          <p:cNvPr id="54" name="Google Shape;54;p5"/>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55" name="Google Shape;55;p5"/>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56" name="Google Shape;56;p5"/>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5"/>
          <p:cNvSpPr txBox="1"/>
          <p:nvPr/>
        </p:nvSpPr>
        <p:spPr>
          <a:xfrm>
            <a:off x="1106915" y="300371"/>
            <a:ext cx="580900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libri"/>
                <a:ea typeface="Calibri"/>
                <a:cs typeface="Calibri"/>
                <a:sym typeface="Calibri"/>
              </a:rPr>
              <a:t>Practice : Walkthrough</a:t>
            </a:r>
            <a:endParaRPr dirty="0"/>
          </a:p>
        </p:txBody>
      </p:sp>
      <p:pic>
        <p:nvPicPr>
          <p:cNvPr id="58" name="Google Shape;58;p5"/>
          <p:cNvPicPr preferRelativeResize="0"/>
          <p:nvPr/>
        </p:nvPicPr>
        <p:blipFill>
          <a:blip r:embed="rId3">
            <a:alphaModFix/>
          </a:blip>
          <a:stretch>
            <a:fillRect/>
          </a:stretch>
        </p:blipFill>
        <p:spPr>
          <a:xfrm>
            <a:off x="7362150" y="300375"/>
            <a:ext cx="749800" cy="749800"/>
          </a:xfrm>
          <a:prstGeom prst="rect">
            <a:avLst/>
          </a:prstGeom>
          <a:noFill/>
          <a:ln>
            <a:noFill/>
          </a:ln>
        </p:spPr>
      </p:pic>
    </p:spTree>
    <p:extLst>
      <p:ext uri="{BB962C8B-B14F-4D97-AF65-F5344CB8AC3E}">
        <p14:creationId xmlns:p14="http://schemas.microsoft.com/office/powerpoint/2010/main" val="424527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9"/>
        <p:cNvGrpSpPr/>
        <p:nvPr/>
      </p:nvGrpSpPr>
      <p:grpSpPr>
        <a:xfrm>
          <a:off x="0" y="0"/>
          <a:ext cx="0" cy="0"/>
          <a:chOff x="0" y="0"/>
          <a:chExt cx="0" cy="0"/>
        </a:xfrm>
      </p:grpSpPr>
      <p:sp>
        <p:nvSpPr>
          <p:cNvPr id="60" name="Google Shape;60;p6"/>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6"/>
          <p:cNvSpPr txBox="1"/>
          <p:nvPr/>
        </p:nvSpPr>
        <p:spPr>
          <a:xfrm>
            <a:off x="568410" y="469557"/>
            <a:ext cx="201415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a:solidFill>
                  <a:schemeClr val="dk1"/>
                </a:solidFill>
                <a:latin typeface="Calibri"/>
                <a:ea typeface="Calibri"/>
                <a:cs typeface="Calibri"/>
                <a:sym typeface="Calibri"/>
              </a:rPr>
              <a:t>Agenda</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8"/>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TR"/>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TR"/>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1" i="0" u="none" strike="noStrike" cap="none">
                <a:solidFill>
                  <a:srgbClr val="2E235D"/>
                </a:solidFill>
                <a:latin typeface="Calibri"/>
                <a:ea typeface="Calibri"/>
                <a:cs typeface="Calibri"/>
                <a:sym typeface="Calibri"/>
              </a:defRPr>
            </a:lvl1pPr>
            <a:lvl2pPr marL="0" marR="0" lvl="1" indent="0" algn="r" rtl="0">
              <a:spcBef>
                <a:spcPts val="0"/>
              </a:spcBef>
              <a:buNone/>
              <a:defRPr sz="1100" b="1" i="0" u="none" strike="noStrike" cap="none">
                <a:solidFill>
                  <a:srgbClr val="2E235D"/>
                </a:solidFill>
                <a:latin typeface="Calibri"/>
                <a:ea typeface="Calibri"/>
                <a:cs typeface="Calibri"/>
                <a:sym typeface="Calibri"/>
              </a:defRPr>
            </a:lvl2pPr>
            <a:lvl3pPr marL="0" marR="0" lvl="2" indent="0" algn="r" rtl="0">
              <a:spcBef>
                <a:spcPts val="0"/>
              </a:spcBef>
              <a:buNone/>
              <a:defRPr sz="1100" b="1" i="0" u="none" strike="noStrike" cap="none">
                <a:solidFill>
                  <a:srgbClr val="2E235D"/>
                </a:solidFill>
                <a:latin typeface="Calibri"/>
                <a:ea typeface="Calibri"/>
                <a:cs typeface="Calibri"/>
                <a:sym typeface="Calibri"/>
              </a:defRPr>
            </a:lvl3pPr>
            <a:lvl4pPr marL="0" marR="0" lvl="3" indent="0" algn="r" rtl="0">
              <a:spcBef>
                <a:spcPts val="0"/>
              </a:spcBef>
              <a:buNone/>
              <a:defRPr sz="1100" b="1" i="0" u="none" strike="noStrike" cap="none">
                <a:solidFill>
                  <a:srgbClr val="2E235D"/>
                </a:solidFill>
                <a:latin typeface="Calibri"/>
                <a:ea typeface="Calibri"/>
                <a:cs typeface="Calibri"/>
                <a:sym typeface="Calibri"/>
              </a:defRPr>
            </a:lvl4pPr>
            <a:lvl5pPr marL="0" marR="0" lvl="4" indent="0" algn="r" rtl="0">
              <a:spcBef>
                <a:spcPts val="0"/>
              </a:spcBef>
              <a:buNone/>
              <a:defRPr sz="1100" b="1" i="0" u="none" strike="noStrike" cap="none">
                <a:solidFill>
                  <a:srgbClr val="2E235D"/>
                </a:solidFill>
                <a:latin typeface="Calibri"/>
                <a:ea typeface="Calibri"/>
                <a:cs typeface="Calibri"/>
                <a:sym typeface="Calibri"/>
              </a:defRPr>
            </a:lvl5pPr>
            <a:lvl6pPr marL="0" marR="0" lvl="5" indent="0" algn="r" rtl="0">
              <a:spcBef>
                <a:spcPts val="0"/>
              </a:spcBef>
              <a:buNone/>
              <a:defRPr sz="1100" b="1" i="0" u="none" strike="noStrike" cap="none">
                <a:solidFill>
                  <a:srgbClr val="2E235D"/>
                </a:solidFill>
                <a:latin typeface="Calibri"/>
                <a:ea typeface="Calibri"/>
                <a:cs typeface="Calibri"/>
                <a:sym typeface="Calibri"/>
              </a:defRPr>
            </a:lvl6pPr>
            <a:lvl7pPr marL="0" marR="0" lvl="6" indent="0" algn="r" rtl="0">
              <a:spcBef>
                <a:spcPts val="0"/>
              </a:spcBef>
              <a:buNone/>
              <a:defRPr sz="1100" b="1" i="0" u="none" strike="noStrike" cap="none">
                <a:solidFill>
                  <a:srgbClr val="2E235D"/>
                </a:solidFill>
                <a:latin typeface="Calibri"/>
                <a:ea typeface="Calibri"/>
                <a:cs typeface="Calibri"/>
                <a:sym typeface="Calibri"/>
              </a:defRPr>
            </a:lvl7pPr>
            <a:lvl8pPr marL="0" marR="0" lvl="7" indent="0" algn="r" rtl="0">
              <a:spcBef>
                <a:spcPts val="0"/>
              </a:spcBef>
              <a:buNone/>
              <a:defRPr sz="1100" b="1" i="0" u="none" strike="noStrike" cap="none">
                <a:solidFill>
                  <a:srgbClr val="2E235D"/>
                </a:solidFill>
                <a:latin typeface="Calibri"/>
                <a:ea typeface="Calibri"/>
                <a:cs typeface="Calibri"/>
                <a:sym typeface="Calibri"/>
              </a:defRPr>
            </a:lvl8pPr>
            <a:lvl9pPr marL="0" marR="0" lvl="8" indent="0" algn="r" rtl="0">
              <a:spcBef>
                <a:spcPts val="0"/>
              </a:spcBef>
              <a:buNone/>
              <a:defRPr sz="1100" b="1" i="0" u="none" strike="noStrike" cap="none">
                <a:solidFill>
                  <a:srgbClr val="2E235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p:nvPr/>
        </p:nvSpPr>
        <p:spPr>
          <a:xfrm>
            <a:off x="-89452" y="-2819"/>
            <a:ext cx="12503426" cy="23955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
          <p:cNvPicPr preferRelativeResize="0"/>
          <p:nvPr/>
        </p:nvPicPr>
        <p:blipFill rotWithShape="1">
          <a:blip r:embed="rId10">
            <a:alphaModFix/>
          </a:blip>
          <a:srcRect/>
          <a:stretch/>
        </p:blipFill>
        <p:spPr>
          <a:xfrm>
            <a:off x="29763" y="29972"/>
            <a:ext cx="2150721" cy="169037"/>
          </a:xfrm>
          <a:prstGeom prst="rect">
            <a:avLst/>
          </a:prstGeom>
          <a:noFill/>
          <a:ln>
            <a:noFill/>
          </a:ln>
        </p:spPr>
      </p:pic>
      <p:sp>
        <p:nvSpPr>
          <p:cNvPr id="15" name="Google Shape;15;p1"/>
          <p:cNvSpPr txBox="1"/>
          <p:nvPr/>
        </p:nvSpPr>
        <p:spPr>
          <a:xfrm>
            <a:off x="8369161" y="10264"/>
            <a:ext cx="1622425"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1" i="0" u="none" strike="noStrike" cap="none">
                <a:solidFill>
                  <a:schemeClr val="lt1"/>
                </a:solidFill>
                <a:latin typeface="Montserrat SemiBold"/>
                <a:ea typeface="Montserrat SemiBold"/>
                <a:cs typeface="Montserrat SemiBold"/>
                <a:sym typeface="Montserrat SemiBold"/>
              </a:rPr>
              <a:t>CSE 122</a:t>
            </a:r>
            <a:endParaRPr/>
          </a:p>
        </p:txBody>
      </p:sp>
      <p:sp>
        <p:nvSpPr>
          <p:cNvPr id="16" name="Google Shape;16;p1"/>
          <p:cNvSpPr txBox="1"/>
          <p:nvPr/>
        </p:nvSpPr>
        <p:spPr>
          <a:xfrm>
            <a:off x="3000376" y="-2819"/>
            <a:ext cx="619124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0" u="none" strike="noStrike" cap="none">
                <a:solidFill>
                  <a:schemeClr val="lt1"/>
                </a:solidFill>
                <a:latin typeface="Montserrat SemiBold"/>
                <a:ea typeface="Montserrat SemiBold"/>
                <a:cs typeface="Montserrat SemiBold"/>
                <a:sym typeface="Montserrat SemiBold"/>
              </a:rPr>
              <a:t>LEC 09: Nested Collections</a:t>
            </a:r>
            <a:endParaRPr/>
          </a:p>
        </p:txBody>
      </p:sp>
      <p:sp>
        <p:nvSpPr>
          <p:cNvPr id="17" name="Google Shape;17;p1"/>
          <p:cNvSpPr txBox="1"/>
          <p:nvPr/>
        </p:nvSpPr>
        <p:spPr>
          <a:xfrm>
            <a:off x="10539812" y="15965"/>
            <a:ext cx="1622425"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1" i="0" u="none" strike="noStrike" cap="none">
                <a:solidFill>
                  <a:schemeClr val="lt1"/>
                </a:solidFill>
                <a:latin typeface="Montserrat SemiBold"/>
                <a:ea typeface="Montserrat SemiBold"/>
                <a:cs typeface="Montserrat SemiBold"/>
                <a:sym typeface="Montserrat SemiBold"/>
              </a:rPr>
              <a:t>sli.do #cse122</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2" r:id="rId6"/>
    <p:sldLayoutId id="2147483653" r:id="rId7"/>
    <p:sldLayoutId id="214748365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Tf%E2%80%93i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305333" y="4125093"/>
            <a:ext cx="6591226" cy="19547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0F0F0"/>
              </a:buClr>
              <a:buSzPts val="3600"/>
              <a:buFont typeface="Montserrat SemiBold"/>
              <a:buNone/>
            </a:pPr>
            <a:r>
              <a:rPr lang="en-US" sz="3600" dirty="0"/>
              <a:t>Nested Collections</a:t>
            </a:r>
            <a:endParaRPr dirty="0"/>
          </a:p>
        </p:txBody>
      </p:sp>
      <p:sp>
        <p:nvSpPr>
          <p:cNvPr id="72" name="Google Shape;72;p9"/>
          <p:cNvSpPr txBox="1"/>
          <p:nvPr/>
        </p:nvSpPr>
        <p:spPr>
          <a:xfrm>
            <a:off x="7456906" y="2225075"/>
            <a:ext cx="4476805"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1" dirty="0">
                <a:solidFill>
                  <a:srgbClr val="3F3F3F"/>
                </a:solidFill>
                <a:latin typeface="Calibri"/>
                <a:ea typeface="Calibri"/>
                <a:cs typeface="Calibri"/>
                <a:sym typeface="Calibri"/>
              </a:rPr>
              <a:t>Talk to your neighbors:</a:t>
            </a:r>
            <a:endParaRPr dirty="0"/>
          </a:p>
          <a:p>
            <a:pPr marL="0" marR="0" lvl="0" indent="0" algn="ctr" rtl="0">
              <a:spcBef>
                <a:spcPts val="0"/>
              </a:spcBef>
              <a:spcAft>
                <a:spcPts val="0"/>
              </a:spcAft>
              <a:buNone/>
            </a:pPr>
            <a:r>
              <a:rPr lang="en-US" sz="2200" i="1" dirty="0">
                <a:solidFill>
                  <a:srgbClr val="3F3F3F"/>
                </a:solidFill>
                <a:latin typeface="Calibri"/>
                <a:ea typeface="Calibri"/>
                <a:cs typeface="Calibri"/>
                <a:sym typeface="Calibri"/>
              </a:rPr>
              <a:t>What was the example you found for Creative Project 1 about how data set bias has caused harm to people?</a:t>
            </a:r>
            <a:endParaRPr dirty="0"/>
          </a:p>
        </p:txBody>
      </p:sp>
      <p:sp>
        <p:nvSpPr>
          <p:cNvPr id="73" name="Google Shape;73;p9"/>
          <p:cNvSpPr txBox="1"/>
          <p:nvPr/>
        </p:nvSpPr>
        <p:spPr>
          <a:xfrm>
            <a:off x="7379594" y="1403798"/>
            <a:ext cx="463143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A5A5A5"/>
                </a:solidFill>
                <a:latin typeface="Montserrat SemiBold"/>
                <a:ea typeface="Montserrat SemiBold"/>
                <a:cs typeface="Montserrat SemiBold"/>
                <a:sym typeface="Montserrat SemiBold"/>
              </a:rPr>
              <a:t>BEFORE WE START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Suppose map had the following state. What would its state be after running this code?</a:t>
            </a:r>
            <a:endParaRPr/>
          </a:p>
        </p:txBody>
      </p:sp>
      <p:sp>
        <p:nvSpPr>
          <p:cNvPr id="128" name="Google Shape;128;p17"/>
          <p:cNvSpPr txBox="1"/>
          <p:nvPr/>
        </p:nvSpPr>
        <p:spPr>
          <a:xfrm>
            <a:off x="838199" y="2531310"/>
            <a:ext cx="7212496" cy="369332"/>
          </a:xfrm>
          <a:prstGeom prst="rect">
            <a:avLst/>
          </a:prstGeom>
          <a:solidFill>
            <a:srgbClr val="FAFAFA"/>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urier New"/>
                <a:ea typeface="Courier New"/>
                <a:cs typeface="Courier New"/>
                <a:sym typeface="Courier New"/>
              </a:rPr>
              <a:t>map: {”KeyA"=[1, 2], ”KeyB"=[3], ”KeyC"=[4, 5, 6]}</a:t>
            </a:r>
            <a:endParaRPr sz="1800">
              <a:solidFill>
                <a:srgbClr val="000000"/>
              </a:solidFill>
              <a:latin typeface="Courier New"/>
              <a:ea typeface="Courier New"/>
              <a:cs typeface="Courier New"/>
              <a:sym typeface="Courier New"/>
            </a:endParaRPr>
          </a:p>
        </p:txBody>
      </p:sp>
      <p:sp>
        <p:nvSpPr>
          <p:cNvPr id="129" name="Google Shape;129;p17"/>
          <p:cNvSpPr txBox="1"/>
          <p:nvPr/>
        </p:nvSpPr>
        <p:spPr>
          <a:xfrm>
            <a:off x="838199" y="3081130"/>
            <a:ext cx="7212496" cy="1477328"/>
          </a:xfrm>
          <a:prstGeom prst="rect">
            <a:avLst/>
          </a:prstGeom>
          <a:solidFill>
            <a:srgbClr val="FAFAFA"/>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urier New"/>
                <a:ea typeface="Courier New"/>
                <a:cs typeface="Courier New"/>
                <a:sym typeface="Courier New"/>
              </a:rPr>
              <a:t>Set&lt;</a:t>
            </a:r>
            <a:r>
              <a:rPr lang="en-US" sz="1800">
                <a:solidFill>
                  <a:srgbClr val="007E8A"/>
                </a:solidFill>
                <a:latin typeface="Courier New"/>
                <a:ea typeface="Courier New"/>
                <a:cs typeface="Courier New"/>
                <a:sym typeface="Courier New"/>
              </a:rPr>
              <a:t>Integer</a:t>
            </a:r>
            <a:r>
              <a:rPr lang="en-US" sz="1800">
                <a:solidFill>
                  <a:schemeClr val="dk1"/>
                </a:solidFill>
                <a:latin typeface="Courier New"/>
                <a:ea typeface="Courier New"/>
                <a:cs typeface="Courier New"/>
                <a:sym typeface="Courier New"/>
              </a:rPr>
              <a:t>&gt; nums = map.get(</a:t>
            </a:r>
            <a:r>
              <a:rPr lang="en-US" sz="1800">
                <a:solidFill>
                  <a:srgbClr val="067D17"/>
                </a:solidFill>
                <a:latin typeface="Courier New"/>
                <a:ea typeface="Courier New"/>
                <a:cs typeface="Courier New"/>
                <a:sym typeface="Courier New"/>
              </a:rPr>
              <a:t>"KeyA"</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nums.add(</a:t>
            </a:r>
            <a:r>
              <a:rPr lang="en-US" sz="1800">
                <a:solidFill>
                  <a:srgbClr val="1750EB"/>
                </a:solidFill>
                <a:latin typeface="Courier New"/>
                <a:ea typeface="Courier New"/>
                <a:cs typeface="Courier New"/>
                <a:sym typeface="Courier New"/>
              </a:rPr>
              <a:t>7</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map.put(</a:t>
            </a:r>
            <a:r>
              <a:rPr lang="en-US" sz="1800">
                <a:solidFill>
                  <a:srgbClr val="067D17"/>
                </a:solidFill>
                <a:latin typeface="Courier New"/>
                <a:ea typeface="Courier New"/>
                <a:cs typeface="Courier New"/>
                <a:sym typeface="Courier New"/>
              </a:rPr>
              <a:t>"KeyB"</a:t>
            </a:r>
            <a:r>
              <a:rPr lang="en-US" sz="1800">
                <a:solidFill>
                  <a:schemeClr val="dk1"/>
                </a:solidFill>
                <a:latin typeface="Courier New"/>
                <a:ea typeface="Courier New"/>
                <a:cs typeface="Courier New"/>
                <a:sym typeface="Courier New"/>
              </a:rPr>
              <a:t>, nums);</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map.get(</a:t>
            </a:r>
            <a:r>
              <a:rPr lang="en-US" sz="1800">
                <a:solidFill>
                  <a:srgbClr val="067D17"/>
                </a:solidFill>
                <a:latin typeface="Courier New"/>
                <a:ea typeface="Courier New"/>
                <a:cs typeface="Courier New"/>
                <a:sym typeface="Courier New"/>
              </a:rPr>
              <a:t>"KeyA"</a:t>
            </a:r>
            <a:r>
              <a:rPr lang="en-US" sz="1800">
                <a:solidFill>
                  <a:schemeClr val="dk1"/>
                </a:solidFill>
                <a:latin typeface="Courier New"/>
                <a:ea typeface="Courier New"/>
                <a:cs typeface="Courier New"/>
                <a:sym typeface="Courier New"/>
              </a:rPr>
              <a:t>).add(</a:t>
            </a:r>
            <a:r>
              <a:rPr lang="en-US" sz="1800">
                <a:solidFill>
                  <a:srgbClr val="1750EB"/>
                </a:solidFill>
                <a:latin typeface="Courier New"/>
                <a:ea typeface="Courier New"/>
                <a:cs typeface="Courier New"/>
                <a:sym typeface="Courier New"/>
              </a:rPr>
              <a:t>8</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map.get(</a:t>
            </a:r>
            <a:r>
              <a:rPr lang="en-US" sz="1800">
                <a:solidFill>
                  <a:srgbClr val="067D17"/>
                </a:solidFill>
                <a:latin typeface="Courier New"/>
                <a:ea typeface="Courier New"/>
                <a:cs typeface="Courier New"/>
                <a:sym typeface="Courier New"/>
              </a:rPr>
              <a:t>"KeyB"</a:t>
            </a:r>
            <a:r>
              <a:rPr lang="en-US" sz="1800">
                <a:solidFill>
                  <a:schemeClr val="dk1"/>
                </a:solidFill>
                <a:latin typeface="Courier New"/>
                <a:ea typeface="Courier New"/>
                <a:cs typeface="Courier New"/>
                <a:sym typeface="Courier New"/>
              </a:rPr>
              <a:t>).add(</a:t>
            </a:r>
            <a:r>
              <a:rPr lang="en-US" sz="1800">
                <a:solidFill>
                  <a:srgbClr val="1750EB"/>
                </a:solidFill>
                <a:latin typeface="Courier New"/>
                <a:ea typeface="Courier New"/>
                <a:cs typeface="Courier New"/>
                <a:sym typeface="Courier New"/>
              </a:rPr>
              <a:t>9</a:t>
            </a:r>
            <a:r>
              <a:rPr lang="en-US" sz="1800">
                <a:solidFill>
                  <a:schemeClr val="dk1"/>
                </a:solidFill>
                <a:latin typeface="Courier New"/>
                <a:ea typeface="Courier New"/>
                <a:cs typeface="Courier New"/>
                <a:sym typeface="Courier New"/>
              </a:rPr>
              <a:t>);</a:t>
            </a:r>
            <a:endParaRPr sz="1800">
              <a:solidFill>
                <a:srgbClr val="000000"/>
              </a:solidFill>
              <a:latin typeface="Courier New"/>
              <a:ea typeface="Courier New"/>
              <a:cs typeface="Courier New"/>
              <a:sym typeface="Courier New"/>
            </a:endParaRPr>
          </a:p>
        </p:txBody>
      </p:sp>
      <p:sp>
        <p:nvSpPr>
          <p:cNvPr id="130" name="Google Shape;130;p17"/>
          <p:cNvSpPr txBox="1"/>
          <p:nvPr/>
        </p:nvSpPr>
        <p:spPr>
          <a:xfrm>
            <a:off x="838199" y="4969566"/>
            <a:ext cx="10687541" cy="132343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Calibri"/>
              <a:buAutoNum type="alphaUcPeriod"/>
            </a:pPr>
            <a:r>
              <a:rPr lang="en-US" sz="2000" b="1" i="0" dirty="0">
                <a:solidFill>
                  <a:schemeClr val="dk1"/>
                </a:solidFill>
                <a:latin typeface="Courier New"/>
                <a:ea typeface="Courier New"/>
                <a:cs typeface="Courier New"/>
                <a:sym typeface="Courier New"/>
              </a:rPr>
              <a:t>{"</a:t>
            </a:r>
            <a:r>
              <a:rPr lang="en-US" sz="2000" b="1" i="0" dirty="0" err="1">
                <a:solidFill>
                  <a:schemeClr val="dk1"/>
                </a:solidFill>
                <a:latin typeface="Courier New"/>
                <a:ea typeface="Courier New"/>
                <a:cs typeface="Courier New"/>
                <a:sym typeface="Courier New"/>
              </a:rPr>
              <a:t>KeyA</a:t>
            </a:r>
            <a:r>
              <a:rPr lang="en-US" sz="2000" b="1" i="0" dirty="0">
                <a:solidFill>
                  <a:schemeClr val="dk1"/>
                </a:solidFill>
                <a:latin typeface="Courier New"/>
                <a:ea typeface="Courier New"/>
                <a:cs typeface="Courier New"/>
                <a:sym typeface="Courier New"/>
              </a:rPr>
              <a:t>"=[1, 2],          "</a:t>
            </a:r>
            <a:r>
              <a:rPr lang="en-US" sz="2000" b="1" i="0" dirty="0" err="1">
                <a:solidFill>
                  <a:schemeClr val="dk1"/>
                </a:solidFill>
                <a:latin typeface="Courier New"/>
                <a:ea typeface="Courier New"/>
                <a:cs typeface="Courier New"/>
                <a:sym typeface="Courier New"/>
              </a:rPr>
              <a:t>KeyB</a:t>
            </a:r>
            <a:r>
              <a:rPr lang="en-US" sz="2000" b="1" i="0" dirty="0">
                <a:solidFill>
                  <a:schemeClr val="dk1"/>
                </a:solidFill>
                <a:latin typeface="Courier New"/>
                <a:ea typeface="Courier New"/>
                <a:cs typeface="Courier New"/>
                <a:sym typeface="Courier New"/>
              </a:rPr>
              <a:t>"=[1, 2, 7],       "</a:t>
            </a:r>
            <a:r>
              <a:rPr lang="en-US" sz="2000" b="1" i="0" dirty="0" err="1">
                <a:solidFill>
                  <a:schemeClr val="dk1"/>
                </a:solidFill>
                <a:latin typeface="Courier New"/>
                <a:ea typeface="Courier New"/>
                <a:cs typeface="Courier New"/>
                <a:sym typeface="Courier New"/>
              </a:rPr>
              <a:t>KeyC</a:t>
            </a:r>
            <a:r>
              <a:rPr lang="en-US" sz="2000" b="1" i="0" dirty="0">
                <a:solidFill>
                  <a:schemeClr val="dk1"/>
                </a:solidFill>
                <a:latin typeface="Courier New"/>
                <a:ea typeface="Courier New"/>
                <a:cs typeface="Courier New"/>
                <a:sym typeface="Courier New"/>
              </a:rPr>
              <a:t>"=[4, 5, 6]}</a:t>
            </a:r>
            <a:endParaRPr dirty="0"/>
          </a:p>
          <a:p>
            <a:pPr marL="342900" marR="0" lvl="0" indent="-342900" algn="l" rtl="0">
              <a:spcBef>
                <a:spcPts val="0"/>
              </a:spcBef>
              <a:spcAft>
                <a:spcPts val="0"/>
              </a:spcAft>
              <a:buClr>
                <a:schemeClr val="dk1"/>
              </a:buClr>
              <a:buSzPts val="2000"/>
              <a:buFont typeface="Calibri"/>
              <a:buAutoNum type="alphaUcPeriod"/>
            </a:pPr>
            <a:r>
              <a:rPr lang="en-US" sz="2000" b="1" i="0" dirty="0">
                <a:solidFill>
                  <a:schemeClr val="dk1"/>
                </a:solidFill>
                <a:latin typeface="Courier New"/>
                <a:ea typeface="Courier New"/>
                <a:cs typeface="Courier New"/>
                <a:sym typeface="Courier New"/>
              </a:rPr>
              <a:t>{"</a:t>
            </a:r>
            <a:r>
              <a:rPr lang="en-US" sz="2000" b="1" i="0" dirty="0" err="1">
                <a:solidFill>
                  <a:schemeClr val="dk1"/>
                </a:solidFill>
                <a:latin typeface="Courier New"/>
                <a:ea typeface="Courier New"/>
                <a:cs typeface="Courier New"/>
                <a:sym typeface="Courier New"/>
              </a:rPr>
              <a:t>KeyA</a:t>
            </a:r>
            <a:r>
              <a:rPr lang="en-US" sz="2000" b="1" i="0" dirty="0">
                <a:solidFill>
                  <a:schemeClr val="dk1"/>
                </a:solidFill>
                <a:latin typeface="Courier New"/>
                <a:ea typeface="Courier New"/>
                <a:cs typeface="Courier New"/>
                <a:sym typeface="Courier New"/>
              </a:rPr>
              <a:t>"=[1, 2, 8],       "</a:t>
            </a:r>
            <a:r>
              <a:rPr lang="en-US" sz="2000" b="1" i="0" dirty="0" err="1">
                <a:solidFill>
                  <a:schemeClr val="dk1"/>
                </a:solidFill>
                <a:latin typeface="Courier New"/>
                <a:ea typeface="Courier New"/>
                <a:cs typeface="Courier New"/>
                <a:sym typeface="Courier New"/>
              </a:rPr>
              <a:t>KeyB</a:t>
            </a:r>
            <a:r>
              <a:rPr lang="en-US" sz="2000" b="1" i="0" dirty="0">
                <a:solidFill>
                  <a:schemeClr val="dk1"/>
                </a:solidFill>
                <a:latin typeface="Courier New"/>
                <a:ea typeface="Courier New"/>
                <a:cs typeface="Courier New"/>
                <a:sym typeface="Courier New"/>
              </a:rPr>
              <a:t>"=[1, 2, 7, 9],    "</a:t>
            </a:r>
            <a:r>
              <a:rPr lang="en-US" sz="2000" b="1" i="0" dirty="0" err="1">
                <a:solidFill>
                  <a:schemeClr val="dk1"/>
                </a:solidFill>
                <a:latin typeface="Courier New"/>
                <a:ea typeface="Courier New"/>
                <a:cs typeface="Courier New"/>
                <a:sym typeface="Courier New"/>
              </a:rPr>
              <a:t>KeyC</a:t>
            </a:r>
            <a:r>
              <a:rPr lang="en-US" sz="2000" b="1" i="0" dirty="0">
                <a:solidFill>
                  <a:schemeClr val="dk1"/>
                </a:solidFill>
                <a:latin typeface="Courier New"/>
                <a:ea typeface="Courier New"/>
                <a:cs typeface="Courier New"/>
                <a:sym typeface="Courier New"/>
              </a:rPr>
              <a:t>"=[4, 5, 6]}</a:t>
            </a:r>
            <a:endParaRPr dirty="0"/>
          </a:p>
          <a:p>
            <a:pPr marL="342900" marR="0" lvl="0" indent="-342900" algn="l" rtl="0">
              <a:spcBef>
                <a:spcPts val="0"/>
              </a:spcBef>
              <a:spcAft>
                <a:spcPts val="0"/>
              </a:spcAft>
              <a:buClr>
                <a:schemeClr val="dk1"/>
              </a:buClr>
              <a:buSzPts val="2000"/>
              <a:buFont typeface="Calibri"/>
              <a:buAutoNum type="alphaUcPeriod"/>
            </a:pPr>
            <a:r>
              <a:rPr lang="en-US" sz="2000" b="1" i="0" dirty="0">
                <a:solidFill>
                  <a:schemeClr val="dk1"/>
                </a:solidFill>
                <a:latin typeface="Courier New"/>
                <a:ea typeface="Courier New"/>
                <a:cs typeface="Courier New"/>
                <a:sym typeface="Courier New"/>
              </a:rPr>
              <a:t>{"</a:t>
            </a:r>
            <a:r>
              <a:rPr lang="en-US" sz="2000" b="1" i="0" dirty="0" err="1">
                <a:solidFill>
                  <a:schemeClr val="dk1"/>
                </a:solidFill>
                <a:latin typeface="Courier New"/>
                <a:ea typeface="Courier New"/>
                <a:cs typeface="Courier New"/>
                <a:sym typeface="Courier New"/>
              </a:rPr>
              <a:t>KeyA</a:t>
            </a:r>
            <a:r>
              <a:rPr lang="en-US" sz="2000" b="1" i="0" dirty="0">
                <a:solidFill>
                  <a:schemeClr val="dk1"/>
                </a:solidFill>
                <a:latin typeface="Courier New"/>
                <a:ea typeface="Courier New"/>
                <a:cs typeface="Courier New"/>
                <a:sym typeface="Courier New"/>
              </a:rPr>
              <a:t>"=[1, 2, 7, 8],    "</a:t>
            </a:r>
            <a:r>
              <a:rPr lang="en-US" sz="2000" b="1" i="0" dirty="0" err="1">
                <a:solidFill>
                  <a:schemeClr val="dk1"/>
                </a:solidFill>
                <a:latin typeface="Courier New"/>
                <a:ea typeface="Courier New"/>
                <a:cs typeface="Courier New"/>
                <a:sym typeface="Courier New"/>
              </a:rPr>
              <a:t>KeyB</a:t>
            </a:r>
            <a:r>
              <a:rPr lang="en-US" sz="2000" b="1" i="0" dirty="0">
                <a:solidFill>
                  <a:schemeClr val="dk1"/>
                </a:solidFill>
                <a:latin typeface="Courier New"/>
                <a:ea typeface="Courier New"/>
                <a:cs typeface="Courier New"/>
                <a:sym typeface="Courier New"/>
              </a:rPr>
              <a:t>"=[1, 2, 7, 9],    "</a:t>
            </a:r>
            <a:r>
              <a:rPr lang="en-US" sz="2000" b="1" i="0" dirty="0" err="1">
                <a:solidFill>
                  <a:schemeClr val="dk1"/>
                </a:solidFill>
                <a:latin typeface="Courier New"/>
                <a:ea typeface="Courier New"/>
                <a:cs typeface="Courier New"/>
                <a:sym typeface="Courier New"/>
              </a:rPr>
              <a:t>KeyC</a:t>
            </a:r>
            <a:r>
              <a:rPr lang="en-US" sz="2000" b="1" i="0" dirty="0">
                <a:solidFill>
                  <a:schemeClr val="dk1"/>
                </a:solidFill>
                <a:latin typeface="Courier New"/>
                <a:ea typeface="Courier New"/>
                <a:cs typeface="Courier New"/>
                <a:sym typeface="Courier New"/>
              </a:rPr>
              <a:t>"=[4, 5, 6]}</a:t>
            </a:r>
            <a:endParaRPr dirty="0"/>
          </a:p>
          <a:p>
            <a:pPr marL="342900" marR="0" lvl="0" indent="-342900" algn="l" rtl="0">
              <a:spcBef>
                <a:spcPts val="0"/>
              </a:spcBef>
              <a:spcAft>
                <a:spcPts val="0"/>
              </a:spcAft>
              <a:buClr>
                <a:schemeClr val="dk1"/>
              </a:buClr>
              <a:buSzPts val="2000"/>
              <a:buFont typeface="Calibri"/>
              <a:buAutoNum type="alphaUcPeriod"/>
            </a:pPr>
            <a:r>
              <a:rPr lang="en-US" sz="2000" b="1" i="0" dirty="0">
                <a:solidFill>
                  <a:schemeClr val="dk1"/>
                </a:solidFill>
                <a:latin typeface="Courier New"/>
                <a:ea typeface="Courier New"/>
                <a:cs typeface="Courier New"/>
                <a:sym typeface="Courier New"/>
              </a:rPr>
              <a:t>{"</a:t>
            </a:r>
            <a:r>
              <a:rPr lang="en-US" sz="2000" b="1" i="0" dirty="0" err="1">
                <a:solidFill>
                  <a:schemeClr val="dk1"/>
                </a:solidFill>
                <a:latin typeface="Courier New"/>
                <a:ea typeface="Courier New"/>
                <a:cs typeface="Courier New"/>
                <a:sym typeface="Courier New"/>
              </a:rPr>
              <a:t>KeyA</a:t>
            </a:r>
            <a:r>
              <a:rPr lang="en-US" sz="2000" b="1" i="0" dirty="0">
                <a:solidFill>
                  <a:schemeClr val="dk1"/>
                </a:solidFill>
                <a:latin typeface="Courier New"/>
                <a:ea typeface="Courier New"/>
                <a:cs typeface="Courier New"/>
                <a:sym typeface="Courier New"/>
              </a:rPr>
              <a:t>"=[1, 2, 7, 8, 9], "</a:t>
            </a:r>
            <a:r>
              <a:rPr lang="en-US" sz="2000" b="1" i="0" dirty="0" err="1">
                <a:solidFill>
                  <a:schemeClr val="dk1"/>
                </a:solidFill>
                <a:latin typeface="Courier New"/>
                <a:ea typeface="Courier New"/>
                <a:cs typeface="Courier New"/>
                <a:sym typeface="Courier New"/>
              </a:rPr>
              <a:t>KeyB</a:t>
            </a:r>
            <a:r>
              <a:rPr lang="en-US" sz="2000" b="1" i="0" dirty="0">
                <a:solidFill>
                  <a:schemeClr val="dk1"/>
                </a:solidFill>
                <a:latin typeface="Courier New"/>
                <a:ea typeface="Courier New"/>
                <a:cs typeface="Courier New"/>
                <a:sym typeface="Courier New"/>
              </a:rPr>
              <a:t>"=[1, 2, 7, 8, 9], "</a:t>
            </a:r>
            <a:r>
              <a:rPr lang="en-US" sz="2000" b="1" i="0" dirty="0" err="1">
                <a:solidFill>
                  <a:schemeClr val="dk1"/>
                </a:solidFill>
                <a:latin typeface="Courier New"/>
                <a:ea typeface="Courier New"/>
                <a:cs typeface="Courier New"/>
                <a:sym typeface="Courier New"/>
              </a:rPr>
              <a:t>KeyC</a:t>
            </a:r>
            <a:r>
              <a:rPr lang="en-US" sz="2000" b="1" i="0" dirty="0">
                <a:solidFill>
                  <a:schemeClr val="dk1"/>
                </a:solidFill>
                <a:latin typeface="Courier New"/>
                <a:ea typeface="Courier New"/>
                <a:cs typeface="Courier New"/>
                <a:sym typeface="Courier New"/>
              </a:rPr>
              <a:t>"=[4, 5, 6]}</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Suppose map had the following state. What would its state be after running this code?</a:t>
            </a:r>
            <a:endParaRPr/>
          </a:p>
        </p:txBody>
      </p:sp>
      <p:sp>
        <p:nvSpPr>
          <p:cNvPr id="136" name="Google Shape;136;p18"/>
          <p:cNvSpPr txBox="1"/>
          <p:nvPr/>
        </p:nvSpPr>
        <p:spPr>
          <a:xfrm>
            <a:off x="838199" y="2531310"/>
            <a:ext cx="7212496" cy="369332"/>
          </a:xfrm>
          <a:prstGeom prst="rect">
            <a:avLst/>
          </a:prstGeom>
          <a:solidFill>
            <a:srgbClr val="FAFAFA"/>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urier New"/>
                <a:ea typeface="Courier New"/>
                <a:cs typeface="Courier New"/>
                <a:sym typeface="Courier New"/>
              </a:rPr>
              <a:t>map: {”KeyA"=[1, 2], ”KeyB"=[3], ”KeyC"=[4, 5, 6]}</a:t>
            </a:r>
            <a:endParaRPr sz="1800">
              <a:solidFill>
                <a:srgbClr val="000000"/>
              </a:solidFill>
              <a:latin typeface="Courier New"/>
              <a:ea typeface="Courier New"/>
              <a:cs typeface="Courier New"/>
              <a:sym typeface="Courier New"/>
            </a:endParaRPr>
          </a:p>
        </p:txBody>
      </p:sp>
      <p:sp>
        <p:nvSpPr>
          <p:cNvPr id="137" name="Google Shape;137;p18"/>
          <p:cNvSpPr txBox="1"/>
          <p:nvPr/>
        </p:nvSpPr>
        <p:spPr>
          <a:xfrm>
            <a:off x="838199" y="3081130"/>
            <a:ext cx="7212496" cy="1477328"/>
          </a:xfrm>
          <a:prstGeom prst="rect">
            <a:avLst/>
          </a:prstGeom>
          <a:solidFill>
            <a:srgbClr val="FAFAFA"/>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urier New"/>
                <a:ea typeface="Courier New"/>
                <a:cs typeface="Courier New"/>
                <a:sym typeface="Courier New"/>
              </a:rPr>
              <a:t>Set&lt;</a:t>
            </a:r>
            <a:r>
              <a:rPr lang="en-US" sz="1800">
                <a:solidFill>
                  <a:srgbClr val="007E8A"/>
                </a:solidFill>
                <a:latin typeface="Courier New"/>
                <a:ea typeface="Courier New"/>
                <a:cs typeface="Courier New"/>
                <a:sym typeface="Courier New"/>
              </a:rPr>
              <a:t>Integer</a:t>
            </a:r>
            <a:r>
              <a:rPr lang="en-US" sz="1800">
                <a:solidFill>
                  <a:schemeClr val="dk1"/>
                </a:solidFill>
                <a:latin typeface="Courier New"/>
                <a:ea typeface="Courier New"/>
                <a:cs typeface="Courier New"/>
                <a:sym typeface="Courier New"/>
              </a:rPr>
              <a:t>&gt; nums = map.get(</a:t>
            </a:r>
            <a:r>
              <a:rPr lang="en-US" sz="1800">
                <a:solidFill>
                  <a:srgbClr val="067D17"/>
                </a:solidFill>
                <a:latin typeface="Courier New"/>
                <a:ea typeface="Courier New"/>
                <a:cs typeface="Courier New"/>
                <a:sym typeface="Courier New"/>
              </a:rPr>
              <a:t>"KeyA"</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nums.add(</a:t>
            </a:r>
            <a:r>
              <a:rPr lang="en-US" sz="1800">
                <a:solidFill>
                  <a:srgbClr val="1750EB"/>
                </a:solidFill>
                <a:latin typeface="Courier New"/>
                <a:ea typeface="Courier New"/>
                <a:cs typeface="Courier New"/>
                <a:sym typeface="Courier New"/>
              </a:rPr>
              <a:t>7</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map.put(</a:t>
            </a:r>
            <a:r>
              <a:rPr lang="en-US" sz="1800">
                <a:solidFill>
                  <a:srgbClr val="067D17"/>
                </a:solidFill>
                <a:latin typeface="Courier New"/>
                <a:ea typeface="Courier New"/>
                <a:cs typeface="Courier New"/>
                <a:sym typeface="Courier New"/>
              </a:rPr>
              <a:t>"KeyB"</a:t>
            </a:r>
            <a:r>
              <a:rPr lang="en-US" sz="1800">
                <a:solidFill>
                  <a:schemeClr val="dk1"/>
                </a:solidFill>
                <a:latin typeface="Courier New"/>
                <a:ea typeface="Courier New"/>
                <a:cs typeface="Courier New"/>
                <a:sym typeface="Courier New"/>
              </a:rPr>
              <a:t>, nums);</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map.get(</a:t>
            </a:r>
            <a:r>
              <a:rPr lang="en-US" sz="1800">
                <a:solidFill>
                  <a:srgbClr val="067D17"/>
                </a:solidFill>
                <a:latin typeface="Courier New"/>
                <a:ea typeface="Courier New"/>
                <a:cs typeface="Courier New"/>
                <a:sym typeface="Courier New"/>
              </a:rPr>
              <a:t>"KeyA"</a:t>
            </a:r>
            <a:r>
              <a:rPr lang="en-US" sz="1800">
                <a:solidFill>
                  <a:schemeClr val="dk1"/>
                </a:solidFill>
                <a:latin typeface="Courier New"/>
                <a:ea typeface="Courier New"/>
                <a:cs typeface="Courier New"/>
                <a:sym typeface="Courier New"/>
              </a:rPr>
              <a:t>).add(</a:t>
            </a:r>
            <a:r>
              <a:rPr lang="en-US" sz="1800">
                <a:solidFill>
                  <a:srgbClr val="1750EB"/>
                </a:solidFill>
                <a:latin typeface="Courier New"/>
                <a:ea typeface="Courier New"/>
                <a:cs typeface="Courier New"/>
                <a:sym typeface="Courier New"/>
              </a:rPr>
              <a:t>8</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map.get(</a:t>
            </a:r>
            <a:r>
              <a:rPr lang="en-US" sz="1800">
                <a:solidFill>
                  <a:srgbClr val="067D17"/>
                </a:solidFill>
                <a:latin typeface="Courier New"/>
                <a:ea typeface="Courier New"/>
                <a:cs typeface="Courier New"/>
                <a:sym typeface="Courier New"/>
              </a:rPr>
              <a:t>"KeyB"</a:t>
            </a:r>
            <a:r>
              <a:rPr lang="en-US" sz="1800">
                <a:solidFill>
                  <a:schemeClr val="dk1"/>
                </a:solidFill>
                <a:latin typeface="Courier New"/>
                <a:ea typeface="Courier New"/>
                <a:cs typeface="Courier New"/>
                <a:sym typeface="Courier New"/>
              </a:rPr>
              <a:t>).add(</a:t>
            </a:r>
            <a:r>
              <a:rPr lang="en-US" sz="1800">
                <a:solidFill>
                  <a:srgbClr val="1750EB"/>
                </a:solidFill>
                <a:latin typeface="Courier New"/>
                <a:ea typeface="Courier New"/>
                <a:cs typeface="Courier New"/>
                <a:sym typeface="Courier New"/>
              </a:rPr>
              <a:t>9</a:t>
            </a:r>
            <a:r>
              <a:rPr lang="en-US" sz="1800">
                <a:solidFill>
                  <a:schemeClr val="dk1"/>
                </a:solidFill>
                <a:latin typeface="Courier New"/>
                <a:ea typeface="Courier New"/>
                <a:cs typeface="Courier New"/>
                <a:sym typeface="Courier New"/>
              </a:rPr>
              <a:t>);</a:t>
            </a:r>
            <a:endParaRPr sz="1800">
              <a:solidFill>
                <a:srgbClr val="000000"/>
              </a:solidFill>
              <a:latin typeface="Courier New"/>
              <a:ea typeface="Courier New"/>
              <a:cs typeface="Courier New"/>
              <a:sym typeface="Courier New"/>
            </a:endParaRPr>
          </a:p>
        </p:txBody>
      </p:sp>
      <p:sp>
        <p:nvSpPr>
          <p:cNvPr id="138" name="Google Shape;138;p18"/>
          <p:cNvSpPr txBox="1"/>
          <p:nvPr/>
        </p:nvSpPr>
        <p:spPr>
          <a:xfrm>
            <a:off x="838199" y="4969566"/>
            <a:ext cx="10841429" cy="132343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Calibri"/>
              <a:buAutoNum type="alphaUcPeriod"/>
            </a:pPr>
            <a:r>
              <a:rPr lang="en-US" sz="2000" b="1" i="0" dirty="0">
                <a:solidFill>
                  <a:schemeClr val="dk1"/>
                </a:solidFill>
                <a:latin typeface="Courier New"/>
                <a:ea typeface="Courier New"/>
                <a:cs typeface="Courier New"/>
                <a:sym typeface="Courier New"/>
              </a:rPr>
              <a:t>{"</a:t>
            </a:r>
            <a:r>
              <a:rPr lang="en-US" sz="2000" b="1" i="0" dirty="0" err="1">
                <a:solidFill>
                  <a:schemeClr val="dk1"/>
                </a:solidFill>
                <a:latin typeface="Courier New"/>
                <a:ea typeface="Courier New"/>
                <a:cs typeface="Courier New"/>
                <a:sym typeface="Courier New"/>
              </a:rPr>
              <a:t>KeyA</a:t>
            </a:r>
            <a:r>
              <a:rPr lang="en-US" sz="2000" b="1" i="0" dirty="0">
                <a:solidFill>
                  <a:schemeClr val="dk1"/>
                </a:solidFill>
                <a:latin typeface="Courier New"/>
                <a:ea typeface="Courier New"/>
                <a:cs typeface="Courier New"/>
                <a:sym typeface="Courier New"/>
              </a:rPr>
              <a:t>"=[1, 2],          "</a:t>
            </a:r>
            <a:r>
              <a:rPr lang="en-US" sz="2000" b="1" i="0" dirty="0" err="1">
                <a:solidFill>
                  <a:schemeClr val="dk1"/>
                </a:solidFill>
                <a:latin typeface="Courier New"/>
                <a:ea typeface="Courier New"/>
                <a:cs typeface="Courier New"/>
                <a:sym typeface="Courier New"/>
              </a:rPr>
              <a:t>KeyB</a:t>
            </a:r>
            <a:r>
              <a:rPr lang="en-US" sz="2000" b="1" i="0" dirty="0">
                <a:solidFill>
                  <a:schemeClr val="dk1"/>
                </a:solidFill>
                <a:latin typeface="Courier New"/>
                <a:ea typeface="Courier New"/>
                <a:cs typeface="Courier New"/>
                <a:sym typeface="Courier New"/>
              </a:rPr>
              <a:t>"=[1, 2, 7],       "</a:t>
            </a:r>
            <a:r>
              <a:rPr lang="en-US" sz="2000" b="1" i="0" dirty="0" err="1">
                <a:solidFill>
                  <a:schemeClr val="dk1"/>
                </a:solidFill>
                <a:latin typeface="Courier New"/>
                <a:ea typeface="Courier New"/>
                <a:cs typeface="Courier New"/>
                <a:sym typeface="Courier New"/>
              </a:rPr>
              <a:t>KeyC</a:t>
            </a:r>
            <a:r>
              <a:rPr lang="en-US" sz="2000" b="1" i="0" dirty="0">
                <a:solidFill>
                  <a:schemeClr val="dk1"/>
                </a:solidFill>
                <a:latin typeface="Courier New"/>
                <a:ea typeface="Courier New"/>
                <a:cs typeface="Courier New"/>
                <a:sym typeface="Courier New"/>
              </a:rPr>
              <a:t>"=[4, 5, 6]}</a:t>
            </a:r>
            <a:endParaRPr dirty="0"/>
          </a:p>
          <a:p>
            <a:pPr marL="342900" marR="0" lvl="0" indent="-342900" algn="l" rtl="0">
              <a:spcBef>
                <a:spcPts val="0"/>
              </a:spcBef>
              <a:spcAft>
                <a:spcPts val="0"/>
              </a:spcAft>
              <a:buClr>
                <a:schemeClr val="dk1"/>
              </a:buClr>
              <a:buSzPts val="2000"/>
              <a:buFont typeface="Calibri"/>
              <a:buAutoNum type="alphaUcPeriod"/>
            </a:pPr>
            <a:r>
              <a:rPr lang="en-US" sz="2000" b="1" i="0" dirty="0">
                <a:solidFill>
                  <a:schemeClr val="dk1"/>
                </a:solidFill>
                <a:latin typeface="Courier New"/>
                <a:ea typeface="Courier New"/>
                <a:cs typeface="Courier New"/>
                <a:sym typeface="Courier New"/>
              </a:rPr>
              <a:t>{"</a:t>
            </a:r>
            <a:r>
              <a:rPr lang="en-US" sz="2000" b="1" i="0" dirty="0" err="1">
                <a:solidFill>
                  <a:schemeClr val="dk1"/>
                </a:solidFill>
                <a:latin typeface="Courier New"/>
                <a:ea typeface="Courier New"/>
                <a:cs typeface="Courier New"/>
                <a:sym typeface="Courier New"/>
              </a:rPr>
              <a:t>KeyA</a:t>
            </a:r>
            <a:r>
              <a:rPr lang="en-US" sz="2000" b="1" i="0" dirty="0">
                <a:solidFill>
                  <a:schemeClr val="dk1"/>
                </a:solidFill>
                <a:latin typeface="Courier New"/>
                <a:ea typeface="Courier New"/>
                <a:cs typeface="Courier New"/>
                <a:sym typeface="Courier New"/>
              </a:rPr>
              <a:t>"=[1, 2, 8],       "</a:t>
            </a:r>
            <a:r>
              <a:rPr lang="en-US" sz="2000" b="1" i="0" dirty="0" err="1">
                <a:solidFill>
                  <a:schemeClr val="dk1"/>
                </a:solidFill>
                <a:latin typeface="Courier New"/>
                <a:ea typeface="Courier New"/>
                <a:cs typeface="Courier New"/>
                <a:sym typeface="Courier New"/>
              </a:rPr>
              <a:t>KeyB</a:t>
            </a:r>
            <a:r>
              <a:rPr lang="en-US" sz="2000" b="1" i="0" dirty="0">
                <a:solidFill>
                  <a:schemeClr val="dk1"/>
                </a:solidFill>
                <a:latin typeface="Courier New"/>
                <a:ea typeface="Courier New"/>
                <a:cs typeface="Courier New"/>
                <a:sym typeface="Courier New"/>
              </a:rPr>
              <a:t>"=[1, 2, 7, 9],    "</a:t>
            </a:r>
            <a:r>
              <a:rPr lang="en-US" sz="2000" b="1" i="0" dirty="0" err="1">
                <a:solidFill>
                  <a:schemeClr val="dk1"/>
                </a:solidFill>
                <a:latin typeface="Courier New"/>
                <a:ea typeface="Courier New"/>
                <a:cs typeface="Courier New"/>
                <a:sym typeface="Courier New"/>
              </a:rPr>
              <a:t>KeyC</a:t>
            </a:r>
            <a:r>
              <a:rPr lang="en-US" sz="2000" b="1" i="0" dirty="0">
                <a:solidFill>
                  <a:schemeClr val="dk1"/>
                </a:solidFill>
                <a:latin typeface="Courier New"/>
                <a:ea typeface="Courier New"/>
                <a:cs typeface="Courier New"/>
                <a:sym typeface="Courier New"/>
              </a:rPr>
              <a:t>"=[4, 5, 6]}</a:t>
            </a:r>
            <a:endParaRPr dirty="0"/>
          </a:p>
          <a:p>
            <a:pPr marL="342900" marR="0" lvl="0" indent="-342900" algn="l" rtl="0">
              <a:spcBef>
                <a:spcPts val="0"/>
              </a:spcBef>
              <a:spcAft>
                <a:spcPts val="0"/>
              </a:spcAft>
              <a:buClr>
                <a:schemeClr val="dk1"/>
              </a:buClr>
              <a:buSzPts val="2000"/>
              <a:buFont typeface="Calibri"/>
              <a:buAutoNum type="alphaUcPeriod"/>
            </a:pPr>
            <a:r>
              <a:rPr lang="en-US" sz="2000" b="1" i="0" dirty="0">
                <a:solidFill>
                  <a:schemeClr val="dk1"/>
                </a:solidFill>
                <a:latin typeface="Courier New"/>
                <a:ea typeface="Courier New"/>
                <a:cs typeface="Courier New"/>
                <a:sym typeface="Courier New"/>
              </a:rPr>
              <a:t>{"</a:t>
            </a:r>
            <a:r>
              <a:rPr lang="en-US" sz="2000" b="1" i="0" dirty="0" err="1">
                <a:solidFill>
                  <a:schemeClr val="dk1"/>
                </a:solidFill>
                <a:latin typeface="Courier New"/>
                <a:ea typeface="Courier New"/>
                <a:cs typeface="Courier New"/>
                <a:sym typeface="Courier New"/>
              </a:rPr>
              <a:t>KeyA</a:t>
            </a:r>
            <a:r>
              <a:rPr lang="en-US" sz="2000" b="1" i="0" dirty="0">
                <a:solidFill>
                  <a:schemeClr val="dk1"/>
                </a:solidFill>
                <a:latin typeface="Courier New"/>
                <a:ea typeface="Courier New"/>
                <a:cs typeface="Courier New"/>
                <a:sym typeface="Courier New"/>
              </a:rPr>
              <a:t>"=[1, 2, 7, 8],    "</a:t>
            </a:r>
            <a:r>
              <a:rPr lang="en-US" sz="2000" b="1" i="0" dirty="0" err="1">
                <a:solidFill>
                  <a:schemeClr val="dk1"/>
                </a:solidFill>
                <a:latin typeface="Courier New"/>
                <a:ea typeface="Courier New"/>
                <a:cs typeface="Courier New"/>
                <a:sym typeface="Courier New"/>
              </a:rPr>
              <a:t>KeyB</a:t>
            </a:r>
            <a:r>
              <a:rPr lang="en-US" sz="2000" b="1" i="0" dirty="0">
                <a:solidFill>
                  <a:schemeClr val="dk1"/>
                </a:solidFill>
                <a:latin typeface="Courier New"/>
                <a:ea typeface="Courier New"/>
                <a:cs typeface="Courier New"/>
                <a:sym typeface="Courier New"/>
              </a:rPr>
              <a:t>"=[1, 2, 7, 9],    "</a:t>
            </a:r>
            <a:r>
              <a:rPr lang="en-US" sz="2000" b="1" i="0" dirty="0" err="1">
                <a:solidFill>
                  <a:schemeClr val="dk1"/>
                </a:solidFill>
                <a:latin typeface="Courier New"/>
                <a:ea typeface="Courier New"/>
                <a:cs typeface="Courier New"/>
                <a:sym typeface="Courier New"/>
              </a:rPr>
              <a:t>KeyC</a:t>
            </a:r>
            <a:r>
              <a:rPr lang="en-US" sz="2000" b="1" i="0" dirty="0">
                <a:solidFill>
                  <a:schemeClr val="dk1"/>
                </a:solidFill>
                <a:latin typeface="Courier New"/>
                <a:ea typeface="Courier New"/>
                <a:cs typeface="Courier New"/>
                <a:sym typeface="Courier New"/>
              </a:rPr>
              <a:t>"=[4, 5, 6]}</a:t>
            </a:r>
            <a:endParaRPr dirty="0"/>
          </a:p>
          <a:p>
            <a:pPr marL="342900" marR="0" lvl="0" indent="-342900" algn="l" rtl="0">
              <a:spcBef>
                <a:spcPts val="0"/>
              </a:spcBef>
              <a:spcAft>
                <a:spcPts val="0"/>
              </a:spcAft>
              <a:buClr>
                <a:schemeClr val="dk1"/>
              </a:buClr>
              <a:buSzPts val="2000"/>
              <a:buFont typeface="Calibri"/>
              <a:buAutoNum type="alphaUcPeriod"/>
            </a:pPr>
            <a:r>
              <a:rPr lang="en-US" sz="2000" b="1" i="0" dirty="0">
                <a:solidFill>
                  <a:schemeClr val="dk1"/>
                </a:solidFill>
                <a:latin typeface="Courier New"/>
                <a:ea typeface="Courier New"/>
                <a:cs typeface="Courier New"/>
                <a:sym typeface="Courier New"/>
              </a:rPr>
              <a:t>{"</a:t>
            </a:r>
            <a:r>
              <a:rPr lang="en-US" sz="2000" b="1" i="0" dirty="0" err="1">
                <a:solidFill>
                  <a:schemeClr val="dk1"/>
                </a:solidFill>
                <a:latin typeface="Courier New"/>
                <a:ea typeface="Courier New"/>
                <a:cs typeface="Courier New"/>
                <a:sym typeface="Courier New"/>
              </a:rPr>
              <a:t>KeyA</a:t>
            </a:r>
            <a:r>
              <a:rPr lang="en-US" sz="2000" b="1" i="0" dirty="0">
                <a:solidFill>
                  <a:schemeClr val="dk1"/>
                </a:solidFill>
                <a:latin typeface="Courier New"/>
                <a:ea typeface="Courier New"/>
                <a:cs typeface="Courier New"/>
                <a:sym typeface="Courier New"/>
              </a:rPr>
              <a:t>"=[1, 2, 7, 8, 9], "</a:t>
            </a:r>
            <a:r>
              <a:rPr lang="en-US" sz="2000" b="1" i="0" dirty="0" err="1">
                <a:solidFill>
                  <a:schemeClr val="dk1"/>
                </a:solidFill>
                <a:latin typeface="Courier New"/>
                <a:ea typeface="Courier New"/>
                <a:cs typeface="Courier New"/>
                <a:sym typeface="Courier New"/>
              </a:rPr>
              <a:t>KeyB</a:t>
            </a:r>
            <a:r>
              <a:rPr lang="en-US" sz="2000" b="1" i="0" dirty="0">
                <a:solidFill>
                  <a:schemeClr val="dk1"/>
                </a:solidFill>
                <a:latin typeface="Courier New"/>
                <a:ea typeface="Courier New"/>
                <a:cs typeface="Courier New"/>
                <a:sym typeface="Courier New"/>
              </a:rPr>
              <a:t>"=[1, 2, 7, 8, 9], "</a:t>
            </a:r>
            <a:r>
              <a:rPr lang="en-US" sz="2000" b="1" i="0" dirty="0" err="1">
                <a:solidFill>
                  <a:schemeClr val="dk1"/>
                </a:solidFill>
                <a:latin typeface="Courier New"/>
                <a:ea typeface="Courier New"/>
                <a:cs typeface="Courier New"/>
                <a:sym typeface="Courier New"/>
              </a:rPr>
              <a:t>KeyC</a:t>
            </a:r>
            <a:r>
              <a:rPr lang="en-US" sz="2000" b="1" i="0" dirty="0">
                <a:solidFill>
                  <a:schemeClr val="dk1"/>
                </a:solidFill>
                <a:latin typeface="Courier New"/>
                <a:ea typeface="Courier New"/>
                <a:cs typeface="Courier New"/>
                <a:sym typeface="Courier New"/>
              </a:rPr>
              <a:t>"=[4, 5, 6]}</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Agenda</a:t>
            </a:r>
            <a:endParaRPr/>
          </a:p>
        </p:txBody>
      </p:sp>
      <p:sp>
        <p:nvSpPr>
          <p:cNvPr id="92" name="Google Shape;92;p12"/>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Announcements</a:t>
            </a:r>
            <a:endParaRPr dirty="0"/>
          </a:p>
          <a:p>
            <a:pPr marL="228600" lvl="0" indent="-228600" algn="l" rtl="0">
              <a:lnSpc>
                <a:spcPct val="90000"/>
              </a:lnSpc>
              <a:spcBef>
                <a:spcPts val="2200"/>
              </a:spcBef>
              <a:spcAft>
                <a:spcPts val="0"/>
              </a:spcAft>
              <a:buClr>
                <a:schemeClr val="accent5"/>
              </a:buClr>
              <a:buSzPts val="2800"/>
              <a:buChar char="•"/>
            </a:pPr>
            <a:r>
              <a:rPr lang="en-US" dirty="0">
                <a:solidFill>
                  <a:schemeClr val="tx1"/>
                </a:solidFill>
              </a:rPr>
              <a:t>Recap: Nested Collections</a:t>
            </a:r>
            <a:endParaRPr dirty="0">
              <a:solidFill>
                <a:schemeClr val="tx1"/>
              </a:solidFill>
            </a:endParaRPr>
          </a:p>
          <a:p>
            <a:pPr marL="228600" lvl="0" indent="-228600" algn="l" rtl="0">
              <a:lnSpc>
                <a:spcPct val="90000"/>
              </a:lnSpc>
              <a:spcBef>
                <a:spcPts val="2200"/>
              </a:spcBef>
              <a:spcAft>
                <a:spcPts val="0"/>
              </a:spcAft>
              <a:buClr>
                <a:schemeClr val="dk1"/>
              </a:buClr>
              <a:buSzPts val="2800"/>
              <a:buChar char="•"/>
            </a:pPr>
            <a:r>
              <a:rPr lang="en-US" dirty="0">
                <a:solidFill>
                  <a:schemeClr val="tx1"/>
                </a:solidFill>
              </a:rPr>
              <a:t>Practice: </a:t>
            </a:r>
            <a:r>
              <a:rPr lang="en-US" dirty="0" err="1">
                <a:solidFill>
                  <a:schemeClr val="tx1"/>
                </a:solidFill>
              </a:rPr>
              <a:t>Barbenheimer</a:t>
            </a:r>
            <a:endParaRPr dirty="0">
              <a:solidFill>
                <a:schemeClr val="tx1"/>
              </a:solidFill>
            </a:endParaRPr>
          </a:p>
          <a:p>
            <a:pPr marL="228600" lvl="0" indent="-228600" algn="l" rtl="0">
              <a:lnSpc>
                <a:spcPct val="90000"/>
              </a:lnSpc>
              <a:spcBef>
                <a:spcPts val="2200"/>
              </a:spcBef>
              <a:spcAft>
                <a:spcPts val="0"/>
              </a:spcAft>
              <a:buClr>
                <a:schemeClr val="dk1"/>
              </a:buClr>
              <a:buSzPts val="2800"/>
              <a:buChar char="•"/>
            </a:pPr>
            <a:r>
              <a:rPr lang="en-US" b="1" dirty="0">
                <a:solidFill>
                  <a:schemeClr val="accent5"/>
                </a:solidFill>
              </a:rPr>
              <a:t>Practice: Search Engine</a:t>
            </a:r>
            <a:endParaRPr b="1" dirty="0">
              <a:solidFill>
                <a:schemeClr val="accent5"/>
              </a:solidFill>
            </a:endParaRPr>
          </a:p>
          <a:p>
            <a:pPr marL="228600" lvl="0" indent="-228600" algn="l" rtl="0">
              <a:lnSpc>
                <a:spcPct val="90000"/>
              </a:lnSpc>
              <a:spcBef>
                <a:spcPts val="2200"/>
              </a:spcBef>
              <a:spcAft>
                <a:spcPts val="0"/>
              </a:spcAft>
              <a:buClr>
                <a:schemeClr val="dk1"/>
              </a:buClr>
              <a:buSzPts val="2800"/>
              <a:buChar char="•"/>
            </a:pPr>
            <a:r>
              <a:rPr lang="en-US" dirty="0"/>
              <a:t>Images Debrief</a:t>
            </a:r>
            <a:endParaRPr dirty="0"/>
          </a:p>
          <a:p>
            <a:pPr marL="228600" lvl="0" indent="-50800" algn="l" rtl="0">
              <a:lnSpc>
                <a:spcPct val="90000"/>
              </a:lnSpc>
              <a:spcBef>
                <a:spcPts val="2200"/>
              </a:spcBef>
              <a:spcAft>
                <a:spcPts val="0"/>
              </a:spcAft>
              <a:buClr>
                <a:schemeClr val="dk1"/>
              </a:buClr>
              <a:buSzPts val="2800"/>
              <a:buNone/>
            </a:pPr>
            <a:endParaRPr dirty="0"/>
          </a:p>
        </p:txBody>
      </p:sp>
      <p:sp>
        <p:nvSpPr>
          <p:cNvPr id="93" name="Google Shape;93;p12"/>
          <p:cNvSpPr/>
          <p:nvPr/>
        </p:nvSpPr>
        <p:spPr>
          <a:xfrm rot="10800000">
            <a:off x="4792793" y="3452686"/>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4911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Background: Search Engines</a:t>
            </a:r>
            <a:endParaRPr/>
          </a:p>
        </p:txBody>
      </p:sp>
      <p:sp>
        <p:nvSpPr>
          <p:cNvPr id="174" name="Google Shape;174;p21"/>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A </a:t>
            </a:r>
            <a:r>
              <a:rPr lang="en-US" b="1"/>
              <a:t>search engine </a:t>
            </a:r>
            <a:r>
              <a:rPr lang="en-US"/>
              <a:t>receives a </a:t>
            </a:r>
            <a:r>
              <a:rPr lang="en-US" b="1"/>
              <a:t>query </a:t>
            </a:r>
            <a:r>
              <a:rPr lang="en-US"/>
              <a:t>and returns a set of relevant </a:t>
            </a:r>
            <a:r>
              <a:rPr lang="en-US" b="1"/>
              <a:t>documents. </a:t>
            </a:r>
            <a:r>
              <a:rPr lang="en-US"/>
              <a:t>Examples: Google.com, Mac Finder, more.</a:t>
            </a:r>
            <a:endParaRPr/>
          </a:p>
          <a:p>
            <a:pPr marL="685800" lvl="1" indent="-228600" algn="l" rtl="0">
              <a:lnSpc>
                <a:spcPct val="90000"/>
              </a:lnSpc>
              <a:spcBef>
                <a:spcPts val="500"/>
              </a:spcBef>
              <a:spcAft>
                <a:spcPts val="0"/>
              </a:spcAft>
              <a:buClr>
                <a:schemeClr val="dk1"/>
              </a:buClr>
              <a:buSzPts val="2400"/>
              <a:buChar char="-"/>
            </a:pPr>
            <a:r>
              <a:rPr lang="en-US"/>
              <a:t>Queries often can have more </a:t>
            </a:r>
            <a:endParaRPr/>
          </a:p>
          <a:p>
            <a:pPr marL="228600" lvl="0" indent="-228600" algn="l" rtl="0">
              <a:lnSpc>
                <a:spcPct val="90000"/>
              </a:lnSpc>
              <a:spcBef>
                <a:spcPts val="1000"/>
              </a:spcBef>
              <a:spcAft>
                <a:spcPts val="0"/>
              </a:spcAft>
              <a:buClr>
                <a:schemeClr val="dk1"/>
              </a:buClr>
              <a:buSzPts val="2800"/>
              <a:buChar char="•"/>
            </a:pPr>
            <a:r>
              <a:rPr lang="en-US"/>
              <a:t>A search engine involves two main components</a:t>
            </a:r>
            <a:endParaRPr/>
          </a:p>
          <a:p>
            <a:pPr marL="685800" lvl="1" indent="-228600" algn="l" rtl="0">
              <a:lnSpc>
                <a:spcPct val="90000"/>
              </a:lnSpc>
              <a:spcBef>
                <a:spcPts val="500"/>
              </a:spcBef>
              <a:spcAft>
                <a:spcPts val="0"/>
              </a:spcAft>
              <a:buClr>
                <a:schemeClr val="dk1"/>
              </a:buClr>
              <a:buSzPts val="2400"/>
              <a:buChar char="-"/>
            </a:pPr>
            <a:r>
              <a:rPr lang="en-US"/>
              <a:t>An</a:t>
            </a:r>
            <a:r>
              <a:rPr lang="en-US" b="1"/>
              <a:t> index </a:t>
            </a:r>
            <a:r>
              <a:rPr lang="en-US"/>
              <a:t>to efficiently find the set of documents for a query</a:t>
            </a:r>
            <a:endParaRPr/>
          </a:p>
          <a:p>
            <a:pPr marL="1143000" lvl="2" indent="-228600" algn="l" rtl="0">
              <a:lnSpc>
                <a:spcPct val="90000"/>
              </a:lnSpc>
              <a:spcBef>
                <a:spcPts val="500"/>
              </a:spcBef>
              <a:spcAft>
                <a:spcPts val="0"/>
              </a:spcAft>
              <a:buClr>
                <a:schemeClr val="dk1"/>
              </a:buClr>
              <a:buSzPts val="2000"/>
              <a:buChar char="-"/>
            </a:pPr>
            <a:r>
              <a:rPr lang="en-US"/>
              <a:t>Will focus on “single word queries” for today’s example</a:t>
            </a:r>
            <a:endParaRPr/>
          </a:p>
          <a:p>
            <a:pPr marL="685800" lvl="1" indent="-228600" algn="l" rtl="0">
              <a:lnSpc>
                <a:spcPct val="90000"/>
              </a:lnSpc>
              <a:spcBef>
                <a:spcPts val="500"/>
              </a:spcBef>
              <a:spcAft>
                <a:spcPts val="0"/>
              </a:spcAft>
              <a:buClr>
                <a:schemeClr val="dk1"/>
              </a:buClr>
              <a:buSzPts val="2400"/>
              <a:buChar char="-"/>
            </a:pPr>
            <a:r>
              <a:rPr lang="en-US"/>
              <a:t>A </a:t>
            </a:r>
            <a:r>
              <a:rPr lang="en-US" b="1"/>
              <a:t>ranking algorithm </a:t>
            </a:r>
            <a:r>
              <a:rPr lang="en-US"/>
              <a:t>to order the documents from most to least relevant</a:t>
            </a:r>
            <a:endParaRPr/>
          </a:p>
          <a:p>
            <a:pPr marL="1143000" lvl="2" indent="-228600" algn="l" rtl="0">
              <a:lnSpc>
                <a:spcPct val="90000"/>
              </a:lnSpc>
              <a:spcBef>
                <a:spcPts val="500"/>
              </a:spcBef>
              <a:spcAft>
                <a:spcPts val="0"/>
              </a:spcAft>
              <a:buClr>
                <a:schemeClr val="dk1"/>
              </a:buClr>
              <a:buSzPts val="2000"/>
              <a:buChar char="-"/>
            </a:pPr>
            <a:r>
              <a:rPr lang="en-US"/>
              <a:t>Not the focus of this example</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Goal: Precompute a data structure that helps find the relevant documents for a given query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Inverted Index</a:t>
            </a:r>
            <a:endParaRPr/>
          </a:p>
        </p:txBody>
      </p:sp>
      <p:sp>
        <p:nvSpPr>
          <p:cNvPr id="180" name="Google Shape;180;p22"/>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 </a:t>
            </a:r>
            <a:r>
              <a:rPr lang="en-US" b="1"/>
              <a:t>inverted index </a:t>
            </a:r>
            <a:r>
              <a:rPr lang="en-US"/>
              <a:t>is a Mapping from possible query words to the set of documents that contain that word</a:t>
            </a:r>
            <a:endParaRPr/>
          </a:p>
          <a:p>
            <a:pPr marL="685800" lvl="1" indent="-228600" algn="l" rtl="0">
              <a:lnSpc>
                <a:spcPct val="90000"/>
              </a:lnSpc>
              <a:spcBef>
                <a:spcPts val="500"/>
              </a:spcBef>
              <a:spcAft>
                <a:spcPts val="0"/>
              </a:spcAft>
              <a:buClr>
                <a:schemeClr val="dk1"/>
              </a:buClr>
              <a:buSzPts val="2400"/>
              <a:buChar char="-"/>
            </a:pPr>
            <a:r>
              <a:rPr lang="en-US"/>
              <a:t>Answers the question:</a:t>
            </a:r>
            <a:br>
              <a:rPr lang="en-US"/>
            </a:br>
            <a:r>
              <a:rPr lang="en-US"/>
              <a:t>“What documents contain</a:t>
            </a:r>
            <a:br>
              <a:rPr lang="en-US"/>
            </a:br>
            <a:r>
              <a:rPr lang="en-US"/>
              <a:t>the word ‘corgis’?”</a:t>
            </a:r>
            <a:endParaRPr/>
          </a:p>
        </p:txBody>
      </p:sp>
      <p:pic>
        <p:nvPicPr>
          <p:cNvPr id="181" name="Google Shape;181;p22"/>
          <p:cNvPicPr preferRelativeResize="0"/>
          <p:nvPr/>
        </p:nvPicPr>
        <p:blipFill rotWithShape="1">
          <a:blip r:embed="rId3">
            <a:alphaModFix/>
          </a:blip>
          <a:srcRect/>
          <a:stretch/>
        </p:blipFill>
        <p:spPr>
          <a:xfrm>
            <a:off x="5416826" y="2270844"/>
            <a:ext cx="5936974" cy="44281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Calibri"/>
              <a:buNone/>
            </a:pPr>
            <a:r>
              <a:rPr lang="en-US">
                <a:solidFill>
                  <a:schemeClr val="accent2"/>
                </a:solidFill>
              </a:rPr>
              <a:t>(Optional) </a:t>
            </a:r>
            <a:r>
              <a:rPr lang="en-US"/>
              <a:t>Ranking Results</a:t>
            </a:r>
            <a:endParaRPr/>
          </a:p>
        </p:txBody>
      </p:sp>
      <p:sp>
        <p:nvSpPr>
          <p:cNvPr id="187" name="Google Shape;187;p23"/>
          <p:cNvSpPr txBox="1">
            <a:spLocks noGrp="1"/>
          </p:cNvSpPr>
          <p:nvPr>
            <p:ph type="body" idx="1"/>
          </p:nvPr>
        </p:nvSpPr>
        <p:spPr>
          <a:xfrm>
            <a:off x="838200" y="1371600"/>
            <a:ext cx="10515600" cy="5227983"/>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a:t>There is no one right way to define which documents are “most relevant” There are approximations, but make decisions about what relevance means</a:t>
            </a:r>
            <a:endParaRPr/>
          </a:p>
          <a:p>
            <a:pPr marL="228600" lvl="0" indent="-228600" algn="l" rtl="0">
              <a:lnSpc>
                <a:spcPct val="90000"/>
              </a:lnSpc>
              <a:spcBef>
                <a:spcPts val="1000"/>
              </a:spcBef>
              <a:spcAft>
                <a:spcPts val="0"/>
              </a:spcAft>
              <a:buClr>
                <a:schemeClr val="dk1"/>
              </a:buClr>
              <a:buSzPct val="100000"/>
              <a:buChar char="•"/>
            </a:pPr>
            <a:r>
              <a:rPr lang="en-US"/>
              <a:t>Idea 1: Documents that have more hits of the query should come first</a:t>
            </a:r>
            <a:endParaRPr/>
          </a:p>
          <a:p>
            <a:pPr marL="685800" lvl="1" indent="-228600" algn="l" rtl="0">
              <a:lnSpc>
                <a:spcPct val="90000"/>
              </a:lnSpc>
              <a:spcBef>
                <a:spcPts val="500"/>
              </a:spcBef>
              <a:spcAft>
                <a:spcPts val="0"/>
              </a:spcAft>
              <a:buClr>
                <a:schemeClr val="dk1"/>
              </a:buClr>
              <a:buSzPct val="100000"/>
              <a:buChar char="-"/>
            </a:pPr>
            <a:r>
              <a:rPr lang="en-US"/>
              <a:t>Pro: Simple</a:t>
            </a:r>
            <a:endParaRPr/>
          </a:p>
          <a:p>
            <a:pPr marL="685800" lvl="1" indent="-228600" algn="l" rtl="0">
              <a:lnSpc>
                <a:spcPct val="90000"/>
              </a:lnSpc>
              <a:spcBef>
                <a:spcPts val="500"/>
              </a:spcBef>
              <a:spcAft>
                <a:spcPts val="0"/>
              </a:spcAft>
              <a:buClr>
                <a:schemeClr val="dk1"/>
              </a:buClr>
              <a:buSzPct val="100000"/>
              <a:buChar char="-"/>
            </a:pPr>
            <a:r>
              <a:rPr lang="en-US"/>
              <a:t>Con: Favors longer documents (query: “the dogs” will favor long documents with lots of “the”s)</a:t>
            </a:r>
            <a:endParaRPr/>
          </a:p>
          <a:p>
            <a:pPr marL="228600" lvl="0" indent="-228600" algn="l" rtl="0">
              <a:lnSpc>
                <a:spcPct val="90000"/>
              </a:lnSpc>
              <a:spcBef>
                <a:spcPts val="1000"/>
              </a:spcBef>
              <a:spcAft>
                <a:spcPts val="0"/>
              </a:spcAft>
              <a:buClr>
                <a:schemeClr val="dk1"/>
              </a:buClr>
              <a:buSzPct val="100000"/>
              <a:buChar char="•"/>
            </a:pPr>
            <a:r>
              <a:rPr lang="en-US"/>
              <a:t>Idea 2: Weight query terms based on their “uniqueness”. Often use some sort of score for “Term Frequency – Inverse Document Frequency (</a:t>
            </a:r>
            <a:r>
              <a:rPr lang="en-US" u="sng">
                <a:solidFill>
                  <a:schemeClr val="hlink"/>
                </a:solidFill>
                <a:hlinkClick r:id="rId3"/>
              </a:rPr>
              <a:t>TF-IDF</a:t>
            </a:r>
            <a:r>
              <a:rPr lang="en-US"/>
              <a:t>)</a:t>
            </a:r>
            <a:endParaRPr/>
          </a:p>
          <a:p>
            <a:pPr marL="685800" lvl="1" indent="-228600" algn="l" rtl="0">
              <a:lnSpc>
                <a:spcPct val="90000"/>
              </a:lnSpc>
              <a:spcBef>
                <a:spcPts val="500"/>
              </a:spcBef>
              <a:spcAft>
                <a:spcPts val="0"/>
              </a:spcAft>
              <a:buClr>
                <a:schemeClr val="dk1"/>
              </a:buClr>
              <a:buSzPct val="100000"/>
              <a:buChar char="-"/>
            </a:pPr>
            <a:r>
              <a:rPr lang="en-US"/>
              <a:t>Pro: Doesn’t put much weight on common words like “the”</a:t>
            </a:r>
            <a:endParaRPr/>
          </a:p>
          <a:p>
            <a:pPr marL="685800" lvl="1" indent="-228600" algn="l" rtl="0">
              <a:lnSpc>
                <a:spcPct val="90000"/>
              </a:lnSpc>
              <a:spcBef>
                <a:spcPts val="500"/>
              </a:spcBef>
              <a:spcAft>
                <a:spcPts val="0"/>
              </a:spcAft>
              <a:buClr>
                <a:schemeClr val="dk1"/>
              </a:buClr>
              <a:buSzPct val="100000"/>
              <a:buChar char="-"/>
            </a:pPr>
            <a:r>
              <a:rPr lang="en-US"/>
              <a:t>Cons: Complex, many choices in how to compute that yield pretty different rankings</a:t>
            </a:r>
            <a:endParaRPr/>
          </a:p>
          <a:p>
            <a:pPr marL="228600" lvl="0" indent="-228600" algn="l" rtl="0">
              <a:lnSpc>
                <a:spcPct val="90000"/>
              </a:lnSpc>
              <a:spcBef>
                <a:spcPts val="1000"/>
              </a:spcBef>
              <a:spcAft>
                <a:spcPts val="0"/>
              </a:spcAft>
              <a:buClr>
                <a:schemeClr val="dk1"/>
              </a:buClr>
              <a:buSzPct val="100000"/>
              <a:buChar char="•"/>
            </a:pPr>
            <a:r>
              <a:rPr lang="en-US"/>
              <a:t>Idea 3: Much more! Most companies keep their ranking algorithms very very secret ☺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Agenda</a:t>
            </a:r>
            <a:endParaRPr/>
          </a:p>
        </p:txBody>
      </p:sp>
      <p:sp>
        <p:nvSpPr>
          <p:cNvPr id="193" name="Google Shape;193;p24"/>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Review/Finish: mostFrequentStart</a:t>
            </a:r>
            <a:endParaRPr/>
          </a:p>
          <a:p>
            <a:pPr marL="228600" lvl="0" indent="-228600" algn="l" rtl="0">
              <a:lnSpc>
                <a:spcPct val="90000"/>
              </a:lnSpc>
              <a:spcBef>
                <a:spcPts val="2200"/>
              </a:spcBef>
              <a:spcAft>
                <a:spcPts val="0"/>
              </a:spcAft>
              <a:buClr>
                <a:schemeClr val="dk1"/>
              </a:buClr>
              <a:buSzPts val="2800"/>
              <a:buChar char="•"/>
            </a:pPr>
            <a:r>
              <a:rPr lang="en-US"/>
              <a:t>Recap: Nested Collections</a:t>
            </a:r>
            <a:endParaRPr/>
          </a:p>
          <a:p>
            <a:pPr marL="228600" lvl="0" indent="-228600" algn="l" rtl="0">
              <a:lnSpc>
                <a:spcPct val="90000"/>
              </a:lnSpc>
              <a:spcBef>
                <a:spcPts val="2200"/>
              </a:spcBef>
              <a:spcAft>
                <a:spcPts val="0"/>
              </a:spcAft>
              <a:buClr>
                <a:schemeClr val="dk1"/>
              </a:buClr>
              <a:buSzPts val="2800"/>
              <a:buChar char="•"/>
            </a:pPr>
            <a:r>
              <a:rPr lang="en-US"/>
              <a:t>Practice: Search Engine</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Images Debrief</a:t>
            </a:r>
            <a:endParaRPr/>
          </a:p>
        </p:txBody>
      </p:sp>
      <p:sp>
        <p:nvSpPr>
          <p:cNvPr id="194" name="Google Shape;194;p24"/>
          <p:cNvSpPr/>
          <p:nvPr/>
        </p:nvSpPr>
        <p:spPr>
          <a:xfrm rot="10800000">
            <a:off x="3514126" y="4094922"/>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Data Bias</a:t>
            </a:r>
            <a:endParaRPr/>
          </a:p>
        </p:txBody>
      </p:sp>
      <p:sp>
        <p:nvSpPr>
          <p:cNvPr id="200" name="Google Shape;200;p2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Common Misconception: Models or Artificial Intelligence (AI) are somehow “less biased” or “more objective” than humans. </a:t>
            </a:r>
            <a:r>
              <a:rPr lang="en-US" b="1"/>
              <a:t>Not true.</a:t>
            </a:r>
            <a:endParaRPr/>
          </a:p>
          <a:p>
            <a:pPr marL="228600" lvl="0" indent="-228600" algn="l" rtl="0">
              <a:lnSpc>
                <a:spcPct val="90000"/>
              </a:lnSpc>
              <a:spcBef>
                <a:spcPts val="1000"/>
              </a:spcBef>
              <a:spcAft>
                <a:spcPts val="0"/>
              </a:spcAft>
              <a:buClr>
                <a:schemeClr val="dk1"/>
              </a:buClr>
              <a:buSzPts val="2800"/>
              <a:buChar char="•"/>
            </a:pPr>
            <a:r>
              <a:rPr lang="en-US"/>
              <a:t>The programs we use operate on real-world data, and will often reflect the biases that data contains</a:t>
            </a:r>
            <a:endParaRPr/>
          </a:p>
          <a:p>
            <a:pPr marL="228600" lvl="0" indent="-228600" algn="l" rtl="0">
              <a:lnSpc>
                <a:spcPct val="90000"/>
              </a:lnSpc>
              <a:spcBef>
                <a:spcPts val="1000"/>
              </a:spcBef>
              <a:spcAft>
                <a:spcPts val="0"/>
              </a:spcAft>
              <a:buClr>
                <a:schemeClr val="dk1"/>
              </a:buClr>
              <a:buSzPts val="2800"/>
              <a:buChar char="•"/>
            </a:pPr>
            <a:r>
              <a:rPr lang="en-US"/>
              <a:t>Have to carefully consider the context and limitations of the data we gather. If the data an algorithm is built on is vastly different than the context in which it’s used, some pretty awful outcomes can happen</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6"/>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Data Bias</a:t>
            </a:r>
            <a:endParaRPr/>
          </a:p>
        </p:txBody>
      </p:sp>
      <p:pic>
        <p:nvPicPr>
          <p:cNvPr id="206" name="Google Shape;206;p26" descr="Image"/>
          <p:cNvPicPr preferRelativeResize="0"/>
          <p:nvPr/>
        </p:nvPicPr>
        <p:blipFill rotWithShape="1">
          <a:blip r:embed="rId3">
            <a:alphaModFix/>
          </a:blip>
          <a:srcRect/>
          <a:stretch/>
        </p:blipFill>
        <p:spPr>
          <a:xfrm>
            <a:off x="1465745" y="1302026"/>
            <a:ext cx="9260509" cy="537707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to do?</a:t>
            </a:r>
            <a:endParaRPr/>
          </a:p>
        </p:txBody>
      </p:sp>
      <p:sp>
        <p:nvSpPr>
          <p:cNvPr id="212" name="Google Shape;212;p27"/>
          <p:cNvSpPr txBox="1">
            <a:spLocks noGrp="1"/>
          </p:cNvSpPr>
          <p:nvPr>
            <p:ph type="body" idx="1"/>
          </p:nvPr>
        </p:nvSpPr>
        <p:spPr>
          <a:xfrm>
            <a:off x="838200" y="1371600"/>
            <a:ext cx="10515600" cy="534725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Obviously, ideal to have datasets that aren’t biased in the first place. </a:t>
            </a:r>
            <a:endParaRPr/>
          </a:p>
          <a:p>
            <a:pPr marL="685800" lvl="1" indent="-228600" algn="l" rtl="0">
              <a:lnSpc>
                <a:spcPct val="90000"/>
              </a:lnSpc>
              <a:spcBef>
                <a:spcPts val="500"/>
              </a:spcBef>
              <a:spcAft>
                <a:spcPts val="0"/>
              </a:spcAft>
              <a:buClr>
                <a:schemeClr val="dk1"/>
              </a:buClr>
              <a:buSzPct val="100000"/>
              <a:buChar char="-"/>
            </a:pPr>
            <a:r>
              <a:rPr lang="en-US"/>
              <a:t>But might not always be possible if we can’t fix the sources of the bias in the real world...</a:t>
            </a:r>
            <a:endParaRPr/>
          </a:p>
          <a:p>
            <a:pPr marL="228600" lvl="0" indent="-228600" algn="l" rtl="0">
              <a:lnSpc>
                <a:spcPct val="90000"/>
              </a:lnSpc>
              <a:spcBef>
                <a:spcPts val="1000"/>
              </a:spcBef>
              <a:spcAft>
                <a:spcPts val="0"/>
              </a:spcAft>
              <a:buClr>
                <a:schemeClr val="dk1"/>
              </a:buClr>
              <a:buSzPct val="100000"/>
              <a:buChar char="•"/>
            </a:pPr>
            <a:r>
              <a:rPr lang="en-US"/>
              <a:t>AI/Models aren’t “neutral” or “more objective”, they just quickly and automatically codify the status quo (and perpetuate biases)</a:t>
            </a:r>
            <a:endParaRPr/>
          </a:p>
          <a:p>
            <a:pPr marL="685800" lvl="1" indent="-228600" algn="l" rtl="0">
              <a:lnSpc>
                <a:spcPct val="90000"/>
              </a:lnSpc>
              <a:spcBef>
                <a:spcPts val="500"/>
              </a:spcBef>
              <a:spcAft>
                <a:spcPts val="0"/>
              </a:spcAft>
              <a:buClr>
                <a:schemeClr val="dk1"/>
              </a:buClr>
              <a:buSzPct val="100000"/>
              <a:buChar char="-"/>
            </a:pPr>
            <a:r>
              <a:rPr lang="en-US"/>
              <a:t>Garbage in → Garbage out </a:t>
            </a:r>
            <a:endParaRPr/>
          </a:p>
          <a:p>
            <a:pPr marL="228600" lvl="0" indent="-228600" algn="l" rtl="0">
              <a:lnSpc>
                <a:spcPct val="90000"/>
              </a:lnSpc>
              <a:spcBef>
                <a:spcPts val="1000"/>
              </a:spcBef>
              <a:spcAft>
                <a:spcPts val="0"/>
              </a:spcAft>
              <a:buClr>
                <a:schemeClr val="dk1"/>
              </a:buClr>
              <a:buSzPct val="100000"/>
              <a:buChar char="•"/>
            </a:pPr>
            <a:r>
              <a:rPr lang="en-US"/>
              <a:t>Lots of work going into how to de-bias models </a:t>
            </a:r>
            <a:r>
              <a:rPr lang="en-US" i="1"/>
              <a:t>even if </a:t>
            </a:r>
            <a:r>
              <a:rPr lang="en-US"/>
              <a:t>they are trained on biased data. Active area of research!</a:t>
            </a:r>
            <a:endParaRPr/>
          </a:p>
          <a:p>
            <a:pPr marL="685800" lvl="1" indent="-228600" algn="l" rtl="0">
              <a:lnSpc>
                <a:spcPct val="90000"/>
              </a:lnSpc>
              <a:spcBef>
                <a:spcPts val="500"/>
              </a:spcBef>
              <a:spcAft>
                <a:spcPts val="0"/>
              </a:spcAft>
              <a:buClr>
                <a:schemeClr val="dk1"/>
              </a:buClr>
              <a:buSzPct val="100000"/>
              <a:buChar char="-"/>
            </a:pPr>
            <a:r>
              <a:rPr lang="en-US"/>
              <a:t>Key take-away: None of this comes “for free”, requires hard work to fight bias</a:t>
            </a:r>
            <a:endParaRPr/>
          </a:p>
          <a:p>
            <a:pPr marL="228600" lvl="0" indent="-228600" algn="l" rtl="0">
              <a:lnSpc>
                <a:spcPct val="90000"/>
              </a:lnSpc>
              <a:spcBef>
                <a:spcPts val="1000"/>
              </a:spcBef>
              <a:spcAft>
                <a:spcPts val="0"/>
              </a:spcAft>
              <a:buClr>
                <a:schemeClr val="dk1"/>
              </a:buClr>
              <a:buSzPct val="100000"/>
              <a:buChar char="•"/>
            </a:pPr>
            <a:r>
              <a:rPr lang="en-US"/>
              <a:t>Ask ourselves:</a:t>
            </a:r>
            <a:endParaRPr/>
          </a:p>
          <a:p>
            <a:pPr marL="685800" lvl="1" indent="-228600" algn="l" rtl="0">
              <a:lnSpc>
                <a:spcPct val="90000"/>
              </a:lnSpc>
              <a:spcBef>
                <a:spcPts val="500"/>
              </a:spcBef>
              <a:spcAft>
                <a:spcPts val="0"/>
              </a:spcAft>
              <a:buClr>
                <a:schemeClr val="dk1"/>
              </a:buClr>
              <a:buSzPct val="100000"/>
              <a:buChar char="-"/>
            </a:pPr>
            <a:r>
              <a:rPr lang="en-US"/>
              <a:t>What biases might be present in my data?</a:t>
            </a:r>
            <a:endParaRPr/>
          </a:p>
          <a:p>
            <a:pPr marL="685800" lvl="1" indent="-228600" algn="l" rtl="0">
              <a:lnSpc>
                <a:spcPct val="90000"/>
              </a:lnSpc>
              <a:spcBef>
                <a:spcPts val="500"/>
              </a:spcBef>
              <a:spcAft>
                <a:spcPts val="0"/>
              </a:spcAft>
              <a:buClr>
                <a:schemeClr val="dk1"/>
              </a:buClr>
              <a:buSzPct val="100000"/>
              <a:buChar char="-"/>
            </a:pPr>
            <a:r>
              <a:rPr lang="en-US"/>
              <a:t>What assumptions might I be making about who is using my program?</a:t>
            </a:r>
            <a:endParaRPr/>
          </a:p>
          <a:p>
            <a:pPr marL="685800" lvl="1" indent="-228600" algn="l" rtl="0">
              <a:lnSpc>
                <a:spcPct val="90000"/>
              </a:lnSpc>
              <a:spcBef>
                <a:spcPts val="500"/>
              </a:spcBef>
              <a:spcAft>
                <a:spcPts val="0"/>
              </a:spcAft>
              <a:buClr>
                <a:schemeClr val="dk1"/>
              </a:buClr>
              <a:buSzPct val="100000"/>
              <a:buChar char="-"/>
            </a:pPr>
            <a:r>
              <a:rPr lang="en-US"/>
              <a:t>How can I write code to be more inclusive?</a:t>
            </a:r>
            <a:endParaRPr/>
          </a:p>
          <a:p>
            <a:pPr marL="685800" lvl="1" indent="-228600" algn="l" rtl="0">
              <a:lnSpc>
                <a:spcPct val="90000"/>
              </a:lnSpc>
              <a:spcBef>
                <a:spcPts val="500"/>
              </a:spcBef>
              <a:spcAft>
                <a:spcPts val="0"/>
              </a:spcAft>
              <a:buClr>
                <a:schemeClr val="dk1"/>
              </a:buClr>
              <a:buSzPct val="100000"/>
              <a:buChar char="-"/>
            </a:pPr>
            <a:r>
              <a:rPr lang="en-US"/>
              <a:t>What happens </a:t>
            </a:r>
            <a:r>
              <a:rPr lang="en-US" i="1"/>
              <a:t>when (</a:t>
            </a:r>
            <a:r>
              <a:rPr lang="en-US" b="1" i="1"/>
              <a:t>not if</a:t>
            </a:r>
            <a:r>
              <a:rPr lang="en-US" i="1"/>
              <a:t>) </a:t>
            </a:r>
            <a:r>
              <a:rPr lang="en-US"/>
              <a:t>mistakes happen? Who potentially benefits and who is potentially harmed?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Agenda</a:t>
            </a:r>
            <a:endParaRPr dirty="0"/>
          </a:p>
        </p:txBody>
      </p:sp>
      <p:sp>
        <p:nvSpPr>
          <p:cNvPr id="79" name="Google Shape;79;p10"/>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5"/>
              </a:buClr>
              <a:buSzPts val="2800"/>
              <a:buChar char="•"/>
            </a:pPr>
            <a:r>
              <a:rPr lang="en-US" b="1" dirty="0">
                <a:solidFill>
                  <a:schemeClr val="accent5"/>
                </a:solidFill>
              </a:rPr>
              <a:t>Announcements</a:t>
            </a:r>
            <a:endParaRPr dirty="0"/>
          </a:p>
          <a:p>
            <a:pPr marL="228600" lvl="0" indent="-228600" algn="l" rtl="0">
              <a:lnSpc>
                <a:spcPct val="90000"/>
              </a:lnSpc>
              <a:spcBef>
                <a:spcPts val="2200"/>
              </a:spcBef>
              <a:spcAft>
                <a:spcPts val="0"/>
              </a:spcAft>
              <a:buClr>
                <a:schemeClr val="dk1"/>
              </a:buClr>
              <a:buSzPts val="2800"/>
              <a:buChar char="•"/>
            </a:pPr>
            <a:r>
              <a:rPr lang="en-US" dirty="0"/>
              <a:t>Recap: Nested Collections</a:t>
            </a:r>
          </a:p>
          <a:p>
            <a:pPr marL="228600" lvl="0" indent="-228600" algn="l" rtl="0">
              <a:lnSpc>
                <a:spcPct val="90000"/>
              </a:lnSpc>
              <a:spcBef>
                <a:spcPts val="2200"/>
              </a:spcBef>
              <a:spcAft>
                <a:spcPts val="0"/>
              </a:spcAft>
              <a:buClr>
                <a:schemeClr val="dk1"/>
              </a:buClr>
              <a:buSzPts val="2800"/>
              <a:buChar char="•"/>
            </a:pPr>
            <a:r>
              <a:rPr lang="en-US" dirty="0"/>
              <a:t>Practice: </a:t>
            </a:r>
            <a:r>
              <a:rPr lang="en-US" dirty="0" err="1"/>
              <a:t>Barbenheimer</a:t>
            </a:r>
            <a:endParaRPr dirty="0"/>
          </a:p>
          <a:p>
            <a:pPr marL="228600" lvl="0" indent="-228600" algn="l" rtl="0">
              <a:lnSpc>
                <a:spcPct val="90000"/>
              </a:lnSpc>
              <a:spcBef>
                <a:spcPts val="2200"/>
              </a:spcBef>
              <a:spcAft>
                <a:spcPts val="0"/>
              </a:spcAft>
              <a:buClr>
                <a:schemeClr val="dk1"/>
              </a:buClr>
              <a:buSzPts val="2800"/>
              <a:buChar char="•"/>
            </a:pPr>
            <a:r>
              <a:rPr lang="en-US" dirty="0"/>
              <a:t>Practice: Search Engine</a:t>
            </a:r>
            <a:endParaRPr dirty="0"/>
          </a:p>
          <a:p>
            <a:pPr marL="228600" lvl="0" indent="-228600" algn="l" rtl="0">
              <a:lnSpc>
                <a:spcPct val="90000"/>
              </a:lnSpc>
              <a:spcBef>
                <a:spcPts val="2200"/>
              </a:spcBef>
              <a:spcAft>
                <a:spcPts val="0"/>
              </a:spcAft>
              <a:buClr>
                <a:schemeClr val="dk1"/>
              </a:buClr>
              <a:buSzPts val="2800"/>
              <a:buChar char="•"/>
            </a:pPr>
            <a:r>
              <a:rPr lang="en-US" dirty="0"/>
              <a:t>Images Debrief</a:t>
            </a:r>
            <a:endParaRPr dirty="0"/>
          </a:p>
        </p:txBody>
      </p:sp>
      <p:sp>
        <p:nvSpPr>
          <p:cNvPr id="80" name="Google Shape;80;p10"/>
          <p:cNvSpPr/>
          <p:nvPr/>
        </p:nvSpPr>
        <p:spPr>
          <a:xfrm rot="10800000">
            <a:off x="3732787" y="1458097"/>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Announcements</a:t>
            </a:r>
            <a:endParaRPr/>
          </a:p>
        </p:txBody>
      </p:sp>
      <p:sp>
        <p:nvSpPr>
          <p:cNvPr id="86" name="Google Shape;86;p11"/>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1000"/>
              </a:spcBef>
              <a:spcAft>
                <a:spcPts val="0"/>
              </a:spcAft>
              <a:buSzPts val="1800"/>
              <a:buChar char="•"/>
            </a:pPr>
            <a:r>
              <a:rPr lang="en-US" dirty="0"/>
              <a:t>Resub 3 Form posted after lecture</a:t>
            </a:r>
            <a:endParaRPr dirty="0"/>
          </a:p>
          <a:p>
            <a:pPr marL="914400" lvl="1" indent="-342900" algn="l" rtl="0">
              <a:lnSpc>
                <a:spcPct val="115000"/>
              </a:lnSpc>
              <a:spcBef>
                <a:spcPts val="0"/>
              </a:spcBef>
              <a:spcAft>
                <a:spcPts val="0"/>
              </a:spcAft>
              <a:buSzPts val="1800"/>
              <a:buChar char="-"/>
            </a:pPr>
            <a:r>
              <a:rPr lang="en-US" dirty="0"/>
              <a:t>Due Tuesday 7/25 @ 11:59 pm</a:t>
            </a:r>
            <a:endParaRPr dirty="0"/>
          </a:p>
          <a:p>
            <a:pPr marL="457200" lvl="0" indent="-342900" algn="l" rtl="0">
              <a:lnSpc>
                <a:spcPct val="115000"/>
              </a:lnSpc>
              <a:spcBef>
                <a:spcPts val="0"/>
              </a:spcBef>
              <a:spcAft>
                <a:spcPts val="0"/>
              </a:spcAft>
              <a:buSzPts val="1800"/>
              <a:buChar char="•"/>
            </a:pPr>
            <a:r>
              <a:rPr lang="en-US" dirty="0"/>
              <a:t>Quiz 1 is </a:t>
            </a:r>
            <a:r>
              <a:rPr lang="en-US" b="1" dirty="0"/>
              <a:t>Monday (7/24)</a:t>
            </a:r>
          </a:p>
          <a:p>
            <a:pPr marL="1028700" lvl="2" indent="0">
              <a:lnSpc>
                <a:spcPct val="115000"/>
              </a:lnSpc>
              <a:spcBef>
                <a:spcPts val="0"/>
              </a:spcBef>
              <a:buNone/>
            </a:pPr>
            <a:r>
              <a:rPr lang="en-US" dirty="0"/>
              <a:t>- Topics: Reference Semantics, 2D Arrays, Sets, Maps</a:t>
            </a:r>
            <a:endParaRPr dirty="0"/>
          </a:p>
          <a:p>
            <a:pPr marL="457200" lvl="0" indent="-342900" algn="l" rtl="0">
              <a:lnSpc>
                <a:spcPct val="115000"/>
              </a:lnSpc>
              <a:spcBef>
                <a:spcPts val="0"/>
              </a:spcBef>
              <a:spcAft>
                <a:spcPts val="0"/>
              </a:spcAft>
              <a:buSzPts val="1800"/>
              <a:buChar char="•"/>
            </a:pPr>
            <a:r>
              <a:rPr lang="en-US" dirty="0"/>
              <a:t>Programming Assignment 2 released after lecture</a:t>
            </a:r>
            <a:endParaRPr dirty="0"/>
          </a:p>
          <a:p>
            <a:pPr marL="914400" lvl="1" indent="-342900" algn="l" rtl="0">
              <a:lnSpc>
                <a:spcPct val="115000"/>
              </a:lnSpc>
              <a:spcBef>
                <a:spcPts val="0"/>
              </a:spcBef>
              <a:spcAft>
                <a:spcPts val="0"/>
              </a:spcAft>
              <a:buSzPts val="1800"/>
              <a:buChar char="-"/>
            </a:pPr>
            <a:r>
              <a:rPr lang="en-US" dirty="0"/>
              <a:t>Due next Thursday!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Agenda</a:t>
            </a:r>
            <a:endParaRPr/>
          </a:p>
        </p:txBody>
      </p:sp>
      <p:sp>
        <p:nvSpPr>
          <p:cNvPr id="92" name="Google Shape;92;p12"/>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Announcements</a:t>
            </a:r>
            <a:endParaRPr dirty="0"/>
          </a:p>
          <a:p>
            <a:pPr marL="228600" lvl="0" indent="-228600" algn="l" rtl="0">
              <a:lnSpc>
                <a:spcPct val="90000"/>
              </a:lnSpc>
              <a:spcBef>
                <a:spcPts val="2200"/>
              </a:spcBef>
              <a:spcAft>
                <a:spcPts val="0"/>
              </a:spcAft>
              <a:buClr>
                <a:schemeClr val="accent5"/>
              </a:buClr>
              <a:buSzPts val="2800"/>
              <a:buChar char="•"/>
            </a:pPr>
            <a:r>
              <a:rPr lang="en-US" b="1" dirty="0">
                <a:solidFill>
                  <a:schemeClr val="accent5"/>
                </a:solidFill>
              </a:rPr>
              <a:t>Recap: Nested Collections</a:t>
            </a:r>
            <a:endParaRPr b="1" dirty="0">
              <a:solidFill>
                <a:schemeClr val="accent5"/>
              </a:solidFill>
            </a:endParaRPr>
          </a:p>
          <a:p>
            <a:pPr marL="228600" lvl="0" indent="-228600" algn="l" rtl="0">
              <a:lnSpc>
                <a:spcPct val="90000"/>
              </a:lnSpc>
              <a:spcBef>
                <a:spcPts val="2200"/>
              </a:spcBef>
              <a:spcAft>
                <a:spcPts val="0"/>
              </a:spcAft>
              <a:buClr>
                <a:schemeClr val="dk1"/>
              </a:buClr>
              <a:buSzPts val="2800"/>
              <a:buChar char="•"/>
            </a:pPr>
            <a:r>
              <a:rPr lang="en-US" dirty="0"/>
              <a:t>Practice: </a:t>
            </a:r>
            <a:r>
              <a:rPr lang="en-US" dirty="0" err="1"/>
              <a:t>Barbenheimer</a:t>
            </a:r>
            <a:endParaRPr dirty="0"/>
          </a:p>
          <a:p>
            <a:pPr marL="228600" lvl="0" indent="-228600" algn="l" rtl="0">
              <a:lnSpc>
                <a:spcPct val="90000"/>
              </a:lnSpc>
              <a:spcBef>
                <a:spcPts val="2200"/>
              </a:spcBef>
              <a:spcAft>
                <a:spcPts val="0"/>
              </a:spcAft>
              <a:buClr>
                <a:schemeClr val="dk1"/>
              </a:buClr>
              <a:buSzPts val="2800"/>
              <a:buChar char="•"/>
            </a:pPr>
            <a:r>
              <a:rPr lang="en-US" dirty="0"/>
              <a:t>Practice: Search Engine</a:t>
            </a:r>
            <a:endParaRPr dirty="0"/>
          </a:p>
          <a:p>
            <a:pPr marL="228600" lvl="0" indent="-228600" algn="l" rtl="0">
              <a:lnSpc>
                <a:spcPct val="90000"/>
              </a:lnSpc>
              <a:spcBef>
                <a:spcPts val="2200"/>
              </a:spcBef>
              <a:spcAft>
                <a:spcPts val="0"/>
              </a:spcAft>
              <a:buClr>
                <a:schemeClr val="dk1"/>
              </a:buClr>
              <a:buSzPts val="2800"/>
              <a:buChar char="•"/>
            </a:pPr>
            <a:r>
              <a:rPr lang="en-US" dirty="0"/>
              <a:t>Images Debrief</a:t>
            </a:r>
            <a:endParaRPr dirty="0"/>
          </a:p>
          <a:p>
            <a:pPr marL="228600" lvl="0" indent="-50800" algn="l" rtl="0">
              <a:lnSpc>
                <a:spcPct val="90000"/>
              </a:lnSpc>
              <a:spcBef>
                <a:spcPts val="2200"/>
              </a:spcBef>
              <a:spcAft>
                <a:spcPts val="0"/>
              </a:spcAft>
              <a:buClr>
                <a:schemeClr val="dk1"/>
              </a:buClr>
              <a:buSzPts val="2800"/>
              <a:buNone/>
            </a:pPr>
            <a:endParaRPr dirty="0"/>
          </a:p>
        </p:txBody>
      </p:sp>
      <p:sp>
        <p:nvSpPr>
          <p:cNvPr id="93" name="Google Shape;93;p12"/>
          <p:cNvSpPr/>
          <p:nvPr/>
        </p:nvSpPr>
        <p:spPr>
          <a:xfrm rot="10800000">
            <a:off x="5094450" y="2114080"/>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Calibri"/>
              <a:buNone/>
            </a:pPr>
            <a:r>
              <a:rPr lang="en-US">
                <a:solidFill>
                  <a:schemeClr val="accent4"/>
                </a:solidFill>
              </a:rPr>
              <a:t>(Review)</a:t>
            </a:r>
            <a:r>
              <a:rPr lang="en-US">
                <a:solidFill>
                  <a:srgbClr val="54A0FF"/>
                </a:solidFill>
              </a:rPr>
              <a:t> </a:t>
            </a:r>
            <a:r>
              <a:rPr lang="en-US"/>
              <a:t>Map ADT</a:t>
            </a:r>
            <a:endParaRPr/>
          </a:p>
        </p:txBody>
      </p:sp>
      <p:sp>
        <p:nvSpPr>
          <p:cNvPr id="99" name="Google Shape;99;p13"/>
          <p:cNvSpPr txBox="1">
            <a:spLocks noGrp="1"/>
          </p:cNvSpPr>
          <p:nvPr>
            <p:ph type="body" idx="1"/>
          </p:nvPr>
        </p:nvSpPr>
        <p:spPr>
          <a:xfrm>
            <a:off x="838200" y="1371600"/>
            <a:ext cx="10515600" cy="527767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Data structure to map keys to values</a:t>
            </a:r>
            <a:endParaRPr/>
          </a:p>
          <a:p>
            <a:pPr marL="685800" lvl="1" indent="-228600" algn="l" rtl="0">
              <a:lnSpc>
                <a:spcPct val="90000"/>
              </a:lnSpc>
              <a:spcBef>
                <a:spcPts val="500"/>
              </a:spcBef>
              <a:spcAft>
                <a:spcPts val="0"/>
              </a:spcAft>
              <a:buClr>
                <a:schemeClr val="dk1"/>
              </a:buClr>
              <a:buSzPts val="2400"/>
              <a:buChar char="-"/>
            </a:pPr>
            <a:r>
              <a:rPr lang="en-US"/>
              <a:t>Keys can be any* type; Keys are unique </a:t>
            </a:r>
            <a:endParaRPr/>
          </a:p>
          <a:p>
            <a:pPr marL="685800" lvl="1" indent="-228600" algn="l" rtl="0">
              <a:lnSpc>
                <a:spcPct val="90000"/>
              </a:lnSpc>
              <a:spcBef>
                <a:spcPts val="500"/>
              </a:spcBef>
              <a:spcAft>
                <a:spcPts val="0"/>
              </a:spcAft>
              <a:buClr>
                <a:schemeClr val="dk1"/>
              </a:buClr>
              <a:buSzPts val="2400"/>
              <a:buChar char="-"/>
            </a:pPr>
            <a:r>
              <a:rPr lang="en-US"/>
              <a:t>Values can be any type </a:t>
            </a:r>
            <a:endParaRPr/>
          </a:p>
          <a:p>
            <a:pPr marL="228600" lvl="0" indent="-228600" algn="l" rtl="0">
              <a:lnSpc>
                <a:spcPct val="90000"/>
              </a:lnSpc>
              <a:spcBef>
                <a:spcPts val="1000"/>
              </a:spcBef>
              <a:spcAft>
                <a:spcPts val="0"/>
              </a:spcAft>
              <a:buClr>
                <a:schemeClr val="dk1"/>
              </a:buClr>
              <a:buSzPts val="2800"/>
              <a:buChar char="•"/>
            </a:pPr>
            <a:r>
              <a:rPr lang="en-US"/>
              <a:t>Example: Mapping nucleotides to counts!</a:t>
            </a:r>
            <a:endParaRPr/>
          </a:p>
          <a:p>
            <a:pPr marL="228600" lvl="0" indent="-228600" algn="l" rtl="0">
              <a:lnSpc>
                <a:spcPct val="90000"/>
              </a:lnSpc>
              <a:spcBef>
                <a:spcPts val="1000"/>
              </a:spcBef>
              <a:spcAft>
                <a:spcPts val="0"/>
              </a:spcAft>
              <a:buClr>
                <a:schemeClr val="dk1"/>
              </a:buClr>
              <a:buSzPts val="2800"/>
              <a:buChar char="•"/>
            </a:pPr>
            <a:r>
              <a:rPr lang="en-US"/>
              <a:t>Operations</a:t>
            </a:r>
            <a:endParaRPr/>
          </a:p>
          <a:p>
            <a:pPr marL="685800" lvl="1" indent="-228600" algn="l" rtl="0">
              <a:lnSpc>
                <a:spcPct val="90000"/>
              </a:lnSpc>
              <a:spcBef>
                <a:spcPts val="500"/>
              </a:spcBef>
              <a:spcAft>
                <a:spcPts val="0"/>
              </a:spcAft>
              <a:buClr>
                <a:schemeClr val="dk1"/>
              </a:buClr>
              <a:buSzPts val="2400"/>
              <a:buChar char="-"/>
            </a:pPr>
            <a:r>
              <a:rPr lang="en-US">
                <a:latin typeface="Courier New"/>
                <a:ea typeface="Courier New"/>
                <a:cs typeface="Courier New"/>
                <a:sym typeface="Courier New"/>
              </a:rPr>
              <a:t>put(key, value)</a:t>
            </a:r>
            <a:r>
              <a:rPr lang="en-US"/>
              <a:t>: Associate key to value</a:t>
            </a:r>
            <a:endParaRPr/>
          </a:p>
          <a:p>
            <a:pPr marL="1143000" lvl="2" indent="-228600" algn="l" rtl="0">
              <a:lnSpc>
                <a:spcPct val="90000"/>
              </a:lnSpc>
              <a:spcBef>
                <a:spcPts val="500"/>
              </a:spcBef>
              <a:spcAft>
                <a:spcPts val="0"/>
              </a:spcAft>
              <a:buClr>
                <a:schemeClr val="dk1"/>
              </a:buClr>
              <a:buSzPts val="2000"/>
              <a:buChar char="-"/>
            </a:pPr>
            <a:r>
              <a:rPr lang="en-US"/>
              <a:t>Overwrites duplicate keys</a:t>
            </a:r>
            <a:endParaRPr/>
          </a:p>
          <a:p>
            <a:pPr marL="685800" lvl="1" indent="-228600" algn="l" rtl="0">
              <a:lnSpc>
                <a:spcPct val="90000"/>
              </a:lnSpc>
              <a:spcBef>
                <a:spcPts val="500"/>
              </a:spcBef>
              <a:spcAft>
                <a:spcPts val="0"/>
              </a:spcAft>
              <a:buClr>
                <a:schemeClr val="dk1"/>
              </a:buClr>
              <a:buSzPts val="2400"/>
              <a:buChar char="-"/>
            </a:pPr>
            <a:r>
              <a:rPr lang="en-US">
                <a:latin typeface="Courier New"/>
                <a:ea typeface="Courier New"/>
                <a:cs typeface="Courier New"/>
                <a:sym typeface="Courier New"/>
              </a:rPr>
              <a:t>get(key)</a:t>
            </a:r>
            <a:r>
              <a:rPr lang="en-US"/>
              <a:t>: Get value for key</a:t>
            </a:r>
            <a:endParaRPr/>
          </a:p>
          <a:p>
            <a:pPr marL="685800" lvl="1" indent="-228600" algn="l" rtl="0">
              <a:lnSpc>
                <a:spcPct val="90000"/>
              </a:lnSpc>
              <a:spcBef>
                <a:spcPts val="500"/>
              </a:spcBef>
              <a:spcAft>
                <a:spcPts val="0"/>
              </a:spcAft>
              <a:buClr>
                <a:schemeClr val="dk1"/>
              </a:buClr>
              <a:buSzPts val="2400"/>
              <a:buChar char="-"/>
            </a:pPr>
            <a:r>
              <a:rPr lang="en-US">
                <a:latin typeface="Courier New"/>
                <a:ea typeface="Courier New"/>
                <a:cs typeface="Courier New"/>
                <a:sym typeface="Courier New"/>
              </a:rPr>
              <a:t>remove(key)</a:t>
            </a:r>
            <a:r>
              <a:rPr lang="en-US"/>
              <a:t>: Remove key/value pair</a:t>
            </a:r>
            <a:endParaRPr/>
          </a:p>
          <a:p>
            <a:pPr marL="685800" lvl="1" indent="-76200" algn="l" rtl="0">
              <a:lnSpc>
                <a:spcPct val="90000"/>
              </a:lnSpc>
              <a:spcBef>
                <a:spcPts val="5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1800"/>
              <a:buNone/>
            </a:pPr>
            <a:r>
              <a:rPr lang="en-US" sz="1800"/>
              <a:t>Same as Python’s dict</a:t>
            </a:r>
            <a:endParaRPr sz="1800"/>
          </a:p>
        </p:txBody>
      </p:sp>
      <p:pic>
        <p:nvPicPr>
          <p:cNvPr id="100" name="Google Shape;100;p13"/>
          <p:cNvPicPr preferRelativeResize="0"/>
          <p:nvPr/>
        </p:nvPicPr>
        <p:blipFill rotWithShape="1">
          <a:blip r:embed="rId3">
            <a:alphaModFix/>
          </a:blip>
          <a:srcRect/>
          <a:stretch/>
        </p:blipFill>
        <p:spPr>
          <a:xfrm>
            <a:off x="7462261" y="3429000"/>
            <a:ext cx="4269226" cy="31018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4A0FF"/>
              </a:buClr>
              <a:buSzPts val="4400"/>
              <a:buFont typeface="Calibri"/>
              <a:buNone/>
            </a:pPr>
            <a:r>
              <a:rPr lang="en-US">
                <a:solidFill>
                  <a:srgbClr val="54A0FF"/>
                </a:solidFill>
              </a:rPr>
              <a:t>(PCM)</a:t>
            </a:r>
            <a:r>
              <a:rPr lang="en-US"/>
              <a:t> Nested Collections</a:t>
            </a:r>
            <a:endParaRPr/>
          </a:p>
        </p:txBody>
      </p:sp>
      <p:sp>
        <p:nvSpPr>
          <p:cNvPr id="113" name="Google Shape;113;p15"/>
          <p:cNvSpPr txBox="1">
            <a:spLocks noGrp="1"/>
          </p:cNvSpPr>
          <p:nvPr>
            <p:ph type="body" idx="1"/>
          </p:nvPr>
        </p:nvSpPr>
        <p:spPr>
          <a:xfrm>
            <a:off x="838200" y="1371600"/>
            <a:ext cx="6029739"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The values inside a Map can be any type, including </a:t>
            </a:r>
            <a:r>
              <a:rPr lang="en-US" i="1"/>
              <a:t>data structures</a:t>
            </a:r>
            <a:endParaRPr/>
          </a:p>
          <a:p>
            <a:pPr marL="228600" lvl="0" indent="-228600" algn="l" rtl="0">
              <a:lnSpc>
                <a:spcPct val="90000"/>
              </a:lnSpc>
              <a:spcBef>
                <a:spcPts val="1000"/>
              </a:spcBef>
              <a:spcAft>
                <a:spcPts val="0"/>
              </a:spcAft>
              <a:buClr>
                <a:schemeClr val="dk1"/>
              </a:buClr>
              <a:buSzPts val="2800"/>
              <a:buChar char="•"/>
            </a:pPr>
            <a:r>
              <a:rPr lang="en-US"/>
              <a:t>Common examples:</a:t>
            </a:r>
            <a:endParaRPr/>
          </a:p>
          <a:p>
            <a:pPr marL="685800" lvl="1" indent="-228600" algn="l" rtl="0">
              <a:lnSpc>
                <a:spcPct val="90000"/>
              </a:lnSpc>
              <a:spcBef>
                <a:spcPts val="500"/>
              </a:spcBef>
              <a:spcAft>
                <a:spcPts val="0"/>
              </a:spcAft>
              <a:buClr>
                <a:schemeClr val="dk1"/>
              </a:buClr>
              <a:buSzPts val="2400"/>
              <a:buChar char="-"/>
            </a:pPr>
            <a:r>
              <a:rPr lang="en-US"/>
              <a:t>Mapping Section -&gt; Set of students in that section</a:t>
            </a:r>
            <a:endParaRPr/>
          </a:p>
          <a:p>
            <a:pPr marL="685800" lvl="1" indent="-228600" algn="l" rtl="0">
              <a:lnSpc>
                <a:spcPct val="90000"/>
              </a:lnSpc>
              <a:spcBef>
                <a:spcPts val="500"/>
              </a:spcBef>
              <a:spcAft>
                <a:spcPts val="0"/>
              </a:spcAft>
              <a:buClr>
                <a:schemeClr val="dk1"/>
              </a:buClr>
              <a:buSzPts val="2400"/>
              <a:buChar char="-"/>
            </a:pPr>
            <a:r>
              <a:rPr lang="en-US"/>
              <a:t>Mapping Recipe -&gt; Set of ingredients in that recipe</a:t>
            </a:r>
            <a:endParaRPr/>
          </a:p>
          <a:p>
            <a:pPr marL="1143000" lvl="2" indent="-228600" algn="l" rtl="0">
              <a:lnSpc>
                <a:spcPct val="90000"/>
              </a:lnSpc>
              <a:spcBef>
                <a:spcPts val="500"/>
              </a:spcBef>
              <a:spcAft>
                <a:spcPts val="0"/>
              </a:spcAft>
              <a:buClr>
                <a:schemeClr val="dk1"/>
              </a:buClr>
              <a:buSzPts val="2000"/>
              <a:buChar char="-"/>
            </a:pPr>
            <a:r>
              <a:rPr lang="en-US"/>
              <a:t>Or even Map&lt;String, Map&lt;String, Double&gt;&gt; for units!</a:t>
            </a:r>
            <a:endParaRPr/>
          </a:p>
          <a:p>
            <a:pPr marL="0" lvl="0" indent="0" algn="l" rtl="0">
              <a:lnSpc>
                <a:spcPct val="90000"/>
              </a:lnSpc>
              <a:spcBef>
                <a:spcPts val="1000"/>
              </a:spcBef>
              <a:spcAft>
                <a:spcPts val="0"/>
              </a:spcAft>
              <a:buClr>
                <a:schemeClr val="dk1"/>
              </a:buClr>
              <a:buSzPts val="2800"/>
              <a:buNone/>
            </a:pPr>
            <a:endParaRPr/>
          </a:p>
        </p:txBody>
      </p:sp>
      <p:pic>
        <p:nvPicPr>
          <p:cNvPr id="114" name="Google Shape;114;p15"/>
          <p:cNvPicPr preferRelativeResize="0"/>
          <p:nvPr/>
        </p:nvPicPr>
        <p:blipFill rotWithShape="1">
          <a:blip r:embed="rId3">
            <a:alphaModFix/>
          </a:blip>
          <a:srcRect/>
          <a:stretch/>
        </p:blipFill>
        <p:spPr>
          <a:xfrm>
            <a:off x="7109792" y="1371600"/>
            <a:ext cx="4681330" cy="46813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838200" y="456565"/>
            <a:ext cx="10515600" cy="76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4A0FF"/>
              </a:buClr>
              <a:buSzPts val="4400"/>
              <a:buFont typeface="Calibri"/>
              <a:buNone/>
            </a:pPr>
            <a:r>
              <a:rPr lang="en-US"/>
              <a:t>Map Type Examples</a:t>
            </a:r>
            <a:endParaRPr/>
          </a:p>
        </p:txBody>
      </p:sp>
      <p:sp>
        <p:nvSpPr>
          <p:cNvPr id="144" name="Google Shape;144;p19"/>
          <p:cNvSpPr txBox="1">
            <a:spLocks noGrp="1"/>
          </p:cNvSpPr>
          <p:nvPr>
            <p:ph type="body" idx="1"/>
          </p:nvPr>
        </p:nvSpPr>
        <p:spPr>
          <a:xfrm>
            <a:off x="457200" y="1371600"/>
            <a:ext cx="10515600" cy="63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Count of A, T, C, Gs in a DNA sequence</a:t>
            </a:r>
            <a:endParaRPr/>
          </a:p>
        </p:txBody>
      </p:sp>
      <p:sp>
        <p:nvSpPr>
          <p:cNvPr id="145" name="Google Shape;145;p19"/>
          <p:cNvSpPr txBox="1">
            <a:spLocks noGrp="1"/>
          </p:cNvSpPr>
          <p:nvPr>
            <p:ph type="body" idx="1"/>
          </p:nvPr>
        </p:nvSpPr>
        <p:spPr>
          <a:xfrm>
            <a:off x="457200" y="2895600"/>
            <a:ext cx="10515600" cy="63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Look up all students in each section based on their TA name…</a:t>
            </a:r>
            <a:endParaRPr/>
          </a:p>
        </p:txBody>
      </p:sp>
      <p:sp>
        <p:nvSpPr>
          <p:cNvPr id="146" name="Google Shape;146;p19"/>
          <p:cNvSpPr txBox="1">
            <a:spLocks noGrp="1"/>
          </p:cNvSpPr>
          <p:nvPr>
            <p:ph type="body" idx="1"/>
          </p:nvPr>
        </p:nvSpPr>
        <p:spPr>
          <a:xfrm>
            <a:off x="457200" y="4419600"/>
            <a:ext cx="10515600" cy="910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Represent people in line at a grocery store grouped by the cashier they’re waiting for</a:t>
            </a:r>
            <a:endParaRPr/>
          </a:p>
        </p:txBody>
      </p:sp>
      <p:sp>
        <p:nvSpPr>
          <p:cNvPr id="147" name="Google Shape;147;p19"/>
          <p:cNvSpPr txBox="1"/>
          <p:nvPr/>
        </p:nvSpPr>
        <p:spPr>
          <a:xfrm>
            <a:off x="1728600" y="1999850"/>
            <a:ext cx="3877200" cy="461700"/>
          </a:xfrm>
          <a:prstGeom prst="rect">
            <a:avLst/>
          </a:prstGeom>
          <a:solidFill>
            <a:srgbClr val="D9EAD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onsolas"/>
                <a:ea typeface="Consolas"/>
                <a:cs typeface="Consolas"/>
                <a:sym typeface="Consolas"/>
              </a:rPr>
              <a:t>Map&lt;Character, Integer&gt;</a:t>
            </a:r>
            <a:endParaRPr sz="1800">
              <a:latin typeface="Consolas"/>
              <a:ea typeface="Consolas"/>
              <a:cs typeface="Consolas"/>
              <a:sym typeface="Consolas"/>
            </a:endParaRPr>
          </a:p>
        </p:txBody>
      </p:sp>
      <p:sp>
        <p:nvSpPr>
          <p:cNvPr id="148" name="Google Shape;148;p19"/>
          <p:cNvSpPr txBox="1"/>
          <p:nvPr/>
        </p:nvSpPr>
        <p:spPr>
          <a:xfrm>
            <a:off x="1728600" y="3523850"/>
            <a:ext cx="3877200" cy="461700"/>
          </a:xfrm>
          <a:prstGeom prst="rect">
            <a:avLst/>
          </a:prstGeom>
          <a:solidFill>
            <a:srgbClr val="D9EAD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onsolas"/>
                <a:ea typeface="Consolas"/>
                <a:cs typeface="Consolas"/>
                <a:sym typeface="Consolas"/>
              </a:rPr>
              <a:t>Map&lt;String, Set&lt;String&gt;&gt;</a:t>
            </a:r>
            <a:endParaRPr sz="1800">
              <a:latin typeface="Consolas"/>
              <a:ea typeface="Consolas"/>
              <a:cs typeface="Consolas"/>
              <a:sym typeface="Consolas"/>
            </a:endParaRPr>
          </a:p>
        </p:txBody>
      </p:sp>
      <p:sp>
        <p:nvSpPr>
          <p:cNvPr id="149" name="Google Shape;149;p19"/>
          <p:cNvSpPr txBox="1"/>
          <p:nvPr/>
        </p:nvSpPr>
        <p:spPr>
          <a:xfrm>
            <a:off x="1728600" y="5428850"/>
            <a:ext cx="3877200" cy="461700"/>
          </a:xfrm>
          <a:prstGeom prst="rect">
            <a:avLst/>
          </a:prstGeom>
          <a:solidFill>
            <a:srgbClr val="D9EAD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onsolas"/>
                <a:ea typeface="Consolas"/>
                <a:cs typeface="Consolas"/>
                <a:sym typeface="Consolas"/>
              </a:rPr>
              <a:t>Map&lt;Integer, Queue&lt;String&gt;&gt;</a:t>
            </a:r>
            <a:endParaRPr sz="1800">
              <a:latin typeface="Consolas"/>
              <a:ea typeface="Consolas"/>
              <a:cs typeface="Consolas"/>
              <a:sym typeface="Consolas"/>
            </a:endParaRPr>
          </a:p>
        </p:txBody>
      </p:sp>
      <p:sp>
        <p:nvSpPr>
          <p:cNvPr id="150" name="Google Shape;150;p19"/>
          <p:cNvSpPr txBox="1"/>
          <p:nvPr/>
        </p:nvSpPr>
        <p:spPr>
          <a:xfrm>
            <a:off x="2402550" y="2499075"/>
            <a:ext cx="192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A, T, C, or G</a:t>
            </a:r>
            <a:endParaRPr>
              <a:latin typeface="Calibri"/>
              <a:ea typeface="Calibri"/>
              <a:cs typeface="Calibri"/>
              <a:sym typeface="Calibri"/>
            </a:endParaRPr>
          </a:p>
        </p:txBody>
      </p:sp>
      <p:sp>
        <p:nvSpPr>
          <p:cNvPr id="151" name="Google Shape;151;p19"/>
          <p:cNvSpPr txBox="1"/>
          <p:nvPr/>
        </p:nvSpPr>
        <p:spPr>
          <a:xfrm>
            <a:off x="4459950" y="2499075"/>
            <a:ext cx="192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occurrence count</a:t>
            </a:r>
            <a:endParaRPr>
              <a:latin typeface="Calibri"/>
              <a:ea typeface="Calibri"/>
              <a:cs typeface="Calibri"/>
              <a:sym typeface="Calibri"/>
            </a:endParaRPr>
          </a:p>
        </p:txBody>
      </p:sp>
      <p:cxnSp>
        <p:nvCxnSpPr>
          <p:cNvPr id="152" name="Google Shape;152;p19"/>
          <p:cNvCxnSpPr/>
          <p:nvPr/>
        </p:nvCxnSpPr>
        <p:spPr>
          <a:xfrm rot="10800000" flipH="1">
            <a:off x="3037525" y="2367625"/>
            <a:ext cx="141600" cy="245400"/>
          </a:xfrm>
          <a:prstGeom prst="straightConnector1">
            <a:avLst/>
          </a:prstGeom>
          <a:noFill/>
          <a:ln w="9525" cap="flat" cmpd="sng">
            <a:solidFill>
              <a:schemeClr val="dk2"/>
            </a:solidFill>
            <a:prstDash val="solid"/>
            <a:round/>
            <a:headEnd type="none" w="med" len="med"/>
            <a:tailEnd type="triangle" w="med" len="med"/>
          </a:ln>
        </p:spPr>
      </p:cxnSp>
      <p:cxnSp>
        <p:nvCxnSpPr>
          <p:cNvPr id="153" name="Google Shape;153;p19"/>
          <p:cNvCxnSpPr/>
          <p:nvPr/>
        </p:nvCxnSpPr>
        <p:spPr>
          <a:xfrm rot="10800000">
            <a:off x="4490300" y="2358375"/>
            <a:ext cx="132000" cy="216900"/>
          </a:xfrm>
          <a:prstGeom prst="straightConnector1">
            <a:avLst/>
          </a:prstGeom>
          <a:noFill/>
          <a:ln w="9525" cap="flat" cmpd="sng">
            <a:solidFill>
              <a:schemeClr val="dk2"/>
            </a:solidFill>
            <a:prstDash val="solid"/>
            <a:round/>
            <a:headEnd type="none" w="med" len="med"/>
            <a:tailEnd type="triangle" w="med" len="med"/>
          </a:ln>
        </p:spPr>
      </p:cxnSp>
      <p:sp>
        <p:nvSpPr>
          <p:cNvPr id="154" name="Google Shape;154;p19"/>
          <p:cNvSpPr txBox="1"/>
          <p:nvPr/>
        </p:nvSpPr>
        <p:spPr>
          <a:xfrm>
            <a:off x="2326350" y="4051375"/>
            <a:ext cx="192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TA name</a:t>
            </a:r>
            <a:endParaRPr>
              <a:latin typeface="Calibri"/>
              <a:ea typeface="Calibri"/>
              <a:cs typeface="Calibri"/>
              <a:sym typeface="Calibri"/>
            </a:endParaRPr>
          </a:p>
        </p:txBody>
      </p:sp>
      <p:sp>
        <p:nvSpPr>
          <p:cNvPr id="155" name="Google Shape;155;p19"/>
          <p:cNvSpPr txBox="1"/>
          <p:nvPr/>
        </p:nvSpPr>
        <p:spPr>
          <a:xfrm>
            <a:off x="4383750" y="4051375"/>
            <a:ext cx="192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Student names</a:t>
            </a:r>
            <a:endParaRPr>
              <a:latin typeface="Calibri"/>
              <a:ea typeface="Calibri"/>
              <a:cs typeface="Calibri"/>
              <a:sym typeface="Calibri"/>
            </a:endParaRPr>
          </a:p>
        </p:txBody>
      </p:sp>
      <p:cxnSp>
        <p:nvCxnSpPr>
          <p:cNvPr id="156" name="Google Shape;156;p19"/>
          <p:cNvCxnSpPr/>
          <p:nvPr/>
        </p:nvCxnSpPr>
        <p:spPr>
          <a:xfrm rot="10800000" flipH="1">
            <a:off x="2961325" y="3919925"/>
            <a:ext cx="141600" cy="245400"/>
          </a:xfrm>
          <a:prstGeom prst="straightConnector1">
            <a:avLst/>
          </a:prstGeom>
          <a:noFill/>
          <a:ln w="9525" cap="flat" cmpd="sng">
            <a:solidFill>
              <a:schemeClr val="dk2"/>
            </a:solidFill>
            <a:prstDash val="solid"/>
            <a:round/>
            <a:headEnd type="none" w="med" len="med"/>
            <a:tailEnd type="triangle" w="med" len="med"/>
          </a:ln>
        </p:spPr>
      </p:cxnSp>
      <p:cxnSp>
        <p:nvCxnSpPr>
          <p:cNvPr id="157" name="Google Shape;157;p19"/>
          <p:cNvCxnSpPr/>
          <p:nvPr/>
        </p:nvCxnSpPr>
        <p:spPr>
          <a:xfrm rot="10800000">
            <a:off x="4414100" y="3910675"/>
            <a:ext cx="132000" cy="216900"/>
          </a:xfrm>
          <a:prstGeom prst="straightConnector1">
            <a:avLst/>
          </a:prstGeom>
          <a:noFill/>
          <a:ln w="9525" cap="flat" cmpd="sng">
            <a:solidFill>
              <a:schemeClr val="dk2"/>
            </a:solidFill>
            <a:prstDash val="solid"/>
            <a:round/>
            <a:headEnd type="none" w="med" len="med"/>
            <a:tailEnd type="triangle" w="med" len="med"/>
          </a:ln>
        </p:spPr>
      </p:cxnSp>
      <p:sp>
        <p:nvSpPr>
          <p:cNvPr id="158" name="Google Shape;158;p19"/>
          <p:cNvSpPr txBox="1"/>
          <p:nvPr/>
        </p:nvSpPr>
        <p:spPr>
          <a:xfrm>
            <a:off x="2250150" y="6004275"/>
            <a:ext cx="192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Lane Number</a:t>
            </a:r>
            <a:endParaRPr>
              <a:latin typeface="Calibri"/>
              <a:ea typeface="Calibri"/>
              <a:cs typeface="Calibri"/>
              <a:sym typeface="Calibri"/>
            </a:endParaRPr>
          </a:p>
        </p:txBody>
      </p:sp>
      <p:sp>
        <p:nvSpPr>
          <p:cNvPr id="159" name="Google Shape;159;p19"/>
          <p:cNvSpPr txBox="1"/>
          <p:nvPr/>
        </p:nvSpPr>
        <p:spPr>
          <a:xfrm>
            <a:off x="4307550" y="6004275"/>
            <a:ext cx="1924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Customer names in a queue</a:t>
            </a:r>
            <a:endParaRPr>
              <a:latin typeface="Calibri"/>
              <a:ea typeface="Calibri"/>
              <a:cs typeface="Calibri"/>
              <a:sym typeface="Calibri"/>
            </a:endParaRPr>
          </a:p>
        </p:txBody>
      </p:sp>
      <p:cxnSp>
        <p:nvCxnSpPr>
          <p:cNvPr id="160" name="Google Shape;160;p19"/>
          <p:cNvCxnSpPr/>
          <p:nvPr/>
        </p:nvCxnSpPr>
        <p:spPr>
          <a:xfrm rot="10800000" flipH="1">
            <a:off x="2885125" y="5872825"/>
            <a:ext cx="141600" cy="245400"/>
          </a:xfrm>
          <a:prstGeom prst="straightConnector1">
            <a:avLst/>
          </a:prstGeom>
          <a:noFill/>
          <a:ln w="9525" cap="flat" cmpd="sng">
            <a:solidFill>
              <a:schemeClr val="dk2"/>
            </a:solidFill>
            <a:prstDash val="solid"/>
            <a:round/>
            <a:headEnd type="none" w="med" len="med"/>
            <a:tailEnd type="triangle" w="med" len="med"/>
          </a:ln>
        </p:spPr>
      </p:cxnSp>
      <p:cxnSp>
        <p:nvCxnSpPr>
          <p:cNvPr id="161" name="Google Shape;161;p19"/>
          <p:cNvCxnSpPr/>
          <p:nvPr/>
        </p:nvCxnSpPr>
        <p:spPr>
          <a:xfrm rot="10800000">
            <a:off x="4337900" y="5863575"/>
            <a:ext cx="132000" cy="216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Agenda</a:t>
            </a:r>
            <a:endParaRPr/>
          </a:p>
        </p:txBody>
      </p:sp>
      <p:sp>
        <p:nvSpPr>
          <p:cNvPr id="92" name="Google Shape;92;p12"/>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Announcements</a:t>
            </a:r>
            <a:endParaRPr dirty="0"/>
          </a:p>
          <a:p>
            <a:pPr marL="228600" lvl="0" indent="-228600" algn="l" rtl="0">
              <a:lnSpc>
                <a:spcPct val="90000"/>
              </a:lnSpc>
              <a:spcBef>
                <a:spcPts val="2200"/>
              </a:spcBef>
              <a:spcAft>
                <a:spcPts val="0"/>
              </a:spcAft>
              <a:buClr>
                <a:schemeClr val="accent5"/>
              </a:buClr>
              <a:buSzPts val="2800"/>
              <a:buChar char="•"/>
            </a:pPr>
            <a:r>
              <a:rPr lang="en-US" dirty="0">
                <a:solidFill>
                  <a:schemeClr val="tx1"/>
                </a:solidFill>
              </a:rPr>
              <a:t>Recap: Nested Collections</a:t>
            </a:r>
            <a:endParaRPr dirty="0">
              <a:solidFill>
                <a:schemeClr val="tx1"/>
              </a:solidFill>
            </a:endParaRPr>
          </a:p>
          <a:p>
            <a:pPr marL="228600" lvl="0" indent="-228600" algn="l" rtl="0">
              <a:lnSpc>
                <a:spcPct val="90000"/>
              </a:lnSpc>
              <a:spcBef>
                <a:spcPts val="2200"/>
              </a:spcBef>
              <a:spcAft>
                <a:spcPts val="0"/>
              </a:spcAft>
              <a:buClr>
                <a:schemeClr val="dk1"/>
              </a:buClr>
              <a:buSzPts val="2800"/>
              <a:buChar char="•"/>
            </a:pPr>
            <a:r>
              <a:rPr lang="en-US" b="1" dirty="0">
                <a:solidFill>
                  <a:schemeClr val="accent5"/>
                </a:solidFill>
              </a:rPr>
              <a:t>Practice: </a:t>
            </a:r>
            <a:r>
              <a:rPr lang="en-US" b="1" dirty="0" err="1">
                <a:solidFill>
                  <a:schemeClr val="accent5"/>
                </a:solidFill>
              </a:rPr>
              <a:t>Barbenheimer</a:t>
            </a:r>
            <a:endParaRPr b="1" dirty="0">
              <a:solidFill>
                <a:schemeClr val="accent5"/>
              </a:solidFill>
            </a:endParaRPr>
          </a:p>
          <a:p>
            <a:pPr marL="228600" lvl="0" indent="-228600" algn="l" rtl="0">
              <a:lnSpc>
                <a:spcPct val="90000"/>
              </a:lnSpc>
              <a:spcBef>
                <a:spcPts val="2200"/>
              </a:spcBef>
              <a:spcAft>
                <a:spcPts val="0"/>
              </a:spcAft>
              <a:buClr>
                <a:schemeClr val="dk1"/>
              </a:buClr>
              <a:buSzPts val="2800"/>
              <a:buChar char="•"/>
            </a:pPr>
            <a:r>
              <a:rPr lang="en-US" dirty="0"/>
              <a:t>Practice: Search Engine</a:t>
            </a:r>
            <a:endParaRPr dirty="0"/>
          </a:p>
          <a:p>
            <a:pPr marL="228600" lvl="0" indent="-228600" algn="l" rtl="0">
              <a:lnSpc>
                <a:spcPct val="90000"/>
              </a:lnSpc>
              <a:spcBef>
                <a:spcPts val="2200"/>
              </a:spcBef>
              <a:spcAft>
                <a:spcPts val="0"/>
              </a:spcAft>
              <a:buClr>
                <a:schemeClr val="dk1"/>
              </a:buClr>
              <a:buSzPts val="2800"/>
              <a:buChar char="•"/>
            </a:pPr>
            <a:r>
              <a:rPr lang="en-US" dirty="0"/>
              <a:t>Images Debrief</a:t>
            </a:r>
            <a:endParaRPr dirty="0"/>
          </a:p>
          <a:p>
            <a:pPr marL="228600" lvl="0" indent="-50800" algn="l" rtl="0">
              <a:lnSpc>
                <a:spcPct val="90000"/>
              </a:lnSpc>
              <a:spcBef>
                <a:spcPts val="2200"/>
              </a:spcBef>
              <a:spcAft>
                <a:spcPts val="0"/>
              </a:spcAft>
              <a:buClr>
                <a:schemeClr val="dk1"/>
              </a:buClr>
              <a:buSzPts val="2800"/>
              <a:buNone/>
            </a:pPr>
            <a:endParaRPr dirty="0"/>
          </a:p>
        </p:txBody>
      </p:sp>
      <p:sp>
        <p:nvSpPr>
          <p:cNvPr id="93" name="Google Shape;93;p12"/>
          <p:cNvSpPr/>
          <p:nvPr/>
        </p:nvSpPr>
        <p:spPr>
          <a:xfrm rot="10800000">
            <a:off x="4792793" y="2783383"/>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4225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4A0FF"/>
              </a:buClr>
              <a:buSzPts val="4400"/>
              <a:buFont typeface="Calibri"/>
              <a:buNone/>
            </a:pPr>
            <a:r>
              <a:rPr lang="en-US">
                <a:solidFill>
                  <a:srgbClr val="54A0FF"/>
                </a:solidFill>
              </a:rPr>
              <a:t>(PCM)</a:t>
            </a:r>
            <a:r>
              <a:rPr lang="en-US"/>
              <a:t> Updating Nested Collections</a:t>
            </a:r>
            <a:endParaRPr/>
          </a:p>
        </p:txBody>
      </p:sp>
      <p:pic>
        <p:nvPicPr>
          <p:cNvPr id="120" name="Google Shape;120;p16"/>
          <p:cNvPicPr preferRelativeResize="0"/>
          <p:nvPr/>
        </p:nvPicPr>
        <p:blipFill rotWithShape="1">
          <a:blip r:embed="rId3">
            <a:alphaModFix/>
          </a:blip>
          <a:srcRect/>
          <a:stretch/>
        </p:blipFill>
        <p:spPr>
          <a:xfrm>
            <a:off x="7109792" y="1371600"/>
            <a:ext cx="4681330" cy="4681330"/>
          </a:xfrm>
          <a:prstGeom prst="rect">
            <a:avLst/>
          </a:prstGeom>
          <a:noFill/>
          <a:ln>
            <a:noFill/>
          </a:ln>
        </p:spPr>
      </p:pic>
      <p:sp>
        <p:nvSpPr>
          <p:cNvPr id="121" name="Google Shape;121;p1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The value inside the Map is a reference</a:t>
            </a:r>
            <a:br>
              <a:rPr lang="en-US"/>
            </a:br>
            <a:r>
              <a:rPr lang="en-US"/>
              <a:t>to the data structure! </a:t>
            </a:r>
            <a:endParaRPr/>
          </a:p>
          <a:p>
            <a:pPr marL="685800" lvl="1" indent="-228600" algn="l" rtl="0">
              <a:lnSpc>
                <a:spcPct val="90000"/>
              </a:lnSpc>
              <a:spcBef>
                <a:spcPts val="500"/>
              </a:spcBef>
              <a:spcAft>
                <a:spcPts val="0"/>
              </a:spcAft>
              <a:buClr>
                <a:schemeClr val="dk1"/>
              </a:buClr>
              <a:buSzPts val="2400"/>
              <a:buChar char="-"/>
            </a:pPr>
            <a:r>
              <a:rPr lang="en-US"/>
              <a:t>Think carefully about number of references</a:t>
            </a:r>
            <a:br>
              <a:rPr lang="en-US"/>
            </a:br>
            <a:r>
              <a:rPr lang="en-US"/>
              <a:t>to a particular object</a:t>
            </a:r>
            <a:endParaRPr/>
          </a:p>
        </p:txBody>
      </p:sp>
      <p:sp>
        <p:nvSpPr>
          <p:cNvPr id="122" name="Google Shape;122;p16"/>
          <p:cNvSpPr txBox="1"/>
          <p:nvPr/>
        </p:nvSpPr>
        <p:spPr>
          <a:xfrm>
            <a:off x="400878" y="4747736"/>
            <a:ext cx="6470373" cy="1477328"/>
          </a:xfrm>
          <a:prstGeom prst="rect">
            <a:avLst/>
          </a:prstGeom>
          <a:solidFill>
            <a:srgbClr val="FAFAFA"/>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urier New"/>
                <a:ea typeface="Courier New"/>
                <a:cs typeface="Courier New"/>
                <a:sym typeface="Courier New"/>
              </a:rPr>
              <a:t>courses.put(</a:t>
            </a:r>
            <a:r>
              <a:rPr lang="en-US" sz="1800">
                <a:solidFill>
                  <a:srgbClr val="067D17"/>
                </a:solidFill>
                <a:latin typeface="Courier New"/>
                <a:ea typeface="Courier New"/>
                <a:cs typeface="Courier New"/>
                <a:sym typeface="Courier New"/>
              </a:rPr>
              <a:t>"CSE 123"</a:t>
            </a:r>
            <a:r>
              <a:rPr lang="en-US" sz="1800">
                <a:solidFill>
                  <a:schemeClr val="dk1"/>
                </a:solidFill>
                <a:latin typeface="Courier New"/>
                <a:ea typeface="Courier New"/>
                <a:cs typeface="Courier New"/>
                <a:sym typeface="Courier New"/>
              </a:rPr>
              <a:t>, </a:t>
            </a:r>
            <a:r>
              <a:rPr lang="en-US" sz="1800">
                <a:solidFill>
                  <a:srgbClr val="0033B3"/>
                </a:solidFill>
                <a:latin typeface="Courier New"/>
                <a:ea typeface="Courier New"/>
                <a:cs typeface="Courier New"/>
                <a:sym typeface="Courier New"/>
              </a:rPr>
              <a:t>new </a:t>
            </a:r>
            <a:r>
              <a:rPr lang="en-US" sz="1800">
                <a:solidFill>
                  <a:schemeClr val="dk1"/>
                </a:solidFill>
                <a:latin typeface="Courier New"/>
                <a:ea typeface="Courier New"/>
                <a:cs typeface="Courier New"/>
                <a:sym typeface="Courier New"/>
              </a:rPr>
              <a:t>HashSet&lt;</a:t>
            </a:r>
            <a:r>
              <a:rPr lang="en-US" sz="1800">
                <a:solidFill>
                  <a:srgbClr val="007E8A"/>
                </a:solidFill>
                <a:latin typeface="Courier New"/>
                <a:ea typeface="Courier New"/>
                <a:cs typeface="Courier New"/>
                <a:sym typeface="Courier New"/>
              </a:rPr>
              <a:t>String</a:t>
            </a:r>
            <a:r>
              <a:rPr lang="en-US" sz="1800">
                <a:solidFill>
                  <a:schemeClr val="dk1"/>
                </a:solidFill>
                <a:latin typeface="Courier New"/>
                <a:ea typeface="Courier New"/>
                <a:cs typeface="Courier New"/>
                <a:sym typeface="Courier New"/>
              </a:rPr>
              <a:t>&gt;());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courses.get(</a:t>
            </a:r>
            <a:r>
              <a:rPr lang="en-US" sz="1800">
                <a:solidFill>
                  <a:srgbClr val="067D17"/>
                </a:solidFill>
                <a:latin typeface="Courier New"/>
                <a:ea typeface="Courier New"/>
                <a:cs typeface="Courier New"/>
                <a:sym typeface="Courier New"/>
              </a:rPr>
              <a:t>"CSE 123"</a:t>
            </a:r>
            <a:r>
              <a:rPr lang="en-US" sz="1800">
                <a:solidFill>
                  <a:schemeClr val="dk1"/>
                </a:solidFill>
                <a:latin typeface="Courier New"/>
                <a:ea typeface="Courier New"/>
                <a:cs typeface="Courier New"/>
                <a:sym typeface="Courier New"/>
              </a:rPr>
              <a:t>).add(</a:t>
            </a:r>
            <a:r>
              <a:rPr lang="en-US" sz="1800">
                <a:solidFill>
                  <a:srgbClr val="067D17"/>
                </a:solidFill>
                <a:latin typeface="Courier New"/>
                <a:ea typeface="Courier New"/>
                <a:cs typeface="Courier New"/>
                <a:sym typeface="Courier New"/>
              </a:rPr>
              <a:t>"Kasey"</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Set&lt;</a:t>
            </a:r>
            <a:r>
              <a:rPr lang="en-US" sz="1800">
                <a:solidFill>
                  <a:srgbClr val="007E8A"/>
                </a:solidFill>
                <a:latin typeface="Courier New"/>
                <a:ea typeface="Courier New"/>
                <a:cs typeface="Courier New"/>
                <a:sym typeface="Courier New"/>
              </a:rPr>
              <a:t>String</a:t>
            </a:r>
            <a:r>
              <a:rPr lang="en-US" sz="1800">
                <a:solidFill>
                  <a:schemeClr val="dk1"/>
                </a:solidFill>
                <a:latin typeface="Courier New"/>
                <a:ea typeface="Courier New"/>
                <a:cs typeface="Courier New"/>
                <a:sym typeface="Courier New"/>
              </a:rPr>
              <a:t>&gt; cse123 = courses.get(</a:t>
            </a:r>
            <a:r>
              <a:rPr lang="en-US" sz="1800">
                <a:solidFill>
                  <a:srgbClr val="067D17"/>
                </a:solidFill>
                <a:latin typeface="Courier New"/>
                <a:ea typeface="Courier New"/>
                <a:cs typeface="Courier New"/>
                <a:sym typeface="Courier New"/>
              </a:rPr>
              <a:t>"CSE 123"</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cse123.add(</a:t>
            </a:r>
            <a:r>
              <a:rPr lang="en-US" sz="1800">
                <a:solidFill>
                  <a:srgbClr val="067D17"/>
                </a:solidFill>
                <a:latin typeface="Courier New"/>
                <a:ea typeface="Courier New"/>
                <a:cs typeface="Courier New"/>
                <a:sym typeface="Courier New"/>
              </a:rPr>
              <a:t>"Brett"</a:t>
            </a:r>
            <a:r>
              <a:rPr lang="en-US" sz="1800">
                <a:solidFill>
                  <a:schemeClr val="dk1"/>
                </a:solidFill>
                <a:latin typeface="Courier New"/>
                <a:ea typeface="Courier New"/>
                <a:cs typeface="Courier New"/>
                <a:sym typeface="Courier New"/>
              </a:rPr>
              <a:t>);</a:t>
            </a:r>
            <a:endParaRPr sz="1800">
              <a:solidFill>
                <a:srgbClr val="000000"/>
              </a:solidFill>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1387</Words>
  <Application>Microsoft Office PowerPoint</Application>
  <PresentationFormat>Widescreen</PresentationFormat>
  <Paragraphs>131</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Montserrat SemiBold</vt:lpstr>
      <vt:lpstr>Courier New</vt:lpstr>
      <vt:lpstr>Calibri</vt:lpstr>
      <vt:lpstr>NTR</vt:lpstr>
      <vt:lpstr>Arial</vt:lpstr>
      <vt:lpstr>Consolas</vt:lpstr>
      <vt:lpstr>Montserrat</vt:lpstr>
      <vt:lpstr>Montserrat ExtraBold</vt:lpstr>
      <vt:lpstr>CSE 373 Summer 2020</vt:lpstr>
      <vt:lpstr>Nested Collections</vt:lpstr>
      <vt:lpstr>Agenda</vt:lpstr>
      <vt:lpstr>Announcements</vt:lpstr>
      <vt:lpstr>Agenda</vt:lpstr>
      <vt:lpstr>(Review) Map ADT</vt:lpstr>
      <vt:lpstr>(PCM) Nested Collections</vt:lpstr>
      <vt:lpstr>Map Type Examples</vt:lpstr>
      <vt:lpstr>Agenda</vt:lpstr>
      <vt:lpstr>(PCM) Updating Nested Collections</vt:lpstr>
      <vt:lpstr>Suppose map had the following state. What would its state be after running this code?</vt:lpstr>
      <vt:lpstr>Suppose map had the following state. What would its state be after running this code?</vt:lpstr>
      <vt:lpstr>Agenda</vt:lpstr>
      <vt:lpstr>Background: Search Engines</vt:lpstr>
      <vt:lpstr>Inverted Index</vt:lpstr>
      <vt:lpstr>(Optional) Ranking Results</vt:lpstr>
      <vt:lpstr>Agenda</vt:lpstr>
      <vt:lpstr>Data Bias</vt:lpstr>
      <vt:lpstr>Data Bias</vt:lpstr>
      <vt:lpstr>What to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Nested Collections</dc:title>
  <cp:lastModifiedBy>Ben Wang</cp:lastModifiedBy>
  <cp:revision>5</cp:revision>
  <dcterms:modified xsi:type="dcterms:W3CDTF">2023-07-20T07:04:41Z</dcterms:modified>
</cp:coreProperties>
</file>