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75" r:id="rId11"/>
    <p:sldId id="276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nsolas" panose="020B0609020204030204" pitchFamily="49" charset="0"/>
      <p:regular r:id="rId24"/>
      <p:bold r:id="rId25"/>
      <p:italic r:id="rId26"/>
      <p:boldItalic r:id="rId27"/>
    </p:embeddedFont>
    <p:embeddedFont>
      <p:font typeface="Montserrat" pitchFamily="2" charset="77"/>
      <p:regular r:id="rId28"/>
      <p:bold r:id="rId29"/>
      <p:italic r:id="rId30"/>
      <p:boldItalic r:id="rId31"/>
    </p:embeddedFont>
    <p:embeddedFont>
      <p:font typeface="Montserrat ExtraBold" panose="020F0502020204030204" pitchFamily="34" charset="0"/>
      <p:bold r:id="rId32"/>
      <p:italic r:id="rId33"/>
      <p:boldItalic r:id="rId34"/>
    </p:embeddedFont>
    <p:embeddedFont>
      <p:font typeface="Montserrat SemiBold" panose="020F0502020204030204" pitchFamily="34" charset="0"/>
      <p:regular r:id="rId35"/>
      <p:bold r:id="rId36"/>
      <p:italic r:id="rId37"/>
      <p:boldItalic r:id="rId38"/>
    </p:embeddedFont>
    <p:embeddedFont>
      <p:font typeface="Source Code Pro" panose="020B0509030403020204" pitchFamily="49" charset="0"/>
      <p:regular r:id="rId39"/>
      <p:bold r:id="rId40"/>
      <p:italic r:id="rId41"/>
      <p:boldItalic r:id="rId42"/>
    </p:embeddedFont>
    <p:embeddedFont>
      <p:font typeface="Tahoma" panose="020B0604030504040204" pitchFamily="34" charset="0"/>
      <p:regular r:id="rId43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81EFE5-3E7B-4A96-B80E-FEE4A4505E60}">
  <a:tblStyle styleId="{1D81EFE5-3E7B-4A96-B80E-FEE4A4505E6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9"/>
          </a:solidFill>
        </a:fill>
      </a:tcStyle>
    </a:wholeTbl>
    <a:band1H>
      <a:tcTxStyle/>
      <a:tcStyle>
        <a:tcBdr/>
        <a:fill>
          <a:solidFill>
            <a:srgbClr val="CCCBD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CBD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/>
    <p:restoredTop sz="94676"/>
  </p:normalViewPr>
  <p:slideViewPr>
    <p:cSldViewPr snapToGrid="0">
      <p:cViewPr varScale="1">
        <p:scale>
          <a:sx n="114" d="100"/>
          <a:sy n="114" d="100"/>
        </p:scale>
        <p:origin x="7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viewProps" Target="viewProps.xml"/><Relationship Id="rId20" Type="http://schemas.openxmlformats.org/officeDocument/2006/relationships/font" Target="fonts/font1.fntdata"/><Relationship Id="rId41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1d672033f3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21d672033f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accen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9682" y="236757"/>
            <a:ext cx="12291682" cy="705435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 i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/>
          <p:nvPr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122</a:t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420128" y="2753848"/>
            <a:ext cx="1269523" cy="420130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LEC 08</a:t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" name="Google Shape;23;p2"/>
          <p:cNvCxnSpPr/>
          <p:nvPr/>
        </p:nvCxnSpPr>
        <p:spPr>
          <a:xfrm>
            <a:off x="7452794" y="4551419"/>
            <a:ext cx="4468305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Google Shape;24;p2"/>
          <p:cNvSpPr/>
          <p:nvPr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71163" y="5574803"/>
            <a:ext cx="22506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72629" y="5851802"/>
            <a:ext cx="243211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#cse122 </a:t>
            </a: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2950313" y="5594680"/>
            <a:ext cx="1218438" cy="1223089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C6794F-B0CC-8598-80C7-629118ABA5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0477" y="5579891"/>
            <a:ext cx="1278109" cy="1278109"/>
          </a:xfrm>
          <a:prstGeom prst="rect">
            <a:avLst/>
          </a:prstGeom>
        </p:spPr>
      </p:pic>
      <p:sp>
        <p:nvSpPr>
          <p:cNvPr id="3" name="Google Shape;26;p2">
            <a:extLst>
              <a:ext uri="{FF2B5EF4-FFF2-40B4-BE49-F238E27FC236}">
                <a16:creationId xmlns:a16="http://schemas.microsoft.com/office/drawing/2014/main" id="{42C07012-9FDE-96AA-CEB1-909AFF9CF79F}"/>
              </a:ext>
            </a:extLst>
          </p:cNvPr>
          <p:cNvSpPr/>
          <p:nvPr userDrawn="1"/>
        </p:nvSpPr>
        <p:spPr>
          <a:xfrm>
            <a:off x="7370760" y="4743120"/>
            <a:ext cx="11262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Instructor</a:t>
            </a: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27;p2">
            <a:extLst>
              <a:ext uri="{FF2B5EF4-FFF2-40B4-BE49-F238E27FC236}">
                <a16:creationId xmlns:a16="http://schemas.microsoft.com/office/drawing/2014/main" id="{6D3F54F7-B662-246B-7FBE-71F37AE4CB4D}"/>
              </a:ext>
            </a:extLst>
          </p:cNvPr>
          <p:cNvSpPr/>
          <p:nvPr userDrawn="1"/>
        </p:nvSpPr>
        <p:spPr>
          <a:xfrm>
            <a:off x="8000400" y="4999440"/>
            <a:ext cx="4800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TAs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8;p2">
            <a:extLst>
              <a:ext uri="{FF2B5EF4-FFF2-40B4-BE49-F238E27FC236}">
                <a16:creationId xmlns:a16="http://schemas.microsoft.com/office/drawing/2014/main" id="{F786B2B4-9313-4C39-E2C9-428E7FF2375F}"/>
              </a:ext>
            </a:extLst>
          </p:cNvPr>
          <p:cNvSpPr/>
          <p:nvPr userDrawn="1"/>
        </p:nvSpPr>
        <p:spPr>
          <a:xfrm>
            <a:off x="8484960" y="4743120"/>
            <a:ext cx="28893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Melissa Lin</a:t>
            </a: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C29870-3195-5C01-169E-25D70BB9BB7A}"/>
              </a:ext>
            </a:extLst>
          </p:cNvPr>
          <p:cNvSpPr txBox="1"/>
          <p:nvPr userDrawn="1"/>
        </p:nvSpPr>
        <p:spPr>
          <a:xfrm>
            <a:off x="8496960" y="4992318"/>
            <a:ext cx="3552289" cy="1007676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Poojitha</a:t>
            </a: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Arangam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Darel</a:t>
            </a: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Gunawan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Colton Harris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Atharva Kashyap</a:t>
            </a:r>
          </a:p>
          <a:p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Eesha</a:t>
            </a: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Kunisetty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Audrey Lin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Di Mao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Steven Nguyen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Ben Wang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Jaylyn Zhang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ctice: Think">
  <p:cSld name="Practice: Thi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44" name="Google Shape;44;p4"/>
          <p:cNvSpPr txBox="1"/>
          <p:nvPr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Think</a:t>
            </a:r>
            <a:endParaRPr/>
          </a:p>
        </p:txBody>
      </p:sp>
      <p:pic>
        <p:nvPicPr>
          <p:cNvPr id="45" name="Google Shape;4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4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8E3AEE-0799-C409-0D7E-866A59560E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8027" y="266063"/>
            <a:ext cx="838055" cy="8380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ctice: Think" preserve="1">
  <p:cSld name="1_Practice: Thi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44" name="Google Shape;44;p4"/>
          <p:cNvSpPr txBox="1"/>
          <p:nvPr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Pair</a:t>
            </a:r>
            <a:endParaRPr dirty="0"/>
          </a:p>
        </p:txBody>
      </p:sp>
      <p:pic>
        <p:nvPicPr>
          <p:cNvPr id="45" name="Google Shape;4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4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8E3AEE-0799-C409-0D7E-866A59560E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8027" y="266063"/>
            <a:ext cx="838055" cy="83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8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Char char="-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-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763" y="2997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/>
        </p:nvSpPr>
        <p:spPr>
          <a:xfrm>
            <a:off x="10502761" y="10264"/>
            <a:ext cx="1622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122 </a:t>
            </a:r>
            <a:endParaRPr/>
          </a:p>
        </p:txBody>
      </p:sp>
      <p:sp>
        <p:nvSpPr>
          <p:cNvPr id="16" name="Google Shape;16;p1"/>
          <p:cNvSpPr txBox="1"/>
          <p:nvPr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08: Maps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6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Auis4PmjYLjSqtVeYxa3r9wq1EyA76vjhjs9XMkaaIX3PZg/viewfor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SemiBold"/>
              <a:buNone/>
            </a:pPr>
            <a:r>
              <a:rPr lang="en-US" sz="3600"/>
              <a:t>Maps</a:t>
            </a:r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7456906" y="2225075"/>
            <a:ext cx="4476805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b="1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What’s your favorite movie genre?</a:t>
            </a:r>
          </a:p>
        </p:txBody>
      </p:sp>
      <p:sp>
        <p:nvSpPr>
          <p:cNvPr id="73" name="Google Shape;73;p9"/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A5A5A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DB04F-EC1E-8109-FE38-DE03C11C6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341" y="1209647"/>
            <a:ext cx="10404088" cy="762635"/>
          </a:xfrm>
        </p:spPr>
        <p:txBody>
          <a:bodyPr>
            <a:noAutofit/>
          </a:bodyPr>
          <a:lstStyle/>
          <a:p>
            <a:r>
              <a:rPr lang="en-US" sz="3200" dirty="0"/>
              <a:t>What does the map store after the following code?</a:t>
            </a:r>
          </a:p>
        </p:txBody>
      </p:sp>
      <p:sp>
        <p:nvSpPr>
          <p:cNvPr id="3" name="Google Shape;138;p16">
            <a:extLst>
              <a:ext uri="{FF2B5EF4-FFF2-40B4-BE49-F238E27FC236}">
                <a16:creationId xmlns:a16="http://schemas.microsoft.com/office/drawing/2014/main" id="{5399229F-A10A-247A-9537-474BCB72DB94}"/>
              </a:ext>
            </a:extLst>
          </p:cNvPr>
          <p:cNvSpPr txBox="1"/>
          <p:nvPr/>
        </p:nvSpPr>
        <p:spPr>
          <a:xfrm>
            <a:off x="330816" y="2079419"/>
            <a:ext cx="7837449" cy="2308284"/>
          </a:xfrm>
          <a:prstGeom prst="rect">
            <a:avLst/>
          </a:prstGeom>
          <a:solidFill>
            <a:srgbClr val="FAFAF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Map&lt;</a:t>
            </a:r>
            <a:r>
              <a:rPr lang="en-US" sz="1800" dirty="0">
                <a:solidFill>
                  <a:srgbClr val="007E8A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800" dirty="0">
                <a:solidFill>
                  <a:srgbClr val="007E8A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 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musicalToFavSong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US" sz="1800" dirty="0">
                <a:solidFill>
                  <a:srgbClr val="0033B3"/>
                </a:solidFill>
                <a:latin typeface="Courier New"/>
                <a:ea typeface="Courier New"/>
                <a:cs typeface="Courier New"/>
                <a:sym typeface="Courier New"/>
              </a:rPr>
              <a:t>new 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TreeMap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&lt;&gt;();</a:t>
            </a:r>
            <a:b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US" sz="1800" i="1" dirty="0">
                <a:solidFill>
                  <a:srgbClr val="8C8C8C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musicalToFavSong.put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800" dirty="0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"Hamilton"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800" dirty="0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"Non-Stop"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lang="en-US" sz="1800" i="1" dirty="0">
              <a:solidFill>
                <a:srgbClr val="8C8C8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musicalToFavSong.put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800" dirty="0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"Hamilton"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800" dirty="0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"Wait for It"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musicalToFavSong.put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800" dirty="0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"Les </a:t>
            </a:r>
            <a:r>
              <a:rPr lang="en-US" sz="1800" dirty="0" err="1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Miserables</a:t>
            </a:r>
            <a:r>
              <a:rPr lang="en-US" sz="1800" dirty="0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800" dirty="0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"Stars"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musicalToFavSong.put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800" dirty="0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"Waitress"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800" dirty="0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"She Used to Be Mine"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musicalToFavSong.remove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800" dirty="0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”Les </a:t>
            </a:r>
            <a:r>
              <a:rPr lang="en-US" sz="1800" dirty="0" err="1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Miserables</a:t>
            </a:r>
            <a:r>
              <a:rPr lang="en-US" sz="1800" dirty="0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");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musicalToFavSong.put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800" dirty="0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”Hairspray"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800" dirty="0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”Without Love"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80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443046-B229-7DC6-C940-2CE4D8F22C46}"/>
              </a:ext>
            </a:extLst>
          </p:cNvPr>
          <p:cNvSpPr txBox="1"/>
          <p:nvPr/>
        </p:nvSpPr>
        <p:spPr>
          <a:xfrm>
            <a:off x="330816" y="4895534"/>
            <a:ext cx="374681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Hamilton -&gt; Non-Stop</a:t>
            </a:r>
            <a:b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Hamilton -&gt; Wait for It</a:t>
            </a:r>
            <a:b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Waitress -&gt; She Used to Be Mine</a:t>
            </a:r>
            <a:b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Hairspray -&gt; Without Love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86165E-7717-3C3E-4F66-C3E04778D407}"/>
              </a:ext>
            </a:extLst>
          </p:cNvPr>
          <p:cNvSpPr txBox="1"/>
          <p:nvPr/>
        </p:nvSpPr>
        <p:spPr>
          <a:xfrm>
            <a:off x="4222593" y="4895534"/>
            <a:ext cx="3746811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Waitress -&gt; She Used to Be Mine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Hamilton -&gt; Wait for It</a:t>
            </a:r>
            <a:b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Hairspray -&gt; Without Love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3AB36B-DE61-8A38-41B8-FC55C829761A}"/>
              </a:ext>
            </a:extLst>
          </p:cNvPr>
          <p:cNvSpPr txBox="1"/>
          <p:nvPr/>
        </p:nvSpPr>
        <p:spPr>
          <a:xfrm>
            <a:off x="8114370" y="4895534"/>
            <a:ext cx="3746811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Hairspray -&gt; Without Love Hamilton -&gt; Wait for It</a:t>
            </a:r>
            <a:b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Waitress -&gt; She Used to Be Mine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9CE184-42A0-7BE9-2C9E-A1F44558525E}"/>
              </a:ext>
            </a:extLst>
          </p:cNvPr>
          <p:cNvSpPr txBox="1"/>
          <p:nvPr/>
        </p:nvSpPr>
        <p:spPr>
          <a:xfrm>
            <a:off x="2026127" y="5911197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0636D4-B7C2-2B4A-444B-4D34D9CF3CB1}"/>
              </a:ext>
            </a:extLst>
          </p:cNvPr>
          <p:cNvSpPr txBox="1"/>
          <p:nvPr/>
        </p:nvSpPr>
        <p:spPr>
          <a:xfrm>
            <a:off x="5917904" y="5895959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8CA062-0CD8-E085-3A06-66F491DB5C43}"/>
              </a:ext>
            </a:extLst>
          </p:cNvPr>
          <p:cNvSpPr txBox="1"/>
          <p:nvPr/>
        </p:nvSpPr>
        <p:spPr>
          <a:xfrm>
            <a:off x="9809681" y="5895959"/>
            <a:ext cx="356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280C79-BC48-6CB9-BCA8-FBDA12653481}"/>
              </a:ext>
            </a:extLst>
          </p:cNvPr>
          <p:cNvSpPr txBox="1"/>
          <p:nvPr/>
        </p:nvSpPr>
        <p:spPr>
          <a:xfrm>
            <a:off x="9927973" y="3602657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B3B337-D9B4-8953-FF32-951CC5330B42}"/>
              </a:ext>
            </a:extLst>
          </p:cNvPr>
          <p:cNvSpPr txBox="1"/>
          <p:nvPr/>
        </p:nvSpPr>
        <p:spPr>
          <a:xfrm>
            <a:off x="9732407" y="3287827"/>
            <a:ext cx="761747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Error</a:t>
            </a:r>
          </a:p>
        </p:txBody>
      </p:sp>
    </p:spTree>
    <p:extLst>
      <p:ext uri="{BB962C8B-B14F-4D97-AF65-F5344CB8AC3E}">
        <p14:creationId xmlns:p14="http://schemas.microsoft.com/office/powerpoint/2010/main" val="1383236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D18F9B2-0692-7B0C-BCB1-A6C5B8B69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341" y="1209647"/>
            <a:ext cx="10404088" cy="762635"/>
          </a:xfrm>
        </p:spPr>
        <p:txBody>
          <a:bodyPr>
            <a:noAutofit/>
          </a:bodyPr>
          <a:lstStyle/>
          <a:p>
            <a:r>
              <a:rPr lang="en-US" sz="3200" dirty="0"/>
              <a:t>What does the map store after the following code?</a:t>
            </a:r>
          </a:p>
        </p:txBody>
      </p:sp>
      <p:sp>
        <p:nvSpPr>
          <p:cNvPr id="4" name="Google Shape;138;p16">
            <a:extLst>
              <a:ext uri="{FF2B5EF4-FFF2-40B4-BE49-F238E27FC236}">
                <a16:creationId xmlns:a16="http://schemas.microsoft.com/office/drawing/2014/main" id="{51830221-A360-6260-F36E-F4271CB4F152}"/>
              </a:ext>
            </a:extLst>
          </p:cNvPr>
          <p:cNvSpPr txBox="1"/>
          <p:nvPr/>
        </p:nvSpPr>
        <p:spPr>
          <a:xfrm>
            <a:off x="330816" y="2079419"/>
            <a:ext cx="7837449" cy="2308284"/>
          </a:xfrm>
          <a:prstGeom prst="rect">
            <a:avLst/>
          </a:prstGeom>
          <a:solidFill>
            <a:srgbClr val="FAFAF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Map&lt;</a:t>
            </a:r>
            <a:r>
              <a:rPr lang="en-US" sz="1800" dirty="0">
                <a:solidFill>
                  <a:srgbClr val="007E8A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800" dirty="0">
                <a:solidFill>
                  <a:srgbClr val="007E8A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 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musicalToFavSong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US" sz="1800" dirty="0">
                <a:solidFill>
                  <a:srgbClr val="0033B3"/>
                </a:solidFill>
                <a:latin typeface="Courier New"/>
                <a:ea typeface="Courier New"/>
                <a:cs typeface="Courier New"/>
                <a:sym typeface="Courier New"/>
              </a:rPr>
              <a:t>new 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TreeMap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&lt;&gt;();</a:t>
            </a:r>
            <a:b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US" sz="1800" i="1" dirty="0">
                <a:solidFill>
                  <a:srgbClr val="8C8C8C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musicalToFavSong.put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800" dirty="0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"Hamilton"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800" dirty="0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"Non-Stop"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lang="en-US" sz="1800" i="1" dirty="0">
              <a:solidFill>
                <a:srgbClr val="8C8C8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musicalToFavSong.put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800" dirty="0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"Hamilton"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800" dirty="0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"Wait for It"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musicalToFavSong.put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800" dirty="0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"Les </a:t>
            </a:r>
            <a:r>
              <a:rPr lang="en-US" sz="1800" dirty="0" err="1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Miserables</a:t>
            </a:r>
            <a:r>
              <a:rPr lang="en-US" sz="1800" dirty="0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800" dirty="0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"Stars"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musicalToFavSong.put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800" dirty="0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"Waitress"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800" dirty="0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"She Used to Be Mine"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musicalToFavSong.remove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800" dirty="0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”Les </a:t>
            </a:r>
            <a:r>
              <a:rPr lang="en-US" sz="1800" dirty="0" err="1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Miserables</a:t>
            </a:r>
            <a:r>
              <a:rPr lang="en-US" sz="1800" dirty="0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");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musicalToFavSong.put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800" dirty="0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”Hairspray"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800" dirty="0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”Without Love"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80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4C2704-603F-936C-8F20-EAF6EA0A2C36}"/>
              </a:ext>
            </a:extLst>
          </p:cNvPr>
          <p:cNvSpPr txBox="1"/>
          <p:nvPr/>
        </p:nvSpPr>
        <p:spPr>
          <a:xfrm>
            <a:off x="330816" y="4895534"/>
            <a:ext cx="374681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Hamilton -&gt; Non-Stop</a:t>
            </a:r>
            <a:b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Hamilton -&gt; Wait for It</a:t>
            </a:r>
            <a:b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Waitress -&gt; She Used to Be Mine</a:t>
            </a:r>
            <a:b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Hairspray -&gt; Without Love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CEB485-C60F-419F-45D8-F0B2FAB3DC77}"/>
              </a:ext>
            </a:extLst>
          </p:cNvPr>
          <p:cNvSpPr txBox="1"/>
          <p:nvPr/>
        </p:nvSpPr>
        <p:spPr>
          <a:xfrm>
            <a:off x="4222593" y="4895534"/>
            <a:ext cx="3746811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Waitress -&gt; She Used to Be Mine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Hamilton -&gt; Wait for It</a:t>
            </a:r>
            <a:b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Hairspray -&gt; Without Love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ED2391-07B6-E871-9484-DBEA9F0CBFA9}"/>
              </a:ext>
            </a:extLst>
          </p:cNvPr>
          <p:cNvSpPr txBox="1"/>
          <p:nvPr/>
        </p:nvSpPr>
        <p:spPr>
          <a:xfrm>
            <a:off x="8114370" y="4895534"/>
            <a:ext cx="3746811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Hairspray -&gt; Without Love Hamilton -&gt; Wait for It</a:t>
            </a:r>
            <a:b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Waitress -&gt; She Used to Be Mine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114DB3-7E1D-B506-E897-253FCF36E324}"/>
              </a:ext>
            </a:extLst>
          </p:cNvPr>
          <p:cNvSpPr txBox="1"/>
          <p:nvPr/>
        </p:nvSpPr>
        <p:spPr>
          <a:xfrm>
            <a:off x="2026127" y="5911197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009CA6-1A7C-2FDF-A316-E8202F784766}"/>
              </a:ext>
            </a:extLst>
          </p:cNvPr>
          <p:cNvSpPr txBox="1"/>
          <p:nvPr/>
        </p:nvSpPr>
        <p:spPr>
          <a:xfrm>
            <a:off x="5917904" y="5895959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19F791-1A0B-4E2E-B01C-3F21A1D5D63D}"/>
              </a:ext>
            </a:extLst>
          </p:cNvPr>
          <p:cNvSpPr txBox="1"/>
          <p:nvPr/>
        </p:nvSpPr>
        <p:spPr>
          <a:xfrm>
            <a:off x="9809681" y="5895959"/>
            <a:ext cx="356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F9B71E-B3AF-8FB8-D764-ADA3BBDAD006}"/>
              </a:ext>
            </a:extLst>
          </p:cNvPr>
          <p:cNvSpPr txBox="1"/>
          <p:nvPr/>
        </p:nvSpPr>
        <p:spPr>
          <a:xfrm>
            <a:off x="9732407" y="3287827"/>
            <a:ext cx="761747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Error</a:t>
            </a:r>
          </a:p>
        </p:txBody>
      </p:sp>
    </p:spTree>
    <p:extLst>
      <p:ext uri="{BB962C8B-B14F-4D97-AF65-F5344CB8AC3E}">
        <p14:creationId xmlns:p14="http://schemas.microsoft.com/office/powerpoint/2010/main" val="2632639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82" name="Google Shape;182;p22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Map Review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Debrief PCM: Count Words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Practice: joinRosters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Practice: mostFrequentStart</a:t>
            </a:r>
            <a:endParaRPr/>
          </a:p>
        </p:txBody>
      </p:sp>
      <p:sp>
        <p:nvSpPr>
          <p:cNvPr id="183" name="Google Shape;183;p22"/>
          <p:cNvSpPr/>
          <p:nvPr/>
        </p:nvSpPr>
        <p:spPr>
          <a:xfrm rot="10800000">
            <a:off x="5321061" y="2793674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89" name="Google Shape;189;p2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Map Review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Debrief PCM: Count Words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Practice: joinRosters</a:t>
            </a:r>
            <a:endParaRPr b="1">
              <a:solidFill>
                <a:schemeClr val="accent5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Practice: mostFrequentStart</a:t>
            </a:r>
            <a:endParaRPr/>
          </a:p>
        </p:txBody>
      </p:sp>
      <p:sp>
        <p:nvSpPr>
          <p:cNvPr id="190" name="Google Shape;190;p23"/>
          <p:cNvSpPr/>
          <p:nvPr/>
        </p:nvSpPr>
        <p:spPr>
          <a:xfrm rot="10800000">
            <a:off x="4373411" y="3407431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joinRosters</a:t>
            </a:r>
            <a:endParaRPr/>
          </a:p>
        </p:txBody>
      </p:sp>
      <p:sp>
        <p:nvSpPr>
          <p:cNvPr id="196" name="Google Shape;196;p24"/>
          <p:cNvSpPr txBox="1">
            <a:spLocks noGrp="1"/>
          </p:cNvSpPr>
          <p:nvPr>
            <p:ph type="body" idx="1"/>
          </p:nvPr>
        </p:nvSpPr>
        <p:spPr>
          <a:xfrm>
            <a:off x="838200" y="1371601"/>
            <a:ext cx="10515600" cy="3483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dirty="0"/>
              <a:t>Write a method </a:t>
            </a:r>
            <a:r>
              <a:rPr lang="en-US" sz="2400" dirty="0" err="1">
                <a:latin typeface="Consolas"/>
                <a:ea typeface="Consolas"/>
                <a:cs typeface="Consolas"/>
                <a:sym typeface="Consolas"/>
              </a:rPr>
              <a:t>joinRosters</a:t>
            </a:r>
            <a:r>
              <a:rPr lang="en-US" sz="2400" dirty="0"/>
              <a:t> that combines a </a:t>
            </a: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Map</a:t>
            </a:r>
            <a:r>
              <a:rPr lang="en-US" sz="2400" dirty="0"/>
              <a:t> from student name to quiz section, and a </a:t>
            </a: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Map</a:t>
            </a:r>
            <a:r>
              <a:rPr lang="en-US" sz="2400" dirty="0"/>
              <a:t> from TA name to quiz section and prints all pairs of students/</a:t>
            </a:r>
            <a:r>
              <a:rPr lang="en-US" sz="2400" dirty="0" err="1"/>
              <a:t>TAs.</a:t>
            </a:r>
            <a:r>
              <a:rPr lang="en-US" sz="2400" dirty="0"/>
              <a:t> 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dirty="0"/>
              <a:t>For example, if </a:t>
            </a:r>
            <a:r>
              <a:rPr lang="en-US" sz="2400" dirty="0" err="1">
                <a:latin typeface="Consolas"/>
                <a:ea typeface="Consolas"/>
                <a:cs typeface="Consolas"/>
                <a:sym typeface="Consolas"/>
              </a:rPr>
              <a:t>studentSections</a:t>
            </a:r>
            <a:r>
              <a:rPr lang="en-US" sz="2400" dirty="0"/>
              <a:t> stores the following map: </a:t>
            </a:r>
            <a:endParaRPr sz="2400" dirty="0"/>
          </a:p>
          <a:p>
            <a:pPr marL="114300" indent="0" algn="l">
              <a:buNone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{Alan=AD, Jerry=AB, Nina=AA, Sharon=AB, Tanya=AD}</a:t>
            </a:r>
          </a:p>
          <a:p>
            <a:pPr marL="114300" indent="0"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dirty="0"/>
              <a:t>And </a:t>
            </a:r>
            <a:r>
              <a:rPr lang="en-US" sz="2400" dirty="0" err="1">
                <a:latin typeface="Consolas"/>
                <a:ea typeface="Consolas"/>
                <a:cs typeface="Consolas"/>
                <a:sym typeface="Consolas"/>
              </a:rPr>
              <a:t>taSections</a:t>
            </a:r>
            <a:r>
              <a:rPr lang="en-US" sz="2400" dirty="0"/>
              <a:t> stores the following map</a:t>
            </a:r>
          </a:p>
          <a:p>
            <a:pPr marL="114300" indent="0" algn="l">
              <a:buNone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{Jaylyn=AB,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Darel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=AD, Atharva=AA}</a:t>
            </a:r>
          </a:p>
        </p:txBody>
      </p:sp>
      <p:sp>
        <p:nvSpPr>
          <p:cNvPr id="197" name="Google Shape;197;p24"/>
          <p:cNvSpPr txBox="1"/>
          <p:nvPr/>
        </p:nvSpPr>
        <p:spPr>
          <a:xfrm>
            <a:off x="7855121" y="4308595"/>
            <a:ext cx="3965172" cy="2092840"/>
          </a:xfrm>
          <a:prstGeom prst="rect">
            <a:avLst/>
          </a:prstGeom>
          <a:solidFill>
            <a:srgbClr val="D0CECE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AD: Alan -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Darel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 AB: Jerry - Jaylyn AA: Nina - Atharva AB: Sharon - Jaylyn AD: Tanya -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Darel</a:t>
            </a:r>
            <a:endParaRPr sz="2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203" name="Google Shape;203;p25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Map Review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Debrief PCM: Count Words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Practice: joinRosters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Practice: mostFrequentStart</a:t>
            </a:r>
            <a:endParaRPr b="1">
              <a:solidFill>
                <a:schemeClr val="accent5"/>
              </a:solidFill>
            </a:endParaRPr>
          </a:p>
        </p:txBody>
      </p:sp>
      <p:sp>
        <p:nvSpPr>
          <p:cNvPr id="204" name="Google Shape;204;p25"/>
          <p:cNvSpPr/>
          <p:nvPr/>
        </p:nvSpPr>
        <p:spPr>
          <a:xfrm rot="10800000">
            <a:off x="5487316" y="4116185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mostFrequentStart</a:t>
            </a:r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Write a method called </a:t>
            </a:r>
            <a:r>
              <a:rPr lang="en-US" dirty="0" err="1"/>
              <a:t>mostFrequentStart</a:t>
            </a:r>
            <a:r>
              <a:rPr lang="en-US" dirty="0"/>
              <a:t> that takes a Set of words and does the following steps: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Organizes words into “word families” based on which letter they start with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Selects the largest “word family” as defined as the family with the most words in it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Returns the starting letter of the largest word family (and if time, should update the Set of words to only have words from the selected family). 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mostFrequentStart</a:t>
            </a:r>
            <a:endParaRPr/>
          </a:p>
        </p:txBody>
      </p:sp>
      <p:sp>
        <p:nvSpPr>
          <p:cNvPr id="216" name="Google Shape;216;p27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For example, if the 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 lang="en-US" dirty="0"/>
              <a:t> words stored the values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 dirty="0">
                <a:latin typeface="Consolas"/>
                <a:ea typeface="Consolas"/>
                <a:cs typeface="Consolas"/>
                <a:sym typeface="Consolas"/>
              </a:rPr>
              <a:t>["hello", "goodbye", "library", "literary", "little", "repel"]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The word families produced would be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 dirty="0">
                <a:latin typeface="Consolas"/>
                <a:ea typeface="Consolas"/>
                <a:cs typeface="Consolas"/>
                <a:sym typeface="Consolas"/>
              </a:rPr>
              <a:t>'h' -&gt; 1 word ("hello")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 dirty="0">
                <a:latin typeface="Consolas"/>
                <a:ea typeface="Consolas"/>
                <a:cs typeface="Consolas"/>
                <a:sym typeface="Consolas"/>
              </a:rPr>
              <a:t>'g' -&gt; 1 word ("goodbye")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 dirty="0">
                <a:latin typeface="Consolas"/>
                <a:ea typeface="Consolas"/>
                <a:cs typeface="Consolas"/>
                <a:sym typeface="Consolas"/>
              </a:rPr>
              <a:t>'l' -&gt; 3 words ("library", "literary", "little")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 dirty="0">
                <a:latin typeface="Consolas"/>
                <a:ea typeface="Consolas"/>
                <a:cs typeface="Consolas"/>
                <a:sym typeface="Consolas"/>
              </a:rPr>
              <a:t>'r' -&gt; 1 word ("repel")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Since 'l' has the largest word family, we return 3 and modify the 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 lang="en-US" dirty="0"/>
              <a:t> to only contain 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Strings</a:t>
            </a:r>
            <a:r>
              <a:rPr lang="en-US" dirty="0"/>
              <a:t> starting with 'l'.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Map</a:t>
            </a:r>
            <a:r>
              <a:rPr lang="en-US" b="1"/>
              <a:t> </a:t>
            </a:r>
            <a:r>
              <a:rPr lang="en-US"/>
              <a:t>Review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Debrief PCM: Count Words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Practice: joinRosters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Practice: mostFrequentStart</a:t>
            </a:r>
            <a:endParaRPr/>
          </a:p>
        </p:txBody>
      </p:sp>
      <p:sp>
        <p:nvSpPr>
          <p:cNvPr id="81" name="Google Shape;81;p10"/>
          <p:cNvSpPr/>
          <p:nvPr/>
        </p:nvSpPr>
        <p:spPr>
          <a:xfrm rot="10800000">
            <a:off x="3769352" y="1458097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Announcements</a:t>
            </a:r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200" dirty="0"/>
              <a:t>Quiz 0 grades were released</a:t>
            </a:r>
          </a:p>
          <a:p>
            <a:pPr marL="457200" lvl="1" indent="0">
              <a:spcBef>
                <a:spcPts val="1000"/>
              </a:spcBef>
              <a:buSzPts val="3600"/>
              <a:buNone/>
            </a:pPr>
            <a:r>
              <a:rPr lang="en-US" dirty="0">
                <a:hlinkClick r:id="rId3"/>
              </a:rPr>
              <a:t>- Regrade Request form</a:t>
            </a: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200" dirty="0"/>
              <a:t>C1 due tomorrow</a:t>
            </a:r>
            <a:endParaRPr sz="3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200" dirty="0"/>
              <a:t>P2 released Friday</a:t>
            </a:r>
          </a:p>
          <a:p>
            <a:pPr marL="228600" indent="-228600">
              <a:buSzPts val="3600"/>
            </a:pPr>
            <a:r>
              <a:rPr lang="en-US" sz="3200" dirty="0"/>
              <a:t>Quiz 1 is </a:t>
            </a:r>
            <a:r>
              <a:rPr lang="en-US" sz="3200" b="1" dirty="0"/>
              <a:t>Monday, July 24</a:t>
            </a:r>
          </a:p>
          <a:p>
            <a:pPr marL="685800" lvl="1" indent="-228600">
              <a:buSzPts val="3600"/>
            </a:pPr>
            <a:r>
              <a:rPr lang="en-US" dirty="0"/>
              <a:t>Topics: Reference Semantics, 2D Arrays, Sets</a:t>
            </a:r>
            <a:r>
              <a:rPr lang="en-US"/>
              <a:t>, Maps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Map Review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Debrief PCM: Count Words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Practice: joinRosters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Practice: mostFrequentStart</a:t>
            </a:r>
            <a:endParaRPr/>
          </a:p>
        </p:txBody>
      </p:sp>
      <p:sp>
        <p:nvSpPr>
          <p:cNvPr id="94" name="Google Shape;94;p12"/>
          <p:cNvSpPr/>
          <p:nvPr/>
        </p:nvSpPr>
        <p:spPr>
          <a:xfrm rot="10800000">
            <a:off x="3126501" y="2106490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A0FF"/>
              </a:buClr>
              <a:buSzPts val="4400"/>
              <a:buFont typeface="Calibri"/>
              <a:buNone/>
            </a:pPr>
            <a:r>
              <a:rPr lang="en-US">
                <a:solidFill>
                  <a:srgbClr val="54A0FF"/>
                </a:solidFill>
              </a:rPr>
              <a:t>(PCM) </a:t>
            </a:r>
            <a:r>
              <a:rPr lang="en-US"/>
              <a:t>Map - What is it good for?</a:t>
            </a:r>
            <a:endParaRPr/>
          </a:p>
        </p:txBody>
      </p:sp>
      <p:pic>
        <p:nvPicPr>
          <p:cNvPr id="108" name="Google Shape;108;p14" descr="https://static.us.edusercontent.com/files/lqdut9vmmq9cp9Yx20muXcSr"/>
          <p:cNvPicPr preferRelativeResize="0"/>
          <p:nvPr/>
        </p:nvPicPr>
        <p:blipFill rotWithShape="1">
          <a:blip r:embed="rId3">
            <a:alphaModFix/>
          </a:blip>
          <a:srcRect l="1970" b="1941"/>
          <a:stretch/>
        </p:blipFill>
        <p:spPr>
          <a:xfrm>
            <a:off x="8546550" y="2490400"/>
            <a:ext cx="3647650" cy="37733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/>
          <p:nvPr/>
        </p:nvSpPr>
        <p:spPr>
          <a:xfrm>
            <a:off x="754675" y="1716850"/>
            <a:ext cx="1078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622600" y="1443300"/>
            <a:ext cx="11037000" cy="25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What is it?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Keeps associations between </a:t>
            </a:r>
            <a:r>
              <a:rPr lang="en-US" sz="2700" i="1">
                <a:latin typeface="Calibri"/>
                <a:ea typeface="Calibri"/>
                <a:cs typeface="Calibri"/>
                <a:sym typeface="Calibri"/>
              </a:rPr>
              <a:t>unique </a:t>
            </a: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keys and (non-unique) values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●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</a:t>
            </a:r>
            <a:r>
              <a:rPr lang="en-US" sz="27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keys</a:t>
            </a: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one type. All </a:t>
            </a:r>
            <a:r>
              <a:rPr lang="en-US" sz="27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values </a:t>
            </a: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one type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○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a </a:t>
            </a:r>
            <a:r>
              <a:rPr lang="en-US" sz="27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keys</a:t>
            </a: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might be a different type from </a:t>
            </a:r>
            <a:r>
              <a:rPr lang="en-US" sz="27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values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Dynamically sized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623450" y="4340150"/>
            <a:ext cx="11115000" cy="209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Map particularly good at?</a:t>
            </a:r>
            <a:endParaRPr sz="2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●"/>
            </a:pPr>
            <a:r>
              <a:rPr lang="en-US" sz="2700" dirty="0">
                <a:solidFill>
                  <a:srgbClr val="434343"/>
                </a:solidFill>
                <a:highlight>
                  <a:srgbClr val="F0F0F0"/>
                </a:highlight>
                <a:latin typeface="Consolas"/>
                <a:ea typeface="Consolas"/>
                <a:cs typeface="Consolas"/>
                <a:sym typeface="Consolas"/>
              </a:rPr>
              <a:t>put(key, value)</a:t>
            </a: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associates key with a value </a:t>
            </a:r>
            <a:endParaRPr sz="2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●"/>
            </a:pPr>
            <a:r>
              <a:rPr lang="en-US" sz="2700" dirty="0">
                <a:solidFill>
                  <a:srgbClr val="434343"/>
                </a:solidFill>
                <a:highlight>
                  <a:srgbClr val="F0F0F0"/>
                </a:highlight>
                <a:latin typeface="Consolas"/>
                <a:ea typeface="Consolas"/>
                <a:cs typeface="Consolas"/>
                <a:sym typeface="Consolas"/>
              </a:rPr>
              <a:t>get(key)</a:t>
            </a: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returns the value associated with a key (if any)</a:t>
            </a:r>
          </a:p>
          <a:p>
            <a:pPr marL="457200" indent="-400050">
              <a:lnSpc>
                <a:spcPct val="115000"/>
              </a:lnSpc>
              <a:buClr>
                <a:schemeClr val="dk1"/>
              </a:buClr>
              <a:buSzPts val="2700"/>
              <a:buFont typeface="Calibri"/>
              <a:buChar char="●"/>
            </a:pPr>
            <a:r>
              <a:rPr lang="en-US" sz="2700" dirty="0">
                <a:solidFill>
                  <a:srgbClr val="434343"/>
                </a:solidFill>
                <a:highlight>
                  <a:srgbClr val="F0F0F0"/>
                </a:highlight>
                <a:latin typeface="Consolas"/>
                <a:ea typeface="Consolas"/>
                <a:cs typeface="Consolas"/>
                <a:sym typeface="Consolas"/>
              </a:rPr>
              <a:t>remove(key)</a:t>
            </a: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remove key/value pair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A0FF"/>
              </a:buClr>
              <a:buSzPts val="4400"/>
              <a:buFont typeface="Calibri"/>
              <a:buNone/>
            </a:pPr>
            <a:r>
              <a:rPr lang="en-US">
                <a:solidFill>
                  <a:srgbClr val="54A0FF"/>
                </a:solidFill>
              </a:rPr>
              <a:t>(PCM) </a:t>
            </a:r>
            <a:r>
              <a:rPr lang="en-US"/>
              <a:t>Abstract Data Types</a:t>
            </a: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1124480" y="1423100"/>
            <a:ext cx="1492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more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abstract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1663025" y="2029600"/>
            <a:ext cx="407700" cy="3508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EA9999"/>
              </a:highlight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1124480" y="5461700"/>
            <a:ext cx="1492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more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specific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4633775" y="1578825"/>
            <a:ext cx="2020500" cy="6156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ADT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4633775" y="3407625"/>
            <a:ext cx="2020500" cy="6156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Interface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4328975" y="5388825"/>
            <a:ext cx="2678400" cy="6156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Implementation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8339775" y="1626975"/>
            <a:ext cx="2948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>
                <a:latin typeface="Calibri"/>
                <a:ea typeface="Calibri"/>
                <a:cs typeface="Calibri"/>
                <a:sym typeface="Calibri"/>
              </a:rPr>
              <a:t>Examples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: queue, stack, list,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8339775" y="3531975"/>
            <a:ext cx="2948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>
                <a:latin typeface="Calibri"/>
                <a:ea typeface="Calibri"/>
                <a:cs typeface="Calibri"/>
                <a:sym typeface="Calibri"/>
              </a:rPr>
              <a:t>Examples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Queue&lt;&gt;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700">
                <a:latin typeface="Consolas"/>
                <a:ea typeface="Consolas"/>
                <a:cs typeface="Consolas"/>
                <a:sym typeface="Consolas"/>
              </a:rPr>
              <a:t>List&lt;&gt;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8339775" y="5436975"/>
            <a:ext cx="29481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>
                <a:latin typeface="Calibri"/>
                <a:ea typeface="Calibri"/>
                <a:cs typeface="Calibri"/>
                <a:sym typeface="Calibri"/>
              </a:rPr>
              <a:t>Examples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700">
                <a:latin typeface="Consolas"/>
                <a:ea typeface="Consolas"/>
                <a:cs typeface="Consolas"/>
                <a:sym typeface="Consolas"/>
              </a:rPr>
              <a:t>ArrayList, LinkedList, array, Stack, 2D array,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6" name="Google Shape;126;p15"/>
          <p:cNvSpPr/>
          <p:nvPr/>
        </p:nvSpPr>
        <p:spPr>
          <a:xfrm>
            <a:off x="1301800" y="2679050"/>
            <a:ext cx="10244550" cy="471675"/>
          </a:xfrm>
          <a:custGeom>
            <a:avLst/>
            <a:gdLst/>
            <a:ahLst/>
            <a:cxnLst/>
            <a:rect l="l" t="t" r="r" b="b"/>
            <a:pathLst>
              <a:path w="409782" h="18867" extrusionOk="0">
                <a:moveTo>
                  <a:pt x="0" y="18867"/>
                </a:moveTo>
                <a:cubicBezTo>
                  <a:pt x="5723" y="17483"/>
                  <a:pt x="21822" y="11446"/>
                  <a:pt x="34337" y="10565"/>
                </a:cubicBezTo>
                <a:cubicBezTo>
                  <a:pt x="46852" y="9685"/>
                  <a:pt x="60059" y="12892"/>
                  <a:pt x="75089" y="13584"/>
                </a:cubicBezTo>
                <a:cubicBezTo>
                  <a:pt x="90119" y="14276"/>
                  <a:pt x="106219" y="16729"/>
                  <a:pt x="124519" y="14716"/>
                </a:cubicBezTo>
                <a:cubicBezTo>
                  <a:pt x="142820" y="12704"/>
                  <a:pt x="167283" y="3584"/>
                  <a:pt x="184892" y="1509"/>
                </a:cubicBezTo>
                <a:cubicBezTo>
                  <a:pt x="202501" y="-566"/>
                  <a:pt x="210048" y="943"/>
                  <a:pt x="230172" y="2264"/>
                </a:cubicBezTo>
                <a:cubicBezTo>
                  <a:pt x="250296" y="3585"/>
                  <a:pt x="275703" y="9810"/>
                  <a:pt x="305638" y="9433"/>
                </a:cubicBezTo>
                <a:cubicBezTo>
                  <a:pt x="335573" y="9056"/>
                  <a:pt x="392425" y="1572"/>
                  <a:pt x="409782" y="0"/>
                </a:cubicBezTo>
              </a:path>
            </a:pathLst>
          </a:cu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Google Shape;127;p15"/>
          <p:cNvSpPr txBox="1"/>
          <p:nvPr/>
        </p:nvSpPr>
        <p:spPr>
          <a:xfrm>
            <a:off x="2556425" y="3045475"/>
            <a:ext cx="1858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Language specific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5"/>
          <p:cNvSpPr txBox="1"/>
          <p:nvPr/>
        </p:nvSpPr>
        <p:spPr>
          <a:xfrm>
            <a:off x="2556425" y="2512075"/>
            <a:ext cx="2077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Language agnostic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5"/>
          <p:cNvSpPr txBox="1"/>
          <p:nvPr/>
        </p:nvSpPr>
        <p:spPr>
          <a:xfrm>
            <a:off x="9263608" y="1912175"/>
            <a:ext cx="2948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highlight>
                  <a:srgbClr val="D9EAD3"/>
                </a:highlight>
                <a:latin typeface="Calibri"/>
                <a:ea typeface="Calibri"/>
                <a:cs typeface="Calibri"/>
                <a:sym typeface="Calibri"/>
              </a:rPr>
              <a:t>set, map (aka dictionary)</a:t>
            </a:r>
            <a:endParaRPr sz="1700">
              <a:highlight>
                <a:srgbClr val="D9EAD3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5"/>
          <p:cNvSpPr txBox="1"/>
          <p:nvPr/>
        </p:nvSpPr>
        <p:spPr>
          <a:xfrm>
            <a:off x="9291908" y="3846942"/>
            <a:ext cx="1791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highlight>
                  <a:srgbClr val="D9EAD3"/>
                </a:highlight>
                <a:latin typeface="Consolas"/>
                <a:ea typeface="Consolas"/>
                <a:cs typeface="Consolas"/>
                <a:sym typeface="Consolas"/>
              </a:rPr>
              <a:t>Set&lt;&gt;, Map&lt;&gt;</a:t>
            </a:r>
            <a:endParaRPr sz="1700">
              <a:highlight>
                <a:srgbClr val="D9EAD3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1" name="Google Shape;131;p15"/>
          <p:cNvSpPr txBox="1"/>
          <p:nvPr/>
        </p:nvSpPr>
        <p:spPr>
          <a:xfrm>
            <a:off x="8339775" y="6209142"/>
            <a:ext cx="2272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highlight>
                  <a:srgbClr val="D9EAD3"/>
                </a:highlight>
                <a:latin typeface="Consolas"/>
                <a:ea typeface="Consolas"/>
                <a:cs typeface="Consolas"/>
                <a:sym typeface="Consolas"/>
              </a:rPr>
              <a:t>HashSet, TreeSet, HashMap, TreeMap</a:t>
            </a:r>
            <a:endParaRPr sz="1700">
              <a:highlight>
                <a:srgbClr val="D9EAD3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A0FF"/>
              </a:buClr>
              <a:buSzPts val="4400"/>
              <a:buFont typeface="Calibri"/>
              <a:buNone/>
            </a:pPr>
            <a:r>
              <a:rPr lang="en-US" dirty="0">
                <a:solidFill>
                  <a:srgbClr val="54A0FF"/>
                </a:solidFill>
              </a:rPr>
              <a:t>(PCM) </a:t>
            </a:r>
            <a:r>
              <a:rPr lang="en-US" dirty="0"/>
              <a:t>Maps in Java</a:t>
            </a:r>
            <a:endParaRPr dirty="0"/>
          </a:p>
        </p:txBody>
      </p:sp>
      <p:sp>
        <p:nvSpPr>
          <p:cNvPr id="137" name="Google Shape;137;p16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Interface: </a:t>
            </a: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Map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Implementations: </a:t>
            </a:r>
            <a:r>
              <a:rPr lang="en-US" dirty="0" err="1">
                <a:latin typeface="Courier New"/>
                <a:ea typeface="Courier New"/>
                <a:cs typeface="Courier New"/>
                <a:sym typeface="Courier New"/>
              </a:rPr>
              <a:t>TreeMap</a:t>
            </a:r>
            <a:r>
              <a:rPr lang="en-US" dirty="0"/>
              <a:t>, </a:t>
            </a: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HashMap</a:t>
            </a: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dirty="0" err="1">
                <a:latin typeface="Courier New"/>
                <a:ea typeface="Courier New"/>
                <a:cs typeface="Courier New"/>
                <a:sym typeface="Courier New"/>
              </a:rPr>
              <a:t>TreeMap</a:t>
            </a:r>
            <a:r>
              <a:rPr lang="en-US" dirty="0"/>
              <a:t> – Pretty fast, sorted keys</a:t>
            </a: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HashMap</a:t>
            </a:r>
            <a:r>
              <a:rPr lang="en-US" dirty="0"/>
              <a:t> – Extremely fast, unsorted keys</a:t>
            </a:r>
          </a:p>
          <a:p>
            <a:pPr marL="685800" lvl="1" indent="-228600">
              <a:spcBef>
                <a:spcPts val="1000"/>
              </a:spcBef>
              <a:buSzPts val="2800"/>
              <a:buChar char="•"/>
            </a:pPr>
            <a:endParaRPr dirty="0"/>
          </a:p>
        </p:txBody>
      </p:sp>
      <p:sp>
        <p:nvSpPr>
          <p:cNvPr id="2" name="Google Shape;152;p18">
            <a:extLst>
              <a:ext uri="{FF2B5EF4-FFF2-40B4-BE49-F238E27FC236}">
                <a16:creationId xmlns:a16="http://schemas.microsoft.com/office/drawing/2014/main" id="{77E84EEE-AEF9-A951-7C00-A7F48938AF78}"/>
              </a:ext>
            </a:extLst>
          </p:cNvPr>
          <p:cNvSpPr txBox="1"/>
          <p:nvPr/>
        </p:nvSpPr>
        <p:spPr>
          <a:xfrm>
            <a:off x="2840935" y="4427578"/>
            <a:ext cx="6510130" cy="923330"/>
          </a:xfrm>
          <a:prstGeom prst="rect">
            <a:avLst/>
          </a:prstGeom>
          <a:solidFill>
            <a:srgbClr val="FAFAF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Map&lt;</a:t>
            </a:r>
            <a:r>
              <a:rPr lang="en-US" sz="1800" dirty="0">
                <a:solidFill>
                  <a:srgbClr val="007E8A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800" dirty="0">
                <a:solidFill>
                  <a:srgbClr val="007E8A"/>
                </a:solidFill>
                <a:latin typeface="Courier New"/>
                <a:ea typeface="Courier New"/>
                <a:cs typeface="Courier New"/>
                <a:sym typeface="Courier New"/>
              </a:rPr>
              <a:t>Integer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 map1 = </a:t>
            </a:r>
            <a:r>
              <a:rPr lang="en-US" sz="1800" dirty="0">
                <a:solidFill>
                  <a:srgbClr val="0033B3"/>
                </a:solidFill>
                <a:latin typeface="Courier New"/>
                <a:ea typeface="Courier New"/>
                <a:cs typeface="Courier New"/>
                <a:sym typeface="Courier New"/>
              </a:rPr>
              <a:t>new 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TreeMap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&lt;&gt;();</a:t>
            </a:r>
            <a:b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Map&lt;</a:t>
            </a:r>
            <a:r>
              <a:rPr lang="en-US" sz="1800" dirty="0">
                <a:solidFill>
                  <a:srgbClr val="007E8A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800" dirty="0">
                <a:solidFill>
                  <a:srgbClr val="007E8A"/>
                </a:solidFill>
                <a:latin typeface="Courier New"/>
                <a:ea typeface="Courier New"/>
                <a:cs typeface="Courier New"/>
                <a:sym typeface="Courier New"/>
              </a:rPr>
              <a:t>Integer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 map2 = </a:t>
            </a:r>
            <a:r>
              <a:rPr lang="en-US" sz="1800" dirty="0">
                <a:solidFill>
                  <a:srgbClr val="0033B3"/>
                </a:solidFill>
                <a:latin typeface="Courier New"/>
                <a:ea typeface="Courier New"/>
                <a:cs typeface="Courier New"/>
                <a:sym typeface="Courier New"/>
              </a:rPr>
              <a:t>new 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HashMap&lt;&gt;();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A0FF"/>
              </a:buClr>
              <a:buSzPts val="4400"/>
              <a:buFont typeface="Calibri"/>
              <a:buNone/>
            </a:pPr>
            <a:r>
              <a:rPr lang="en-US">
                <a:solidFill>
                  <a:srgbClr val="54A0FF"/>
                </a:solidFill>
              </a:rPr>
              <a:t>(PCM) </a:t>
            </a:r>
            <a:r>
              <a:rPr lang="en-US"/>
              <a:t>Programming with Maps</a:t>
            </a:r>
            <a:endParaRPr/>
          </a:p>
        </p:txBody>
      </p:sp>
      <p:graphicFrame>
        <p:nvGraphicFramePr>
          <p:cNvPr id="144" name="Google Shape;144;p17"/>
          <p:cNvGraphicFramePr/>
          <p:nvPr/>
        </p:nvGraphicFramePr>
        <p:xfrm>
          <a:off x="838200" y="1326976"/>
          <a:ext cx="10515600" cy="5269340"/>
        </p:xfrm>
        <a:graphic>
          <a:graphicData uri="http://schemas.openxmlformats.org/drawingml/2006/table">
            <a:tbl>
              <a:tblPr firstRow="1" bandRow="1">
                <a:noFill/>
                <a:tableStyleId>{1D81EFE5-3E7B-4A96-B80E-FEE4A4505E60}</a:tableStyleId>
              </a:tblPr>
              <a:tblGrid>
                <a:gridCol w="2511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Methods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Description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put(</a:t>
                      </a: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key</a:t>
                      </a: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, </a:t>
                      </a: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value</a:t>
                      </a: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)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adds a mapping from the given key to the given value;</a:t>
                      </a:r>
                      <a:b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if the key already exists, replaces its value with the given one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get(</a:t>
                      </a: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key</a:t>
                      </a: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)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returns the value mapped to the given key (</a:t>
                      </a: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null</a:t>
                      </a: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if not found)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containsKey(</a:t>
                      </a: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key</a:t>
                      </a: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)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returns </a:t>
                      </a: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true</a:t>
                      </a: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if the map contains a mapping for the given key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remove(</a:t>
                      </a: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key</a:t>
                      </a: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)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removes any existing mapping for the given key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keySet()</a:t>
                      </a:r>
                      <a:endParaRPr/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returns a set of all keys in the map</a:t>
                      </a:r>
                      <a:endParaRPr/>
                    </a:p>
                  </a:txBody>
                  <a:tcPr marL="91450" marR="91450" marT="45700" marB="457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values()</a:t>
                      </a:r>
                      <a:endParaRPr/>
                    </a:p>
                  </a:txBody>
                  <a:tcPr marL="91450" marR="91450" marT="45700" marB="45700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returns a collection of all values in the map</a:t>
                      </a:r>
                      <a:endParaRPr/>
                    </a:p>
                  </a:txBody>
                  <a:tcPr marL="91450" marR="91450" marT="45700" marB="45700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clear()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removes all key/value pairs from the map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size()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returns the number of key/value pairs in the map</a:t>
                      </a:r>
                      <a:endParaRPr sz="1800" b="0" i="0" u="none" strike="noStrike" cap="none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isEmpty()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returns </a:t>
                      </a: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true</a:t>
                      </a: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if the map's size is 0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2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toString()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returns a string such as 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"{a=90, d=60, c=70}"</a:t>
                      </a:r>
                      <a:endParaRPr sz="1800" b="0" i="0" u="none" strike="noStrike" cap="none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45" name="Google Shape;145;p17"/>
          <p:cNvSpPr/>
          <p:nvPr/>
        </p:nvSpPr>
        <p:spPr>
          <a:xfrm>
            <a:off x="469475" y="1789900"/>
            <a:ext cx="386700" cy="29547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A0FF"/>
              </a:buClr>
              <a:buSzPts val="4400"/>
              <a:buFont typeface="Calibri"/>
              <a:buNone/>
            </a:pPr>
            <a:r>
              <a:rPr lang="en-US" dirty="0">
                <a:solidFill>
                  <a:srgbClr val="54A0FF"/>
                </a:solidFill>
              </a:rPr>
              <a:t>(PCM) </a:t>
            </a:r>
            <a:r>
              <a:rPr lang="en-US" dirty="0"/>
              <a:t>Programming with Maps</a:t>
            </a:r>
            <a:endParaRPr dirty="0"/>
          </a:p>
        </p:txBody>
      </p:sp>
      <p:sp>
        <p:nvSpPr>
          <p:cNvPr id="4" name="Google Shape;138;p16">
            <a:extLst>
              <a:ext uri="{FF2B5EF4-FFF2-40B4-BE49-F238E27FC236}">
                <a16:creationId xmlns:a16="http://schemas.microsoft.com/office/drawing/2014/main" id="{9A83865B-2670-A307-DFC9-C324488A12F2}"/>
              </a:ext>
            </a:extLst>
          </p:cNvPr>
          <p:cNvSpPr txBox="1"/>
          <p:nvPr/>
        </p:nvSpPr>
        <p:spPr>
          <a:xfrm>
            <a:off x="2039178" y="2492297"/>
            <a:ext cx="8113643" cy="3139321"/>
          </a:xfrm>
          <a:prstGeom prst="rect">
            <a:avLst/>
          </a:prstGeom>
          <a:solidFill>
            <a:srgbClr val="FAFAF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rgbClr val="8C8C8C"/>
                </a:solidFill>
                <a:latin typeface="Courier New"/>
                <a:ea typeface="Courier New"/>
                <a:cs typeface="Courier New"/>
                <a:sym typeface="Courier New"/>
              </a:rPr>
              <a:t>// Making a Map</a:t>
            </a:r>
            <a:br>
              <a:rPr lang="en-US" sz="1800" i="1" dirty="0">
                <a:solidFill>
                  <a:srgbClr val="8C8C8C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Map&lt;</a:t>
            </a:r>
            <a:r>
              <a:rPr lang="en-US" sz="1800" dirty="0">
                <a:solidFill>
                  <a:srgbClr val="007E8A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800" dirty="0">
                <a:solidFill>
                  <a:srgbClr val="007E8A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 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musicalToFavSong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US" sz="1800" dirty="0">
                <a:solidFill>
                  <a:srgbClr val="0033B3"/>
                </a:solidFill>
                <a:latin typeface="Courier New"/>
                <a:ea typeface="Courier New"/>
                <a:cs typeface="Courier New"/>
                <a:sym typeface="Courier New"/>
              </a:rPr>
              <a:t>new 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TreeMap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&lt;&gt;();</a:t>
            </a:r>
            <a:b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i="1" dirty="0">
                <a:solidFill>
                  <a:srgbClr val="8C8C8C"/>
                </a:solidFill>
                <a:latin typeface="Courier New"/>
                <a:ea typeface="Courier New"/>
                <a:cs typeface="Courier New"/>
                <a:sym typeface="Courier New"/>
              </a:rPr>
              <a:t>// adding elements to the above Map</a:t>
            </a:r>
            <a:br>
              <a:rPr lang="en-US" sz="1800" i="1" dirty="0">
                <a:solidFill>
                  <a:srgbClr val="8C8C8C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musicalToFavSong.put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800" dirty="0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”Hamilton"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800" dirty="0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”Wait for It"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musicalToFavSong.put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800" dirty="0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”Les </a:t>
            </a:r>
            <a:r>
              <a:rPr lang="en-US" sz="1800" dirty="0" err="1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Miserables</a:t>
            </a:r>
            <a:r>
              <a:rPr lang="en-US" sz="1800" dirty="0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800" dirty="0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”Stars"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musicalToFavSong.put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800" dirty="0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”Waitress"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800" dirty="0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”She Used to Be Mine"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i="1" dirty="0">
                <a:solidFill>
                  <a:srgbClr val="8C8C8C"/>
                </a:solidFill>
                <a:latin typeface="Courier New"/>
                <a:ea typeface="Courier New"/>
                <a:cs typeface="Courier New"/>
                <a:sym typeface="Courier New"/>
              </a:rPr>
              <a:t>// Getting a value for a key</a:t>
            </a:r>
            <a:br>
              <a:rPr lang="en-US" sz="1800" i="1" dirty="0">
                <a:solidFill>
                  <a:srgbClr val="8C8C8C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String song = 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musicalToFavSong.get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800" dirty="0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”Hamilton"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System.out.println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(song); </a:t>
            </a:r>
            <a:r>
              <a:rPr lang="en-US" sz="1800" i="1" dirty="0">
                <a:solidFill>
                  <a:srgbClr val="8C8C8C"/>
                </a:solidFill>
                <a:latin typeface="Courier New"/>
                <a:ea typeface="Courier New"/>
                <a:cs typeface="Courier New"/>
                <a:sym typeface="Courier New"/>
              </a:rPr>
              <a:t>// “Wait for It”</a:t>
            </a:r>
            <a:endParaRPr sz="180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1178</Words>
  <Application>Microsoft Macintosh PowerPoint</Application>
  <PresentationFormat>Widescreen</PresentationFormat>
  <Paragraphs>150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Montserrat SemiBold</vt:lpstr>
      <vt:lpstr>Source Code Pro</vt:lpstr>
      <vt:lpstr>Arial</vt:lpstr>
      <vt:lpstr>Montserrat ExtraBold</vt:lpstr>
      <vt:lpstr>Montserrat</vt:lpstr>
      <vt:lpstr>NTR</vt:lpstr>
      <vt:lpstr>Calibri</vt:lpstr>
      <vt:lpstr>Consolas</vt:lpstr>
      <vt:lpstr>Tahoma</vt:lpstr>
      <vt:lpstr>Courier New</vt:lpstr>
      <vt:lpstr>CSE 373 Summer 2020</vt:lpstr>
      <vt:lpstr>Maps</vt:lpstr>
      <vt:lpstr>Lecture Outline</vt:lpstr>
      <vt:lpstr>Announcements</vt:lpstr>
      <vt:lpstr>Lecture Outline</vt:lpstr>
      <vt:lpstr>(PCM) Map - What is it good for?</vt:lpstr>
      <vt:lpstr>(PCM) Abstract Data Types</vt:lpstr>
      <vt:lpstr>(PCM) Maps in Java</vt:lpstr>
      <vt:lpstr>(PCM) Programming with Maps</vt:lpstr>
      <vt:lpstr>(PCM) Programming with Maps</vt:lpstr>
      <vt:lpstr>What does the map store after the following code?</vt:lpstr>
      <vt:lpstr>What does the map store after the following code?</vt:lpstr>
      <vt:lpstr>Lecture Outline</vt:lpstr>
      <vt:lpstr>Lecture Outline</vt:lpstr>
      <vt:lpstr>joinRosters</vt:lpstr>
      <vt:lpstr>Lecture Outline</vt:lpstr>
      <vt:lpstr>mostFrequentStart</vt:lpstr>
      <vt:lpstr>mostFrequentStart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Maps</dc:title>
  <cp:lastModifiedBy>Melissa Lin</cp:lastModifiedBy>
  <cp:revision>4</cp:revision>
  <dcterms:modified xsi:type="dcterms:W3CDTF">2023-07-19T19:35:42Z</dcterms:modified>
</cp:coreProperties>
</file>