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324" r:id="rId4"/>
    <p:sldId id="381" r:id="rId5"/>
    <p:sldId id="342" r:id="rId6"/>
    <p:sldId id="380" r:id="rId7"/>
    <p:sldId id="352" r:id="rId8"/>
    <p:sldId id="382" r:id="rId9"/>
    <p:sldId id="358" r:id="rId10"/>
    <p:sldId id="388" r:id="rId11"/>
    <p:sldId id="383" r:id="rId12"/>
    <p:sldId id="356" r:id="rId13"/>
    <p:sldId id="384" r:id="rId14"/>
    <p:sldId id="312" r:id="rId15"/>
    <p:sldId id="274" r:id="rId16"/>
    <p:sldId id="275" r:id="rId17"/>
    <p:sldId id="385" r:id="rId18"/>
    <p:sldId id="386" r:id="rId19"/>
    <p:sldId id="387" r:id="rId20"/>
    <p:sldId id="389" r:id="rId21"/>
    <p:sldId id="390" r:id="rId22"/>
    <p:sldId id="3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81"/>
            <p14:sldId id="342"/>
            <p14:sldId id="380"/>
            <p14:sldId id="352"/>
            <p14:sldId id="382"/>
            <p14:sldId id="358"/>
            <p14:sldId id="388"/>
            <p14:sldId id="383"/>
            <p14:sldId id="356"/>
            <p14:sldId id="384"/>
            <p14:sldId id="312"/>
            <p14:sldId id="274"/>
            <p14:sldId id="275"/>
            <p14:sldId id="385"/>
            <p14:sldId id="386"/>
            <p14:sldId id="387"/>
            <p14:sldId id="389"/>
            <p14:sldId id="390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09" autoAdjust="0"/>
    <p:restoredTop sz="91361"/>
  </p:normalViewPr>
  <p:slideViewPr>
    <p:cSldViewPr snapToGrid="0" snapToObjects="1">
      <p:cViewPr varScale="1">
        <p:scale>
          <a:sx n="117" d="100"/>
          <a:sy n="117" d="100"/>
        </p:scale>
        <p:origin x="176" y="25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AFE2DB-B944-4C5F-911C-A00791561838}"/>
              </a:ext>
            </a:extLst>
          </p:cNvPr>
          <p:cNvSpPr txBox="1"/>
          <p:nvPr userDrawn="1"/>
        </p:nvSpPr>
        <p:spPr>
          <a:xfrm>
            <a:off x="8049695" y="4833157"/>
            <a:ext cx="3552289" cy="1614817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5" name="Google Shape;26;p2">
            <a:extLst>
              <a:ext uri="{FF2B5EF4-FFF2-40B4-BE49-F238E27FC236}">
                <a16:creationId xmlns:a16="http://schemas.microsoft.com/office/drawing/2014/main" id="{10B3BF68-88C9-E04E-F9DF-8F8AFABE8CBE}"/>
              </a:ext>
            </a:extLst>
          </p:cNvPr>
          <p:cNvSpPr/>
          <p:nvPr userDrawn="1"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;p2">
            <a:extLst>
              <a:ext uri="{FF2B5EF4-FFF2-40B4-BE49-F238E27FC236}">
                <a16:creationId xmlns:a16="http://schemas.microsoft.com/office/drawing/2014/main" id="{54474F93-812A-5FA6-4EFA-8B3F09765A20}"/>
              </a:ext>
            </a:extLst>
          </p:cNvPr>
          <p:cNvSpPr/>
          <p:nvPr userDrawn="1"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;p2">
            <a:extLst>
              <a:ext uri="{FF2B5EF4-FFF2-40B4-BE49-F238E27FC236}">
                <a16:creationId xmlns:a16="http://schemas.microsoft.com/office/drawing/2014/main" id="{D27347E0-37FF-2D03-34C8-684A9577266C}"/>
              </a:ext>
            </a:extLst>
          </p:cNvPr>
          <p:cNvSpPr/>
          <p:nvPr userDrawn="1"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 Lin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6AAC17-A24E-D3C4-F3E8-63EB2A91FBE1}"/>
              </a:ext>
            </a:extLst>
          </p:cNvPr>
          <p:cNvSpPr txBox="1"/>
          <p:nvPr userDrawn="1"/>
        </p:nvSpPr>
        <p:spPr>
          <a:xfrm>
            <a:off x="8496960" y="4992318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pic>
        <p:nvPicPr>
          <p:cNvPr id="20" name="Picture 1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3E8A79B-BC03-E3D9-5C01-6F5B26C3F2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1152" y="5570401"/>
            <a:ext cx="1287599" cy="12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D01B2BF-1016-98FD-1231-A08D0E3088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5613" y="255988"/>
            <a:ext cx="842884" cy="8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16031D7-8906-27CA-0DD6-9DB8261E04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5613" y="255988"/>
            <a:ext cx="842884" cy="8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675937" y="14808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Sets, For-Each Loops, Iterators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Sets, For-Each Loops, Iterators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eat for dinner yesterday?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4F81-8C7D-8D49-F17C-947007F4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 Unique Words (version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91F0-163B-580D-2983-81D27E5D8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Write a program that, given a </a:t>
            </a:r>
            <a:r>
              <a:rPr lang="en-US" sz="2800" dirty="0">
                <a:latin typeface="Consolas" panose="020B0609020204030204" pitchFamily="49" charset="0"/>
              </a:rPr>
              <a:t>Scanner</a:t>
            </a:r>
            <a:r>
              <a:rPr lang="en-US" sz="2800" dirty="0"/>
              <a:t> over a large text file (e.g., </a:t>
            </a:r>
            <a:r>
              <a:rPr lang="en-US" sz="2800" i="1" dirty="0"/>
              <a:t>Moby Dick</a:t>
            </a:r>
            <a:r>
              <a:rPr lang="en-US" sz="2800" dirty="0"/>
              <a:t>), counts the number of </a:t>
            </a:r>
            <a:r>
              <a:rPr lang="en-US" sz="2800" i="1" dirty="0"/>
              <a:t>unique words </a:t>
            </a:r>
            <a:r>
              <a:rPr lang="en-US" sz="2800" dirty="0"/>
              <a:t>in the text.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4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on Tuesday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i="1" dirty="0"/>
              <a:t>modify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0;p28">
            <a:extLst>
              <a:ext uri="{FF2B5EF4-FFF2-40B4-BE49-F238E27FC236}">
                <a16:creationId xmlns:a16="http://schemas.microsoft.com/office/drawing/2014/main" id="{5F5D2ED0-C5B4-873B-D9B9-A7D4F5171716}"/>
              </a:ext>
            </a:extLst>
          </p:cNvPr>
          <p:cNvSpPr txBox="1"/>
          <p:nvPr/>
        </p:nvSpPr>
        <p:spPr>
          <a:xfrm>
            <a:off x="6095999" y="2117503"/>
            <a:ext cx="598038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9 3 -2 0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-2 0 3 3 9</a:t>
            </a: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3 0 -2</a:t>
            </a:r>
            <a:endParaRPr sz="28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-2 0 3 9</a:t>
            </a:r>
            <a:endParaRPr sz="28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18;p28">
            <a:extLst>
              <a:ext uri="{FF2B5EF4-FFF2-40B4-BE49-F238E27FC236}">
                <a16:creationId xmlns:a16="http://schemas.microsoft.com/office/drawing/2014/main" id="{0922EAEB-50CD-8248-A6C0-D86E014D5E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1475125"/>
            <a:ext cx="10515600" cy="64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What output is produced by this code?</a:t>
            </a:r>
            <a:endParaRPr dirty="0"/>
          </a:p>
        </p:txBody>
      </p:sp>
      <p:sp>
        <p:nvSpPr>
          <p:cNvPr id="5" name="Google Shape;219;p28">
            <a:extLst>
              <a:ext uri="{FF2B5EF4-FFF2-40B4-BE49-F238E27FC236}">
                <a16:creationId xmlns:a16="http://schemas.microsoft.com/office/drawing/2014/main" id="{0DFE00C6-42F3-0EF9-2AE2-FC983625ED68}"/>
              </a:ext>
            </a:extLst>
          </p:cNvPr>
          <p:cNvSpPr txBox="1"/>
          <p:nvPr/>
        </p:nvSpPr>
        <p:spPr>
          <a:xfrm>
            <a:off x="838199" y="2435829"/>
            <a:ext cx="4953001" cy="2862282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&lt;Integer&gt;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new </a:t>
            </a:r>
            <a:r>
              <a:rPr lang="en-US" dirty="0" err="1">
                <a:solidFill>
                  <a:srgbClr val="267F99"/>
                </a:solidFill>
                <a:latin typeface="Consolas"/>
                <a:cs typeface="Consolas"/>
                <a:sym typeface="Consolas"/>
              </a:rPr>
              <a:t>TreeSet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&lt;&gt;();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(3);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(9);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(3);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US" sz="1800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ums</a:t>
            </a: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(-2);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(0);</a:t>
            </a:r>
            <a:endParaRPr lang="en-US" sz="1800" dirty="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 n : </a:t>
            </a:r>
            <a:r>
              <a:rPr lang="en-US" sz="18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lang="en-US" dirty="0"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US" sz="18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(n + " ");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/>
        </p:nvSpPr>
        <p:spPr>
          <a:xfrm>
            <a:off x="838199" y="2435829"/>
            <a:ext cx="4953001" cy="2862282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&lt;Integer&gt;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new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&lt;&gt;();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(3);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(9);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(3);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US" sz="1800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ums</a:t>
            </a: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(-2);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(0);</a:t>
            </a:r>
            <a:endParaRPr lang="en-US" sz="1800" dirty="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 n : </a:t>
            </a:r>
            <a:r>
              <a:rPr lang="en-US" sz="18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lang="en-US" dirty="0"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US" sz="18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(n + " ");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  <p:sp>
        <p:nvSpPr>
          <p:cNvPr id="4" name="Google Shape;218;p28">
            <a:extLst>
              <a:ext uri="{FF2B5EF4-FFF2-40B4-BE49-F238E27FC236}">
                <a16:creationId xmlns:a16="http://schemas.microsoft.com/office/drawing/2014/main" id="{D78071BD-4FB2-72A3-6E1B-E446558AC5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1475125"/>
            <a:ext cx="10515600" cy="64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What output is produced by this code?</a:t>
            </a:r>
            <a:endParaRPr dirty="0"/>
          </a:p>
        </p:txBody>
      </p:sp>
      <p:sp>
        <p:nvSpPr>
          <p:cNvPr id="6" name="Google Shape;220;p28">
            <a:extLst>
              <a:ext uri="{FF2B5EF4-FFF2-40B4-BE49-F238E27FC236}">
                <a16:creationId xmlns:a16="http://schemas.microsoft.com/office/drawing/2014/main" id="{053F751C-CE47-29CE-590F-5D3E5E829FB5}"/>
              </a:ext>
            </a:extLst>
          </p:cNvPr>
          <p:cNvSpPr txBox="1"/>
          <p:nvPr/>
        </p:nvSpPr>
        <p:spPr>
          <a:xfrm>
            <a:off x="6095999" y="2117503"/>
            <a:ext cx="598038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9 3 -2 0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-2 0 3 3 9</a:t>
            </a: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3 0 -2</a:t>
            </a:r>
            <a:endParaRPr sz="28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-2 0 3 9</a:t>
            </a:r>
            <a:endParaRPr sz="28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all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982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Iterator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3200" dirty="0"/>
              <a:t> </a:t>
            </a:r>
            <a:r>
              <a:rPr lang="en-US" sz="3200" dirty="0" err="1"/>
              <a:t>itr</a:t>
            </a:r>
            <a:r>
              <a:rPr lang="en-US" sz="3200" dirty="0"/>
              <a:t> = </a:t>
            </a:r>
            <a:r>
              <a:rPr lang="en-US" sz="3200" dirty="0" err="1"/>
              <a:t>words.iterator</a:t>
            </a:r>
            <a:r>
              <a:rPr lang="en-US" sz="3200" dirty="0"/>
              <a:t>();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88320"/>
              </p:ext>
            </p:extLst>
          </p:nvPr>
        </p:nvGraphicFramePr>
        <p:xfrm>
          <a:off x="838200" y="2548070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920F-0CD8-3567-FC40-16956C0B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97D9-E721-DFB1-9DE4-5C3F35049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method that accepts a Set of Strings and a char c, and removes all the words in the Set that begin with the given character, and returns the number of words removed.</a:t>
            </a:r>
          </a:p>
        </p:txBody>
      </p:sp>
    </p:spTree>
    <p:extLst>
      <p:ext uri="{BB962C8B-B14F-4D97-AF65-F5344CB8AC3E}">
        <p14:creationId xmlns:p14="http://schemas.microsoft.com/office/powerpoint/2010/main" val="92823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C160-B422-9AA5-8F65-9A9D6CE5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59465"/>
            <a:ext cx="10515600" cy="139867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is the best method comment for </a:t>
            </a:r>
            <a:r>
              <a:rPr lang="en-US" sz="4000" dirty="0" err="1"/>
              <a:t>filterWords</a:t>
            </a:r>
            <a:r>
              <a:rPr lang="en-US" sz="4000" dirty="0"/>
              <a:t>()?</a:t>
            </a:r>
            <a:br>
              <a:rPr lang="en-US" dirty="0"/>
            </a:br>
            <a:r>
              <a:rPr lang="en-US" sz="3100" b="0" dirty="0"/>
              <a:t>public static int </a:t>
            </a:r>
            <a:r>
              <a:rPr lang="en-US" sz="3100" b="0" dirty="0" err="1"/>
              <a:t>filterWords</a:t>
            </a:r>
            <a:r>
              <a:rPr lang="en-US" sz="3100" b="0" dirty="0"/>
              <a:t>(Set&lt;String&gt; lyrics, char c) {</a:t>
            </a:r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10944-FC7A-D97D-BDAF-5D07CAB7CF0A}"/>
              </a:ext>
            </a:extLst>
          </p:cNvPr>
          <p:cNvSpPr txBox="1"/>
          <p:nvPr/>
        </p:nvSpPr>
        <p:spPr>
          <a:xfrm>
            <a:off x="674913" y="2558142"/>
            <a:ext cx="108421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Accepts a Set of lyrics and a character c and removes the lyrics that start with c using an Iterator. Returns </a:t>
            </a:r>
            <a:r>
              <a:rPr lang="en-US" sz="2400" dirty="0" err="1"/>
              <a:t>countReturned</a:t>
            </a:r>
            <a:r>
              <a:rPr lang="en-US" sz="2400" dirty="0"/>
              <a:t>, the number of words removed from the Set.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Removes the Strings in lyrics that start with c, returning the number of elements removed.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Removes the Strings in lyrics that start with c.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Loops through each word in lyrics, and if the word starts with c, updates a count variable and removes that word from the Set. Returns the count.</a:t>
            </a:r>
          </a:p>
        </p:txBody>
      </p:sp>
    </p:spTree>
    <p:extLst>
      <p:ext uri="{BB962C8B-B14F-4D97-AF65-F5344CB8AC3E}">
        <p14:creationId xmlns:p14="http://schemas.microsoft.com/office/powerpoint/2010/main" val="72664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98F0B37-240C-B8DB-A043-609AC645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59465"/>
            <a:ext cx="10515600" cy="139867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is the best method comment for </a:t>
            </a:r>
            <a:r>
              <a:rPr lang="en-US" sz="4000" dirty="0" err="1"/>
              <a:t>filterWords</a:t>
            </a:r>
            <a:r>
              <a:rPr lang="en-US" sz="4000" dirty="0"/>
              <a:t>()?</a:t>
            </a:r>
            <a:br>
              <a:rPr lang="en-US" dirty="0"/>
            </a:br>
            <a:r>
              <a:rPr lang="en-US" sz="3100" b="0" dirty="0"/>
              <a:t>public static int </a:t>
            </a:r>
            <a:r>
              <a:rPr lang="en-US" sz="3100" b="0" dirty="0" err="1"/>
              <a:t>filterWords</a:t>
            </a:r>
            <a:r>
              <a:rPr lang="en-US" sz="3100" b="0" dirty="0"/>
              <a:t>(Set&lt;String&gt; lyrics, char c) {</a:t>
            </a:r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35C3F-8203-14CB-8D30-63F026EF8548}"/>
              </a:ext>
            </a:extLst>
          </p:cNvPr>
          <p:cNvSpPr txBox="1"/>
          <p:nvPr/>
        </p:nvSpPr>
        <p:spPr>
          <a:xfrm>
            <a:off x="674913" y="2558142"/>
            <a:ext cx="108421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Accepts a Set of song lyrics and a character c and removes the lyrics that start with c using an Iterator. Returns </a:t>
            </a:r>
            <a:r>
              <a:rPr lang="en-US" sz="2400" dirty="0" err="1"/>
              <a:t>countReturned</a:t>
            </a:r>
            <a:r>
              <a:rPr lang="en-US" sz="2400" dirty="0"/>
              <a:t>, the number of words removed from the Set.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Removes the Strings in lyrics that start with c, returning the number of elements removed.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Removes the Strings in lyrics that start with c.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Loops through each word in lyrics, and if the word starts with c, updates a count variable and removes that word from the Set. Returns the count.</a:t>
            </a:r>
          </a:p>
        </p:txBody>
      </p:sp>
    </p:spTree>
    <p:extLst>
      <p:ext uri="{BB962C8B-B14F-4D97-AF65-F5344CB8AC3E}">
        <p14:creationId xmlns:p14="http://schemas.microsoft.com/office/powerpoint/2010/main" val="286659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Creative Project 0 feedback released Wednesday</a:t>
            </a:r>
          </a:p>
          <a:p>
            <a:r>
              <a:rPr lang="en-US" sz="3200" dirty="0"/>
              <a:t>Programming Assignment 1 was due yesterday</a:t>
            </a:r>
          </a:p>
          <a:p>
            <a:r>
              <a:rPr lang="en-US" sz="3200" dirty="0"/>
              <a:t>Creative Project 1 released today </a:t>
            </a:r>
          </a:p>
          <a:p>
            <a:pPr lvl="1"/>
            <a:r>
              <a:rPr lang="en-US" sz="2800" dirty="0"/>
              <a:t>Focused on 2D arrays and Images! </a:t>
            </a:r>
          </a:p>
          <a:p>
            <a:r>
              <a:rPr lang="en-US" sz="3200" dirty="0"/>
              <a:t>Resub 2 Form will be posted today</a:t>
            </a:r>
          </a:p>
          <a:p>
            <a:r>
              <a:rPr lang="en-US" sz="3200" dirty="0"/>
              <a:t>Quiz 1 next </a:t>
            </a:r>
            <a:r>
              <a:rPr lang="en-US" sz="3200" i="1" dirty="0"/>
              <a:t>next</a:t>
            </a:r>
            <a:r>
              <a:rPr lang="en-US" sz="3200" dirty="0"/>
              <a:t> Monday (July 24</a:t>
            </a:r>
            <a:r>
              <a:rPr lang="en-US" sz="3200" baseline="30000" dirty="0"/>
              <a:t>th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10126" y="210648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Unique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), counts the number of </a:t>
            </a:r>
            <a:r>
              <a:rPr lang="en-US" sz="3600" i="1" dirty="0"/>
              <a:t>unique words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6" y="27604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i="1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543695" cy="17567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"bonjour"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konichiwa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17370"/>
              </p:ext>
            </p:extLst>
          </p:nvPr>
        </p:nvGraphicFramePr>
        <p:xfrm>
          <a:off x="838199" y="1353215"/>
          <a:ext cx="11016344" cy="464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14400</TotalTime>
  <Words>1157</Words>
  <Application>Microsoft Macintosh PowerPoint</Application>
  <PresentationFormat>Widescreen</PresentationFormat>
  <Paragraphs>184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Sets, For-Each Loops, Iterators</vt:lpstr>
      <vt:lpstr>Lecture Outline</vt:lpstr>
      <vt:lpstr>Announcements</vt:lpstr>
      <vt:lpstr>Lecture Outline</vt:lpstr>
      <vt:lpstr>Count Unique Words</vt:lpstr>
      <vt:lpstr>Lecture Outline</vt:lpstr>
      <vt:lpstr>(PCM) Sets (ADT)</vt:lpstr>
      <vt:lpstr>(PCM) Sets in Java</vt:lpstr>
      <vt:lpstr>Set Methods</vt:lpstr>
      <vt:lpstr>Count Unique Words (version 2)</vt:lpstr>
      <vt:lpstr>Lecture Outline</vt:lpstr>
      <vt:lpstr>Choosing a Data Structure: Tradeoffs</vt:lpstr>
      <vt:lpstr>Lecture Outline</vt:lpstr>
      <vt:lpstr>For-Each Loop</vt:lpstr>
      <vt:lpstr>What output is produced by this code?</vt:lpstr>
      <vt:lpstr>What output is produced by this code?</vt:lpstr>
      <vt:lpstr>Lecture Outline</vt:lpstr>
      <vt:lpstr>Iterators</vt:lpstr>
      <vt:lpstr>Iterators</vt:lpstr>
      <vt:lpstr>Filter Words</vt:lpstr>
      <vt:lpstr>What is the best method comment for filterWords()? public static int filterWords(Set&lt;String&gt; lyrics, char c) {</vt:lpstr>
      <vt:lpstr>What is the best method comment for filterWords()? public static int filterWords(Set&lt;String&gt; lyrics, char c) {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Melissa Lin</cp:lastModifiedBy>
  <cp:revision>288</cp:revision>
  <cp:lastPrinted>2022-09-27T21:33:44Z</cp:lastPrinted>
  <dcterms:created xsi:type="dcterms:W3CDTF">2020-06-13T06:27:42Z</dcterms:created>
  <dcterms:modified xsi:type="dcterms:W3CDTF">2023-07-13T20:50:12Z</dcterms:modified>
</cp:coreProperties>
</file>