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3" r:id="rId40"/>
    <p:sldId id="294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Montserrat" pitchFamily="2" charset="77"/>
      <p:regular r:id="rId51"/>
      <p:bold r:id="rId52"/>
      <p:italic r:id="rId53"/>
      <p:boldItalic r:id="rId54"/>
    </p:embeddedFont>
    <p:embeddedFont>
      <p:font typeface="Montserrat ExtraBold" panose="020F0502020204030204" pitchFamily="34" charset="0"/>
      <p:bold r:id="rId55"/>
      <p:italic r:id="rId56"/>
      <p:boldItalic r:id="rId57"/>
    </p:embeddedFont>
    <p:embeddedFont>
      <p:font typeface="Montserrat SemiBold" panose="020F050202020403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E3F397-98C5-4E88-8F02-4FB93729FEA7}">
  <a:tblStyle styleId="{B0E3F397-98C5-4E88-8F02-4FB93729FE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2A89757-7D9C-4F8A-B541-B880B48C632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C586FE6-ECD9-40E7-A12D-5F8A5FF44CE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4"/>
  </p:normalViewPr>
  <p:slideViewPr>
    <p:cSldViewPr snapToGrid="0">
      <p:cViewPr varScale="1">
        <p:scale>
          <a:sx n="108" d="100"/>
          <a:sy n="108" d="100"/>
        </p:scale>
        <p:origin x="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32b40ece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32b40eceb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g232b40eceb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32b40eceb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32b40eceb6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32b40eceb6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f82b58d2d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2f82b58d2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06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27;p2"/>
          <p:cNvCxnSpPr/>
          <p:nvPr/>
        </p:nvCxnSpPr>
        <p:spPr>
          <a:xfrm>
            <a:off x="7605194" y="4551419"/>
            <a:ext cx="4468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9E8B7EE1-8BE7-9A0F-2747-5233220EAB2B}"/>
              </a:ext>
            </a:extLst>
          </p:cNvPr>
          <p:cNvSpPr/>
          <p:nvPr userDrawn="1"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7;p2">
            <a:extLst>
              <a:ext uri="{FF2B5EF4-FFF2-40B4-BE49-F238E27FC236}">
                <a16:creationId xmlns:a16="http://schemas.microsoft.com/office/drawing/2014/main" id="{F85AE9DA-4D68-5A6E-805B-27150FAB2ECE}"/>
              </a:ext>
            </a:extLst>
          </p:cNvPr>
          <p:cNvSpPr/>
          <p:nvPr userDrawn="1"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8;p2">
            <a:extLst>
              <a:ext uri="{FF2B5EF4-FFF2-40B4-BE49-F238E27FC236}">
                <a16:creationId xmlns:a16="http://schemas.microsoft.com/office/drawing/2014/main" id="{594928E6-E28B-2889-49E4-D41B66E53A3E}"/>
              </a:ext>
            </a:extLst>
          </p:cNvPr>
          <p:cNvSpPr/>
          <p:nvPr userDrawn="1"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6C051-80EB-8DD4-E2D6-5490D06E1DE0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F1228-1B6C-27C2-C26E-8F23AEDDE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2910" y="5581928"/>
            <a:ext cx="1235841" cy="1235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#cse-122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2A7F70-03B2-9129-A585-22F9C5A901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4240" y="282276"/>
            <a:ext cx="805630" cy="805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#cse-122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178A1-0EC9-B325-4067-834C32B1F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4240" y="282276"/>
            <a:ext cx="805630" cy="805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2D Arrays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2D Arrays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456906" y="2225075"/>
            <a:ext cx="447680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Share your favorite color — the other person has to name 3 things they see in the room that are that color. 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2D Array Traversals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00DB"/>
              </a:buClr>
              <a:buSzPts val="3200"/>
              <a:buNone/>
            </a:pPr>
            <a:r>
              <a:rPr lang="en-US" sz="32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32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i &lt; 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i++) {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32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32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32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j &lt; list[i].</a:t>
            </a:r>
            <a:r>
              <a:rPr lang="en-US" sz="32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j++) {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-US" sz="32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// do something with list[i][j]</a:t>
            </a:r>
            <a:endParaRPr sz="3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Arrays</a:t>
            </a:r>
            <a:r>
              <a:rPr lang="en-US"/>
              <a:t> Utility Class</a:t>
            </a:r>
            <a:endParaRPr/>
          </a:p>
        </p:txBody>
      </p:sp>
      <p:graphicFrame>
        <p:nvGraphicFramePr>
          <p:cNvPr id="159" name="Google Shape;159;p19"/>
          <p:cNvGraphicFramePr/>
          <p:nvPr/>
        </p:nvGraphicFramePr>
        <p:xfrm>
          <a:off x="838199" y="1353215"/>
          <a:ext cx="11016350" cy="4779490"/>
        </p:xfrm>
        <a:graphic>
          <a:graphicData uri="http://schemas.openxmlformats.org/drawingml/2006/table">
            <a:tbl>
              <a:tblPr firstRow="1" bandRow="1">
                <a:noFill/>
                <a:tableStyleId>{A2A89757-7D9C-4F8A-B541-B880B48C6323}</a:tableStyleId>
              </a:tblPr>
              <a:tblGrid>
                <a:gridCol w="55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Method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Arrays.toString(array);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Returns a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String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/>
                        <a:t>representing the array, such as </a:t>
                      </a:r>
                      <a:br>
                        <a:rPr lang="en-US" sz="1800"/>
                      </a:br>
                      <a:r>
                        <a:rPr lang="en-US" sz="1800" b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"[10, 30, -25, 17]"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Arrays.fill(array, value);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Sets every element to the given value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Arrays.equals(array1, array2);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/>
                        <a:t>if the two arrays contain the same elements in the same order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Arrays.deepToString(array);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Returns a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String</a:t>
                      </a:r>
                      <a:r>
                        <a:rPr lang="en-US" sz="1800"/>
                        <a:t> representing the array; if the array contains other arrays as elements, the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String</a:t>
                      </a:r>
                      <a:r>
                        <a:rPr lang="en-US" sz="1800"/>
                        <a:t> represents their contents, and so on. For example, 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"[[99, 151], [30, 5]]"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Arrays.deepEquals(array1, array2);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 two arrays contain the same elements in the same order; if the array(s) contain other arrays as elements, their contents are tested for equality, and so on.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Applications of 2D Arrays</a:t>
            </a: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807337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Matrices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Useful in various applications requiring complex math!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Board games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(e.g., chess/checkerboard, tic tac toe, sudoku)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Representing information in a grid or table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/>
              <a:t>(e.g., scorekeeping, gradebook)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Image processing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171" name="Google Shape;171;p21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2" name="Google Shape;172;p21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3" name="Google Shape;173;p21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5" name="Google Shape;175;p21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181" name="Google Shape;181;p22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2" name="Google Shape;182;p22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3" name="Google Shape;183;p22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5" name="Google Shape;185;p22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191" name="Google Shape;191;p23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2" name="Google Shape;192;p23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3" name="Google Shape;193;p23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5" name="Google Shape;195;p23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01" name="Google Shape;201;p24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2" name="Google Shape;202;p24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3" name="Google Shape;203;p24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5" name="Google Shape;205;p24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11" name="Google Shape;211;p25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2" name="Google Shape;212;p25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3" name="Google Shape;213;p25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5" name="Google Shape;215;p25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21" name="Google Shape;221;p26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2" name="Google Shape;222;p26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3" name="Google Shape;223;p26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6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5" name="Google Shape;225;p26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31" name="Google Shape;231;p27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2" name="Google Shape;232;p27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3" name="Google Shape;233;p27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7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5" name="Google Shape;235;p27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2D Arrays Review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 with 2D Arrays!</a:t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41" name="Google Shape;241;p28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2" name="Google Shape;242;p28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3" name="Google Shape;243;p28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8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5" name="Google Shape;245;p28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51" name="Google Shape;251;p29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2" name="Google Shape;252;p29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3" name="Google Shape;253;p29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5" name="Google Shape;255;p29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61" name="Google Shape;261;p30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2" name="Google Shape;262;p30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3" name="Google Shape;263;p30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5" name="Google Shape;265;p30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71" name="Google Shape;271;p31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2" name="Google Shape;272;p31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3" name="Google Shape;273;p31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5" name="Google Shape;275;p31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81" name="Google Shape;281;p32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2" name="Google Shape;282;p32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3" name="Google Shape;283;p32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2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5" name="Google Shape;285;p32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91" name="Google Shape;291;p33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2" name="Google Shape;292;p33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3" name="Google Shape;293;p33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3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5" name="Google Shape;295;p33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01" name="Google Shape;301;p34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2" name="Google Shape;302;p34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3" name="Google Shape;303;p34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4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5" name="Google Shape;305;p34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11" name="Google Shape;311;p35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2" name="Google Shape;312;p35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3" name="Google Shape;313;p35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5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5" name="Google Shape;315;p35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21" name="Google Shape;321;p36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2" name="Google Shape;322;p36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3" name="Google Shape;323;p36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6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Google Shape;325;p36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31" name="Google Shape;331;p37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2" name="Google Shape;332;p37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3" name="Google Shape;333;p37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7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5" name="Google Shape;335;p37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169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81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119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98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CFD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Congratulations on completing Quiz 0!</a:t>
            </a:r>
          </a:p>
          <a:p>
            <a:pPr lvl="1" indent="-431800">
              <a:lnSpc>
                <a:spcPct val="115000"/>
              </a:lnSpc>
              <a:spcBef>
                <a:spcPts val="0"/>
              </a:spcBef>
              <a:buSzPts val="3200"/>
              <a:buChar char="•"/>
            </a:pPr>
            <a:r>
              <a:rPr lang="en-US" dirty="0"/>
              <a:t>Grades will be released next week</a:t>
            </a:r>
            <a:endParaRPr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Programming Assignment 1 is due tomorrow</a:t>
            </a:r>
            <a:endParaRPr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Creative Project 1 released this Friday (image editing)</a:t>
            </a:r>
            <a:endParaRPr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matrixAdd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41" name="Google Shape;341;p38"/>
          <p:cNvGraphicFramePr/>
          <p:nvPr/>
        </p:nvGraphicFramePr>
        <p:xfrm>
          <a:off x="1240973" y="1371599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2" name="Google Shape;342;p38"/>
          <p:cNvGraphicFramePr/>
          <p:nvPr/>
        </p:nvGraphicFramePr>
        <p:xfrm>
          <a:off x="1240973" y="4509952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3" name="Google Shape;343;p38"/>
          <p:cNvSpPr/>
          <p:nvPr/>
        </p:nvSpPr>
        <p:spPr>
          <a:xfrm>
            <a:off x="2706190" y="3476896"/>
            <a:ext cx="822960" cy="8556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8"/>
          <p:cNvSpPr/>
          <p:nvPr/>
        </p:nvSpPr>
        <p:spPr>
          <a:xfrm rot="-5400000">
            <a:off x="6082938" y="3298371"/>
            <a:ext cx="757646" cy="10189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5" name="Google Shape;345;p38"/>
          <p:cNvGraphicFramePr/>
          <p:nvPr/>
        </p:nvGraphicFramePr>
        <p:xfrm>
          <a:off x="7728859" y="2831373"/>
          <a:ext cx="3753375" cy="1952925"/>
        </p:xfrm>
        <a:graphic>
          <a:graphicData uri="http://schemas.openxmlformats.org/drawingml/2006/table">
            <a:tbl>
              <a:tblPr firstRow="1" bandRow="1">
                <a:noFill/>
                <a:tableStyleId>{9C586FE6-ECD9-40E7-A12D-5F8A5FF44CE8}</a:tableStyleId>
              </a:tblPr>
              <a:tblGrid>
                <a:gridCol w="7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2D Arrays Review</a:t>
            </a:r>
            <a:r>
              <a:rPr lang="en-US" b="1">
                <a:solidFill>
                  <a:schemeClr val="accent5"/>
                </a:solidFill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Images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 with 2D Arrays!</a:t>
            </a:r>
            <a:endParaRPr/>
          </a:p>
        </p:txBody>
      </p:sp>
      <p:sp>
        <p:nvSpPr>
          <p:cNvPr id="352" name="Google Shape;352;p39"/>
          <p:cNvSpPr/>
          <p:nvPr/>
        </p:nvSpPr>
        <p:spPr>
          <a:xfrm rot="10800000">
            <a:off x="2274103" y="2802385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</a:t>
            </a:r>
            <a:endParaRPr/>
          </a:p>
        </p:txBody>
      </p:sp>
      <p:sp>
        <p:nvSpPr>
          <p:cNvPr id="358" name="Google Shape;358;p4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From the computer’s perspective, images are just a big grid of values called </a:t>
            </a:r>
            <a:r>
              <a:rPr lang="en-US" sz="3600" b="1" dirty="0"/>
              <a:t>pixels</a:t>
            </a:r>
            <a:r>
              <a:rPr lang="en-US" sz="3600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Each pixel shows a different color based on a specified value. </a:t>
            </a:r>
            <a:endParaRPr dirty="0"/>
          </a:p>
        </p:txBody>
      </p:sp>
      <p:sp>
        <p:nvSpPr>
          <p:cNvPr id="359" name="Google Shape;359;p40"/>
          <p:cNvSpPr/>
          <p:nvPr/>
        </p:nvSpPr>
        <p:spPr>
          <a:xfrm>
            <a:off x="5120640" y="4305993"/>
            <a:ext cx="3230880" cy="22610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360;p40"/>
          <p:cNvCxnSpPr/>
          <p:nvPr/>
        </p:nvCxnSpPr>
        <p:spPr>
          <a:xfrm>
            <a:off x="5120640" y="4095859"/>
            <a:ext cx="315700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4876799" y="4305993"/>
            <a:ext cx="0" cy="22610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2" name="Google Shape;362;p40"/>
          <p:cNvSpPr txBox="1"/>
          <p:nvPr/>
        </p:nvSpPr>
        <p:spPr>
          <a:xfrm>
            <a:off x="4564759" y="3926582"/>
            <a:ext cx="5663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(0,0)</a:t>
            </a:r>
            <a:endParaRPr/>
          </a:p>
        </p:txBody>
      </p:sp>
      <p:sp>
        <p:nvSpPr>
          <p:cNvPr id="363" name="Google Shape;363;p40"/>
          <p:cNvSpPr txBox="1"/>
          <p:nvPr/>
        </p:nvSpPr>
        <p:spPr>
          <a:xfrm>
            <a:off x="4587776" y="5067191"/>
            <a:ext cx="268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364" name="Google Shape;364;p40"/>
          <p:cNvSpPr txBox="1"/>
          <p:nvPr/>
        </p:nvSpPr>
        <p:spPr>
          <a:xfrm>
            <a:off x="6467660" y="3784261"/>
            <a:ext cx="268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</a:t>
            </a:r>
            <a:endParaRPr/>
          </a:p>
        </p:txBody>
      </p:sp>
      <p:sp>
        <p:nvSpPr>
          <p:cNvPr id="370" name="Google Shape;370;p4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If images are just grids of pixels, and we can think of 2D arrays as grids,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We can represent images as 2D arrays of pixels!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Further, since each pixel is shown as a specific color,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We can represent images as 2D arrays of colors!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 in Java</a:t>
            </a:r>
            <a:endParaRPr/>
          </a:p>
        </p:txBody>
      </p:sp>
      <p:sp>
        <p:nvSpPr>
          <p:cNvPr id="376" name="Google Shape;376;p4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Picture.java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 dirty="0"/>
              <a:t>Represents the idea of a picture in your program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Color.java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 dirty="0"/>
              <a:t>Represents colors in your program!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 dirty="0"/>
              <a:t>Uses the RGB color scheme where each color is made up of some amount (0-255) of </a:t>
            </a:r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dirty="0">
                <a:solidFill>
                  <a:srgbClr val="FF0000"/>
                </a:solidFill>
              </a:rPr>
              <a:t>ed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00B050"/>
                </a:solidFill>
              </a:rPr>
              <a:t>g</a:t>
            </a:r>
            <a:r>
              <a:rPr lang="en-US" sz="2800" dirty="0">
                <a:solidFill>
                  <a:srgbClr val="00B050"/>
                </a:solidFill>
              </a:rPr>
              <a:t>reen</a:t>
            </a:r>
            <a:r>
              <a:rPr lang="en-US" sz="2800" dirty="0"/>
              <a:t>, and </a:t>
            </a:r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800" dirty="0">
                <a:solidFill>
                  <a:srgbClr val="0070C0"/>
                </a:solidFill>
              </a:rPr>
              <a:t>lue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 in Java: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Picture.java</a:t>
            </a:r>
            <a:endParaRPr/>
          </a:p>
        </p:txBody>
      </p:sp>
      <p:sp>
        <p:nvSpPr>
          <p:cNvPr id="382" name="Google Shape;382;p4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94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7F99"/>
              </a:buClr>
              <a:buSzPts val="3600"/>
              <a:buNone/>
            </a:pPr>
            <a:r>
              <a:rPr lang="en-US" sz="3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Picture</a:t>
            </a:r>
            <a:r>
              <a:rPr lang="en-US" sz="3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pic</a:t>
            </a:r>
            <a:r>
              <a:rPr lang="en-US" sz="3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Picture</a:t>
            </a:r>
            <a:r>
              <a:rPr lang="en-US" sz="3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3600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sz="3600" dirty="0" err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image.png</a:t>
            </a:r>
            <a:r>
              <a:rPr lang="en-US" sz="3600" dirty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sz="3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 dirty="0">
                <a:solidFill>
                  <a:srgbClr val="000000"/>
                </a:solidFill>
              </a:rPr>
              <a:t>* This functionality doesn’t work perfectly on Ed, it’s probably easier to use the save() method! </a:t>
            </a:r>
            <a:endParaRPr sz="3200" dirty="0">
              <a:solidFill>
                <a:srgbClr val="000000"/>
              </a:solidFill>
            </a:endParaRPr>
          </a:p>
        </p:txBody>
      </p:sp>
      <p:graphicFrame>
        <p:nvGraphicFramePr>
          <p:cNvPr id="383" name="Google Shape;383;p43"/>
          <p:cNvGraphicFramePr/>
          <p:nvPr/>
        </p:nvGraphicFramePr>
        <p:xfrm>
          <a:off x="838199" y="2185246"/>
          <a:ext cx="10515600" cy="3392625"/>
        </p:xfrm>
        <a:graphic>
          <a:graphicData uri="http://schemas.openxmlformats.org/drawingml/2006/table">
            <a:tbl>
              <a:tblPr firstRow="1" bandRow="1">
                <a:noFill/>
                <a:tableStyleId>{A2A89757-7D9C-4F8A-B541-B880B48C6323}</a:tableStyleId>
              </a:tblPr>
              <a:tblGrid>
                <a:gridCol w="527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Descriptions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pic.getPixels();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Returns a </a:t>
                      </a: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Color[][]</a:t>
                      </a:r>
                      <a:r>
                        <a:rPr lang="en-US" sz="2000"/>
                        <a:t> representing the colors in the grid of pixels.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pic.setPixels(colorArray);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Sets the grid of pixels in the picture based on the given </a:t>
                      </a: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colorArray</a:t>
                      </a:r>
                      <a:r>
                        <a:rPr lang="en-US" sz="2000"/>
                        <a:t>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pic.save(fileName);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Saves the current picture to a file with the given </a:t>
                      </a: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fileName</a:t>
                      </a:r>
                      <a:r>
                        <a:rPr lang="en-US" sz="2000"/>
                        <a:t>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pic.show();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Shows the current picture in a window on the screen.*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Images in Java: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Color.java</a:t>
            </a:r>
            <a:endParaRPr/>
          </a:p>
        </p:txBody>
      </p:sp>
      <p:sp>
        <p:nvSpPr>
          <p:cNvPr id="389" name="Google Shape;389;p4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94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7F99"/>
              </a:buClr>
              <a:buSzPts val="2800"/>
              <a:buNone/>
            </a:pPr>
            <a:r>
              <a:rPr lang="en-US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(redVal, greenVal, blueVal);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90" name="Google Shape;390;p44"/>
          <p:cNvGraphicFramePr/>
          <p:nvPr/>
        </p:nvGraphicFramePr>
        <p:xfrm>
          <a:off x="838200" y="2185245"/>
          <a:ext cx="10515600" cy="4131125"/>
        </p:xfrm>
        <a:graphic>
          <a:graphicData uri="http://schemas.openxmlformats.org/drawingml/2006/table">
            <a:tbl>
              <a:tblPr firstRow="1" bandRow="1">
                <a:noFill/>
                <a:tableStyleId>{A2A89757-7D9C-4F8A-B541-B880B48C6323}</a:tableStyleId>
              </a:tblPr>
              <a:tblGrid>
                <a:gridCol w="527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Methods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Descriptions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color.getRed();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Returns the color amount for red.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color.getGreen();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Returns the color amount for green.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color.getBlue();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Returns the color amount for blue.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96" name="Google Shape;396;p4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2D Arrays Review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Images with 2D Arrays!</a:t>
            </a:r>
            <a:endParaRPr/>
          </a:p>
        </p:txBody>
      </p:sp>
      <p:sp>
        <p:nvSpPr>
          <p:cNvPr id="397" name="Google Shape;397;p45"/>
          <p:cNvSpPr/>
          <p:nvPr/>
        </p:nvSpPr>
        <p:spPr>
          <a:xfrm rot="10800000">
            <a:off x="4730315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FA5D-A23F-8BDD-7B40-11E3A3B4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90C8ABF-4A93-6BAF-A87B-2110A5DE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79" y="1801716"/>
            <a:ext cx="7736042" cy="44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83E8A5-56EA-7D01-3257-260040A63707}"/>
              </a:ext>
            </a:extLst>
          </p:cNvPr>
          <p:cNvSpPr txBox="1"/>
          <p:nvPr/>
        </p:nvSpPr>
        <p:spPr>
          <a:xfrm>
            <a:off x="1506306" y="1300216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row 0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 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1433B5-DB51-D386-B181-85A9B01F0BFA}"/>
              </a:ext>
            </a:extLst>
          </p:cNvPr>
          <p:cNvSpPr/>
          <p:nvPr/>
        </p:nvSpPr>
        <p:spPr>
          <a:xfrm>
            <a:off x="2098607" y="1693644"/>
            <a:ext cx="258743" cy="2585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376C3A-89AE-BEE7-63C5-793EF8341DF4}"/>
              </a:ext>
            </a:extLst>
          </p:cNvPr>
          <p:cNvCxnSpPr/>
          <p:nvPr/>
        </p:nvCxnSpPr>
        <p:spPr>
          <a:xfrm>
            <a:off x="2098607" y="2854712"/>
            <a:ext cx="0" cy="1460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8BFFD0-E6FE-2249-9C0C-AD165E65E794}"/>
              </a:ext>
            </a:extLst>
          </p:cNvPr>
          <p:cNvCxnSpPr>
            <a:cxnSpLocks/>
          </p:cNvCxnSpPr>
          <p:nvPr/>
        </p:nvCxnSpPr>
        <p:spPr>
          <a:xfrm>
            <a:off x="3791415" y="1584784"/>
            <a:ext cx="1795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597D60-C67E-2058-EC54-DF9D065215D9}"/>
              </a:ext>
            </a:extLst>
          </p:cNvPr>
          <p:cNvSpPr txBox="1"/>
          <p:nvPr/>
        </p:nvSpPr>
        <p:spPr>
          <a:xfrm>
            <a:off x="4435653" y="120268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E81C3-75BC-B238-A76A-4162B820D916}"/>
              </a:ext>
            </a:extLst>
          </p:cNvPr>
          <p:cNvSpPr txBox="1"/>
          <p:nvPr/>
        </p:nvSpPr>
        <p:spPr>
          <a:xfrm>
            <a:off x="1462366" y="345687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</a:p>
        </p:txBody>
      </p:sp>
    </p:spTree>
    <p:extLst>
      <p:ext uri="{BB962C8B-B14F-4D97-AF65-F5344CB8AC3E}">
        <p14:creationId xmlns:p14="http://schemas.microsoft.com/office/powerpoint/2010/main" val="2933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19292-8097-A7CD-D8FE-8190DDD09F9D}"/>
              </a:ext>
            </a:extLst>
          </p:cNvPr>
          <p:cNvSpPr txBox="1"/>
          <p:nvPr/>
        </p:nvSpPr>
        <p:spPr>
          <a:xfrm>
            <a:off x="348249" y="2926540"/>
            <a:ext cx="537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  ; row &lt;   ; </a:t>
            </a:r>
            <a:r>
              <a:rPr lang="en-US" sz="1800" dirty="0"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  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  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</p:txBody>
      </p:sp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302941" y="1109750"/>
            <a:ext cx="11353800" cy="118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loop bounds will create the desired rectangle?</a:t>
            </a:r>
            <a:endParaRPr dirty="0"/>
          </a:p>
        </p:txBody>
      </p:sp>
      <p:sp>
        <p:nvSpPr>
          <p:cNvPr id="405" name="Google Shape;405;p46"/>
          <p:cNvSpPr txBox="1"/>
          <p:nvPr/>
        </p:nvSpPr>
        <p:spPr>
          <a:xfrm>
            <a:off x="302941" y="2126140"/>
            <a:ext cx="6688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Draw a blue rectangle with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top-left at row 200, column 400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With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width of 100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height of 20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6"/>
          <p:cNvSpPr txBox="1"/>
          <p:nvPr/>
        </p:nvSpPr>
        <p:spPr>
          <a:xfrm>
            <a:off x="2698065" y="3163662"/>
            <a:ext cx="48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sz="1600" b="1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7" name="Google Shape;407;p46"/>
          <p:cNvSpPr txBox="1"/>
          <p:nvPr/>
        </p:nvSpPr>
        <p:spPr>
          <a:xfrm>
            <a:off x="2242711" y="2882383"/>
            <a:ext cx="48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sz="1600" b="1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8" name="Google Shape;408;p46"/>
          <p:cNvSpPr txBox="1"/>
          <p:nvPr/>
        </p:nvSpPr>
        <p:spPr>
          <a:xfrm>
            <a:off x="3502676" y="2904462"/>
            <a:ext cx="48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sz="1600" b="1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3958030" y="3159126"/>
            <a:ext cx="48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sz="1600"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3" name="Google Shape;413;p46"/>
          <p:cNvSpPr txBox="1"/>
          <p:nvPr/>
        </p:nvSpPr>
        <p:spPr>
          <a:xfrm>
            <a:off x="6127348" y="3291263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A)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6"/>
          <p:cNvSpPr txBox="1"/>
          <p:nvPr/>
        </p:nvSpPr>
        <p:spPr>
          <a:xfrm>
            <a:off x="6127348" y="4331437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B)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6"/>
          <p:cNvSpPr txBox="1"/>
          <p:nvPr/>
        </p:nvSpPr>
        <p:spPr>
          <a:xfrm>
            <a:off x="6154549" y="5371611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C)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AD5F5-3210-8220-0F90-73EB049CA40E}"/>
              </a:ext>
            </a:extLst>
          </p:cNvPr>
          <p:cNvSpPr txBox="1"/>
          <p:nvPr/>
        </p:nvSpPr>
        <p:spPr>
          <a:xfrm>
            <a:off x="6561932" y="3245147"/>
            <a:ext cx="563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400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row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420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300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7CD63-E69B-37CA-AE82-5742AD724244}"/>
              </a:ext>
            </a:extLst>
          </p:cNvPr>
          <p:cNvSpPr txBox="1"/>
          <p:nvPr/>
        </p:nvSpPr>
        <p:spPr>
          <a:xfrm>
            <a:off x="6561933" y="4327481"/>
            <a:ext cx="563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row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220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400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500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7479F-C472-895E-DE45-7A58AC751CCF}"/>
              </a:ext>
            </a:extLst>
          </p:cNvPr>
          <p:cNvSpPr txBox="1"/>
          <p:nvPr/>
        </p:nvSpPr>
        <p:spPr>
          <a:xfrm>
            <a:off x="6561933" y="5431910"/>
            <a:ext cx="5503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row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400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2D Arrays Review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Images with 2D Arrays!</a:t>
            </a:r>
            <a:endParaRPr/>
          </a:p>
        </p:txBody>
      </p:sp>
      <p:sp>
        <p:nvSpPr>
          <p:cNvPr id="93" name="Google Shape;93;p12"/>
          <p:cNvSpPr/>
          <p:nvPr/>
        </p:nvSpPr>
        <p:spPr>
          <a:xfrm rot="10800000">
            <a:off x="3854708" y="2123116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E7584CF-932C-C445-4888-2EE60B39C65A}"/>
              </a:ext>
            </a:extLst>
          </p:cNvPr>
          <p:cNvSpPr txBox="1"/>
          <p:nvPr/>
        </p:nvSpPr>
        <p:spPr>
          <a:xfrm>
            <a:off x="348249" y="2926540"/>
            <a:ext cx="537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  ; row &lt;   ; </a:t>
            </a:r>
            <a:r>
              <a:rPr lang="en-US" sz="1800" dirty="0"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  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  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</p:txBody>
      </p:sp>
      <p:sp>
        <p:nvSpPr>
          <p:cNvPr id="18" name="Google Shape;404;p46">
            <a:extLst>
              <a:ext uri="{FF2B5EF4-FFF2-40B4-BE49-F238E27FC236}">
                <a16:creationId xmlns:a16="http://schemas.microsoft.com/office/drawing/2014/main" id="{416677E0-788E-4B60-4695-2B67D38B02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941" y="1109750"/>
            <a:ext cx="11353800" cy="118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loop bounds will create the desired rectangle?</a:t>
            </a:r>
            <a:endParaRPr dirty="0"/>
          </a:p>
        </p:txBody>
      </p:sp>
      <p:sp>
        <p:nvSpPr>
          <p:cNvPr id="19" name="Google Shape;405;p46">
            <a:extLst>
              <a:ext uri="{FF2B5EF4-FFF2-40B4-BE49-F238E27FC236}">
                <a16:creationId xmlns:a16="http://schemas.microsoft.com/office/drawing/2014/main" id="{76EE42BA-D931-1479-3BC3-6F04EC44EA48}"/>
              </a:ext>
            </a:extLst>
          </p:cNvPr>
          <p:cNvSpPr txBox="1"/>
          <p:nvPr/>
        </p:nvSpPr>
        <p:spPr>
          <a:xfrm>
            <a:off x="302941" y="2126140"/>
            <a:ext cx="6688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Draw a blue rectangle with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top-left at row 200, column 400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With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width of 100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height of 20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06;p46">
            <a:extLst>
              <a:ext uri="{FF2B5EF4-FFF2-40B4-BE49-F238E27FC236}">
                <a16:creationId xmlns:a16="http://schemas.microsoft.com/office/drawing/2014/main" id="{C0F6EEE2-F52F-4708-6A66-8B0D09D33E7E}"/>
              </a:ext>
            </a:extLst>
          </p:cNvPr>
          <p:cNvSpPr txBox="1"/>
          <p:nvPr/>
        </p:nvSpPr>
        <p:spPr>
          <a:xfrm>
            <a:off x="2698065" y="3163662"/>
            <a:ext cx="48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sz="1600" b="1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" name="Google Shape;407;p46">
            <a:extLst>
              <a:ext uri="{FF2B5EF4-FFF2-40B4-BE49-F238E27FC236}">
                <a16:creationId xmlns:a16="http://schemas.microsoft.com/office/drawing/2014/main" id="{F68CB6E2-D341-F322-F7D6-694F41AA55D2}"/>
              </a:ext>
            </a:extLst>
          </p:cNvPr>
          <p:cNvSpPr txBox="1"/>
          <p:nvPr/>
        </p:nvSpPr>
        <p:spPr>
          <a:xfrm>
            <a:off x="2242711" y="2882383"/>
            <a:ext cx="48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sz="1600" b="1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" name="Google Shape;408;p46">
            <a:extLst>
              <a:ext uri="{FF2B5EF4-FFF2-40B4-BE49-F238E27FC236}">
                <a16:creationId xmlns:a16="http://schemas.microsoft.com/office/drawing/2014/main" id="{136471DF-98EF-CC04-CA52-A970F796304D}"/>
              </a:ext>
            </a:extLst>
          </p:cNvPr>
          <p:cNvSpPr txBox="1"/>
          <p:nvPr/>
        </p:nvSpPr>
        <p:spPr>
          <a:xfrm>
            <a:off x="3502676" y="2904462"/>
            <a:ext cx="48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sz="1600" b="1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" name="Google Shape;409;p46">
            <a:extLst>
              <a:ext uri="{FF2B5EF4-FFF2-40B4-BE49-F238E27FC236}">
                <a16:creationId xmlns:a16="http://schemas.microsoft.com/office/drawing/2014/main" id="{5C18C783-5EEF-5CD4-2C13-9A51DDA8AD7B}"/>
              </a:ext>
            </a:extLst>
          </p:cNvPr>
          <p:cNvSpPr txBox="1"/>
          <p:nvPr/>
        </p:nvSpPr>
        <p:spPr>
          <a:xfrm>
            <a:off x="3958030" y="3159126"/>
            <a:ext cx="48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endParaRPr sz="1600"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" name="Google Shape;413;p46">
            <a:extLst>
              <a:ext uri="{FF2B5EF4-FFF2-40B4-BE49-F238E27FC236}">
                <a16:creationId xmlns:a16="http://schemas.microsoft.com/office/drawing/2014/main" id="{59852256-9F29-0E38-C3C0-9142D8386CC5}"/>
              </a:ext>
            </a:extLst>
          </p:cNvPr>
          <p:cNvSpPr txBox="1"/>
          <p:nvPr/>
        </p:nvSpPr>
        <p:spPr>
          <a:xfrm>
            <a:off x="6127348" y="3291263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A)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414;p46">
            <a:extLst>
              <a:ext uri="{FF2B5EF4-FFF2-40B4-BE49-F238E27FC236}">
                <a16:creationId xmlns:a16="http://schemas.microsoft.com/office/drawing/2014/main" id="{50F12115-167E-E8EC-D47B-736ED9A5B65C}"/>
              </a:ext>
            </a:extLst>
          </p:cNvPr>
          <p:cNvSpPr txBox="1"/>
          <p:nvPr/>
        </p:nvSpPr>
        <p:spPr>
          <a:xfrm>
            <a:off x="6127348" y="4331437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B)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15;p46">
            <a:extLst>
              <a:ext uri="{FF2B5EF4-FFF2-40B4-BE49-F238E27FC236}">
                <a16:creationId xmlns:a16="http://schemas.microsoft.com/office/drawing/2014/main" id="{FE94DA97-6685-FE88-6171-9BDA2EE753BF}"/>
              </a:ext>
            </a:extLst>
          </p:cNvPr>
          <p:cNvSpPr txBox="1"/>
          <p:nvPr/>
        </p:nvSpPr>
        <p:spPr>
          <a:xfrm>
            <a:off x="6154549" y="5371611"/>
            <a:ext cx="48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C)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029C2B-BFF0-5B64-F70D-4BE30011DE64}"/>
              </a:ext>
            </a:extLst>
          </p:cNvPr>
          <p:cNvSpPr txBox="1"/>
          <p:nvPr/>
        </p:nvSpPr>
        <p:spPr>
          <a:xfrm>
            <a:off x="6561932" y="3245147"/>
            <a:ext cx="563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400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row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420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300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06F1CA-61E2-328A-7D15-BE256C8F5E82}"/>
              </a:ext>
            </a:extLst>
          </p:cNvPr>
          <p:cNvSpPr txBox="1"/>
          <p:nvPr/>
        </p:nvSpPr>
        <p:spPr>
          <a:xfrm>
            <a:off x="6561933" y="4327481"/>
            <a:ext cx="563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row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220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400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500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4B7FBA-07D0-1A67-5F20-8085A26D873E}"/>
              </a:ext>
            </a:extLst>
          </p:cNvPr>
          <p:cNvSpPr txBox="1"/>
          <p:nvPr/>
        </p:nvSpPr>
        <p:spPr>
          <a:xfrm>
            <a:off x="6561933" y="5431910"/>
            <a:ext cx="5503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row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row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800" dirty="0"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400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>
                <a:solidFill>
                  <a:schemeClr val="accent4"/>
                </a:solidFill>
                <a:latin typeface="Consolas" panose="020B0609020204030204" pitchFamily="49" charset="0"/>
              </a:rPr>
              <a:t>20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latin typeface="Consolas" panose="020B0609020204030204" pitchFamily="49" charset="0"/>
              </a:rPr>
              <a:t>col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Arrays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The type of an array is </a:t>
            </a:r>
            <a:r>
              <a:rPr lang="en-US" sz="3600" i="1"/>
              <a:t>ElementType</a:t>
            </a:r>
            <a:r>
              <a:rPr lang="en-US" sz="3600"/>
              <a:t>[]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lang="en-US" sz="3200" i="1"/>
              <a:t>ElementType</a:t>
            </a:r>
            <a:r>
              <a:rPr lang="en-US" sz="3200"/>
              <a:t> can be any type! </a:t>
            </a:r>
            <a:endParaRPr sz="3200"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Can store multiple elements </a:t>
            </a:r>
            <a:r>
              <a:rPr lang="en-US" sz="3600" i="1"/>
              <a:t>of the same type</a:t>
            </a: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Need to specify length of array and type of elements it will store at creation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2022765" y="5241034"/>
            <a:ext cx="16593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int[]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5367251" y="5393434"/>
            <a:ext cx="25610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double[]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7996150" y="5101046"/>
            <a:ext cx="21210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String[]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3172691" y="6234120"/>
            <a:ext cx="28318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boolean[]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9418322" y="6078342"/>
            <a:ext cx="16593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char[]</a:t>
            </a:r>
            <a:endParaRPr/>
          </a:p>
        </p:txBody>
      </p:sp>
      <p:pic>
        <p:nvPicPr>
          <p:cNvPr id="105" name="Google Shape;105;p13" descr="The text &quot;int[]&quot; highlighted in blue labeled with &quot;type&quot; underneath, followed by the text &quot;arr&quot; highlighted yellow labeled with &quot;name&quot; underneath, followed by &quot; = new int[4];&quot; highlighted purple labeled with &quot;array creation code.&quot;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390" y="3891115"/>
            <a:ext cx="5666515" cy="102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Arrays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The type of an array is </a:t>
            </a:r>
            <a:r>
              <a:rPr lang="en-US" sz="3600" i="1"/>
              <a:t>ElementType</a:t>
            </a:r>
            <a:r>
              <a:rPr lang="en-US" sz="3600"/>
              <a:t>[]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lang="en-US" sz="3200" i="1"/>
              <a:t>ElementType</a:t>
            </a:r>
            <a:r>
              <a:rPr lang="en-US" sz="3200"/>
              <a:t> can be any type! </a:t>
            </a:r>
            <a:endParaRPr sz="3200"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Can store multiple elements </a:t>
            </a:r>
            <a:r>
              <a:rPr lang="en-US" sz="3600" i="1"/>
              <a:t>of the same type</a:t>
            </a: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Need to specify length of array and type of elements it will store at creation</a:t>
            </a:r>
            <a:endParaRPr/>
          </a:p>
        </p:txBody>
      </p:sp>
      <p:pic>
        <p:nvPicPr>
          <p:cNvPr id="112" name="Google Shape;112;p14" descr="https://static.us.edusercontent.com/files/pJ3vMPOEgj5NjSX7t5TrGDC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1002" y="4337502"/>
            <a:ext cx="7529995" cy="216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2D Arrays</a:t>
            </a: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i="1" dirty="0"/>
              <a:t>An array of arrays!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The </a:t>
            </a:r>
            <a:r>
              <a:rPr lang="en-US" sz="3200" i="1" dirty="0" err="1"/>
              <a:t>ElementType</a:t>
            </a:r>
            <a:r>
              <a:rPr lang="en-US" sz="3200" dirty="0"/>
              <a:t> of the array is another array itself!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 dirty="0"/>
              <a:t>Your first example of “nested data structures”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 dirty="0"/>
              <a:t>There will be more! 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i="1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i="1" dirty="0"/>
          </a:p>
        </p:txBody>
      </p:sp>
      <p:sp>
        <p:nvSpPr>
          <p:cNvPr id="119" name="Google Shape;119;p15"/>
          <p:cNvSpPr txBox="1"/>
          <p:nvPr/>
        </p:nvSpPr>
        <p:spPr>
          <a:xfrm>
            <a:off x="2022764" y="4754880"/>
            <a:ext cx="20400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int[][]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5367251" y="4907280"/>
            <a:ext cx="24633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double[][]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996150" y="4614892"/>
            <a:ext cx="25390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String[][]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3172691" y="5747966"/>
            <a:ext cx="27238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boolean[][]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8758647" y="5592188"/>
            <a:ext cx="22557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char[][]</a:t>
            </a:r>
            <a:endParaRPr/>
          </a:p>
        </p:txBody>
      </p:sp>
      <p:pic>
        <p:nvPicPr>
          <p:cNvPr id="124" name="Google Shape;124;p15" descr="The text &quot;int[][]&quot; highlighted blue and labeled with &quot;type&quot; underneath, followed by &quot;a&quot; highlighted yellow and labeled with &quot;name&quot;, then = new int[4][3]; highlighted purple and labeled with &quot;array creation code.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3257" y="3611389"/>
            <a:ext cx="5772961" cy="100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2D Arrays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6537134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An array whose elements are arrays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i="1" dirty="0"/>
              <a:t>reference semantics!</a:t>
            </a:r>
            <a:endParaRPr sz="3200" i="1" dirty="0"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r="37609"/>
          <a:stretch/>
        </p:blipFill>
        <p:spPr>
          <a:xfrm>
            <a:off x="5042250" y="2736675"/>
            <a:ext cx="4268401" cy="2934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16"/>
          <p:cNvGraphicFramePr/>
          <p:nvPr/>
        </p:nvGraphicFramePr>
        <p:xfrm>
          <a:off x="9975050" y="3095725"/>
          <a:ext cx="1630800" cy="548610"/>
        </p:xfrm>
        <a:graphic>
          <a:graphicData uri="http://schemas.openxmlformats.org/drawingml/2006/table">
            <a:tbl>
              <a:tblPr>
                <a:noFill/>
                <a:tableStyleId>{B0E3F397-98C5-4E88-8F02-4FB93729FEA7}</a:tableStyleId>
              </a:tblPr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" name="Google Shape;133;p16"/>
          <p:cNvGraphicFramePr/>
          <p:nvPr/>
        </p:nvGraphicFramePr>
        <p:xfrm>
          <a:off x="9975050" y="3705325"/>
          <a:ext cx="1630800" cy="548610"/>
        </p:xfrm>
        <a:graphic>
          <a:graphicData uri="http://schemas.openxmlformats.org/drawingml/2006/table">
            <a:tbl>
              <a:tblPr>
                <a:noFill/>
                <a:tableStyleId>{B0E3F397-98C5-4E88-8F02-4FB93729FEA7}</a:tableStyleId>
              </a:tblPr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Google Shape;134;p16"/>
          <p:cNvGraphicFramePr/>
          <p:nvPr/>
        </p:nvGraphicFramePr>
        <p:xfrm>
          <a:off x="9975050" y="4314925"/>
          <a:ext cx="1630800" cy="548610"/>
        </p:xfrm>
        <a:graphic>
          <a:graphicData uri="http://schemas.openxmlformats.org/drawingml/2006/table">
            <a:tbl>
              <a:tblPr>
                <a:noFill/>
                <a:tableStyleId>{B0E3F397-98C5-4E88-8F02-4FB93729FEA7}</a:tableStyleId>
              </a:tblPr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5" name="Google Shape;135;p16"/>
          <p:cNvGraphicFramePr/>
          <p:nvPr/>
        </p:nvGraphicFramePr>
        <p:xfrm>
          <a:off x="9975050" y="4924525"/>
          <a:ext cx="1630800" cy="548610"/>
        </p:xfrm>
        <a:graphic>
          <a:graphicData uri="http://schemas.openxmlformats.org/drawingml/2006/table">
            <a:tbl>
              <a:tblPr>
                <a:noFill/>
                <a:tableStyleId>{B0E3F397-98C5-4E88-8F02-4FB93729FEA7}</a:tableStyleId>
              </a:tblPr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6" name="Google Shape;136;p16"/>
          <p:cNvCxnSpPr/>
          <p:nvPr/>
        </p:nvCxnSpPr>
        <p:spPr>
          <a:xfrm>
            <a:off x="8989925" y="3414850"/>
            <a:ext cx="98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16"/>
          <p:cNvCxnSpPr/>
          <p:nvPr/>
        </p:nvCxnSpPr>
        <p:spPr>
          <a:xfrm>
            <a:off x="8989925" y="3976550"/>
            <a:ext cx="98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" name="Google Shape;138;p16"/>
          <p:cNvCxnSpPr/>
          <p:nvPr/>
        </p:nvCxnSpPr>
        <p:spPr>
          <a:xfrm>
            <a:off x="9000092" y="4576717"/>
            <a:ext cx="98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6"/>
          <p:cNvCxnSpPr/>
          <p:nvPr/>
        </p:nvCxnSpPr>
        <p:spPr>
          <a:xfrm>
            <a:off x="8989925" y="5167450"/>
            <a:ext cx="98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16"/>
          <p:cNvSpPr txBox="1"/>
          <p:nvPr/>
        </p:nvSpPr>
        <p:spPr>
          <a:xfrm>
            <a:off x="9989850" y="2641325"/>
            <a:ext cx="2216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0       1       2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2D Arrays</a:t>
            </a:r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4818017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i="1" dirty="0"/>
              <a:t>An array of arrays!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… a slightly more condensed (but less accurate) view…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i="1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i="1" dirty="0"/>
          </a:p>
        </p:txBody>
      </p:sp>
      <p:pic>
        <p:nvPicPr>
          <p:cNvPr id="147" name="Google Shape;147;p17" descr="https://static.us.edusercontent.com/files/e55lmLPLwx6go6t1SJwOnX3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0924" y="2192582"/>
            <a:ext cx="6332220" cy="3606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6010</TotalTime>
  <Words>1896</Words>
  <Application>Microsoft Macintosh PowerPoint</Application>
  <PresentationFormat>Widescreen</PresentationFormat>
  <Paragraphs>924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Montserrat SemiBold</vt:lpstr>
      <vt:lpstr>Arial</vt:lpstr>
      <vt:lpstr>Montserrat ExtraBold</vt:lpstr>
      <vt:lpstr>Montserrat</vt:lpstr>
      <vt:lpstr>NTR</vt:lpstr>
      <vt:lpstr>Calibri</vt:lpstr>
      <vt:lpstr>Consolas</vt:lpstr>
      <vt:lpstr>Courier New</vt:lpstr>
      <vt:lpstr>CSE 373 Summer 2020</vt:lpstr>
      <vt:lpstr>2D Arrays</vt:lpstr>
      <vt:lpstr>Lecture Outline</vt:lpstr>
      <vt:lpstr>Announcements</vt:lpstr>
      <vt:lpstr>Lecture Outline</vt:lpstr>
      <vt:lpstr>(PCM) Arrays</vt:lpstr>
      <vt:lpstr>(PCM) Arrays</vt:lpstr>
      <vt:lpstr>(PCM) 2D Arrays</vt:lpstr>
      <vt:lpstr>(PCM) 2D Arrays</vt:lpstr>
      <vt:lpstr>(PCM) 2D Arrays</vt:lpstr>
      <vt:lpstr>(PCM) 2D Array Traversals</vt:lpstr>
      <vt:lpstr>Arrays Utility Class</vt:lpstr>
      <vt:lpstr>Applications of 2D Arrays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Lecture Outline</vt:lpstr>
      <vt:lpstr>Images</vt:lpstr>
      <vt:lpstr>Images</vt:lpstr>
      <vt:lpstr>Images in Java</vt:lpstr>
      <vt:lpstr>Images in Java: Picture.java</vt:lpstr>
      <vt:lpstr>Images in Java: Color.java</vt:lpstr>
      <vt:lpstr>Lecture Outline</vt:lpstr>
      <vt:lpstr>Example</vt:lpstr>
      <vt:lpstr>What loop bounds will create the desired rectangle?</vt:lpstr>
      <vt:lpstr>What loop bounds will create the desired rectangle?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Arrays</dc:title>
  <cp:lastModifiedBy>Melissa Lin</cp:lastModifiedBy>
  <cp:revision>6</cp:revision>
  <dcterms:modified xsi:type="dcterms:W3CDTF">2023-07-12T06:07:19Z</dcterms:modified>
</cp:coreProperties>
</file>