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1"/>
  </p:notesMasterIdLst>
  <p:sldIdLst>
    <p:sldId id="256" r:id="rId2"/>
    <p:sldId id="257" r:id="rId3"/>
    <p:sldId id="258" r:id="rId4"/>
    <p:sldId id="276" r:id="rId5"/>
    <p:sldId id="277" r:id="rId6"/>
    <p:sldId id="261" r:id="rId7"/>
    <p:sldId id="265" r:id="rId8"/>
    <p:sldId id="266" r:id="rId9"/>
    <p:sldId id="268" r:id="rId10"/>
    <p:sldId id="269" r:id="rId11"/>
    <p:sldId id="275" r:id="rId12"/>
    <p:sldId id="280" r:id="rId13"/>
    <p:sldId id="282" r:id="rId14"/>
    <p:sldId id="281" r:id="rId15"/>
    <p:sldId id="278" r:id="rId16"/>
    <p:sldId id="271" r:id="rId17"/>
    <p:sldId id="279" r:id="rId18"/>
    <p:sldId id="273" r:id="rId19"/>
    <p:sldId id="28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onsolas" panose="020B0609020204030204" pitchFamily="49" charset="0"/>
      <p:regular r:id="rId26"/>
      <p:bold r:id="rId27"/>
      <p:italic r:id="rId28"/>
      <p:boldItalic r:id="rId29"/>
    </p:embeddedFont>
    <p:embeddedFont>
      <p:font typeface="Montserrat" pitchFamily="2" charset="77"/>
      <p:regular r:id="rId30"/>
      <p:bold r:id="rId31"/>
      <p:italic r:id="rId32"/>
      <p:boldItalic r:id="rId33"/>
    </p:embeddedFont>
    <p:embeddedFont>
      <p:font typeface="Montserrat ExtraBold" panose="020F0502020204030204" pitchFamily="34" charset="0"/>
      <p:bold r:id="rId34"/>
      <p:italic r:id="rId35"/>
      <p:boldItalic r:id="rId36"/>
    </p:embeddedFont>
    <p:embeddedFont>
      <p:font typeface="Montserrat SemiBold" panose="020F0502020204030204" pitchFamily="34" charset="0"/>
      <p:regular r:id="rId37"/>
      <p:bold r:id="rId38"/>
      <p:italic r:id="rId39"/>
      <p:boldItalic r:id="rId40"/>
    </p:embeddedFont>
    <p:embeddedFont>
      <p:font typeface="Roboto Mono" pitchFamily="49" charset="0"/>
      <p:regular r:id="rId41"/>
      <p:bold r:id="rId42"/>
      <p:italic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8BEABB-01C9-4B24-81B8-03099A31D2C6}">
  <a:tblStyle styleId="{FD8BEABB-01C9-4B24-81B8-03099A31D2C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76"/>
  </p:normalViewPr>
  <p:slideViewPr>
    <p:cSldViewPr snapToGrid="0">
      <p:cViewPr varScale="1">
        <p:scale>
          <a:sx n="114" d="100"/>
          <a:sy n="114"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857ac5223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1857ac5223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21857ac5223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857ac5223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1857ac5223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21857ac5223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09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51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81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91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857ac5223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1857ac5223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21857ac5223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2"/>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05</a:t>
            </a:r>
            <a:endParaRPr/>
          </a:p>
        </p:txBody>
      </p:sp>
      <p:sp>
        <p:nvSpPr>
          <p:cNvPr id="21" name="Google Shape;21;p2"/>
          <p:cNvSpPr/>
          <p:nvPr/>
        </p:nvSpPr>
        <p:spPr>
          <a:xfrm>
            <a:off x="7119063" y="1251643"/>
            <a:ext cx="5250244" cy="5153775"/>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 name="Google Shape;22;p2"/>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2"/>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
          <p:cNvSpPr/>
          <p:nvPr/>
        </p:nvSpPr>
        <p:spPr>
          <a:xfrm>
            <a:off x="71163" y="5574803"/>
            <a:ext cx="225067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2"/>
          <p:cNvSpPr/>
          <p:nvPr/>
        </p:nvSpPr>
        <p:spPr>
          <a:xfrm>
            <a:off x="72629" y="5851802"/>
            <a:ext cx="2432111"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a:solidFill>
                  <a:srgbClr val="595959"/>
                </a:solidFill>
                <a:latin typeface="Montserrat SemiBold"/>
                <a:ea typeface="Montserrat SemiBold"/>
                <a:cs typeface="Montserrat SemiBold"/>
                <a:sym typeface="Montserrat SemiBold"/>
              </a:rPr>
              <a:t>Raise hand or send here</a:t>
            </a:r>
            <a:endParaRPr/>
          </a:p>
          <a:p>
            <a:pPr marL="0" marR="0" lvl="0" indent="0" algn="l" rtl="0">
              <a:spcBef>
                <a:spcPts val="0"/>
              </a:spcBef>
              <a:spcAft>
                <a:spcPts val="0"/>
              </a:spcAft>
              <a:buNone/>
            </a:pPr>
            <a:endParaRPr sz="1200" b="1" i="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a:solidFill>
                  <a:srgbClr val="595959"/>
                </a:solidFill>
                <a:latin typeface="Montserrat SemiBold"/>
                <a:ea typeface="Montserrat SemiBold"/>
                <a:cs typeface="Montserrat SemiBold"/>
                <a:sym typeface="Montserrat SemiBold"/>
              </a:rPr>
              <a:t>sli.do    #cse122 </a:t>
            </a:r>
            <a:endParaRPr/>
          </a:p>
        </p:txBody>
      </p:sp>
      <p:sp>
        <p:nvSpPr>
          <p:cNvPr id="26" name="Google Shape;26;p2"/>
          <p:cNvSpPr/>
          <p:nvPr/>
        </p:nvSpPr>
        <p:spPr>
          <a:xfrm>
            <a:off x="2950313" y="5594680"/>
            <a:ext cx="1218438" cy="1223089"/>
          </a:xfrm>
          <a:prstGeom prst="roundRect">
            <a:avLst>
              <a:gd name="adj" fmla="val 16131"/>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6;p2">
            <a:extLst>
              <a:ext uri="{FF2B5EF4-FFF2-40B4-BE49-F238E27FC236}">
                <a16:creationId xmlns:a16="http://schemas.microsoft.com/office/drawing/2014/main" id="{4F3564EC-227D-F05A-06C3-F223DB5B27BC}"/>
              </a:ext>
            </a:extLst>
          </p:cNvPr>
          <p:cNvSpPr/>
          <p:nvPr userDrawn="1"/>
        </p:nvSpPr>
        <p:spPr>
          <a:xfrm>
            <a:off x="7370760" y="4743120"/>
            <a:ext cx="1126200" cy="2721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Instructor</a:t>
            </a:r>
            <a:endParaRPr sz="1200" b="0" i="0" u="none" strike="noStrike" cap="none" dirty="0">
              <a:latin typeface="Arial"/>
              <a:ea typeface="Arial"/>
              <a:cs typeface="Arial"/>
              <a:sym typeface="Arial"/>
            </a:endParaRPr>
          </a:p>
        </p:txBody>
      </p:sp>
      <p:sp>
        <p:nvSpPr>
          <p:cNvPr id="3" name="Google Shape;27;p2">
            <a:extLst>
              <a:ext uri="{FF2B5EF4-FFF2-40B4-BE49-F238E27FC236}">
                <a16:creationId xmlns:a16="http://schemas.microsoft.com/office/drawing/2014/main" id="{913DD2AC-DC64-CB82-3FD8-1D07B9FC520A}"/>
              </a:ext>
            </a:extLst>
          </p:cNvPr>
          <p:cNvSpPr/>
          <p:nvPr userDrawn="1"/>
        </p:nvSpPr>
        <p:spPr>
          <a:xfrm>
            <a:off x="8000400" y="4999440"/>
            <a:ext cx="480000" cy="2721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A6A6A6"/>
              </a:buClr>
              <a:buSzPts val="1200"/>
              <a:buFont typeface="Montserrat"/>
              <a:buNone/>
            </a:pPr>
            <a:r>
              <a:rPr lang="en-US" sz="1200" b="1" i="0" u="none" strike="noStrike" cap="none">
                <a:solidFill>
                  <a:srgbClr val="A6A6A6"/>
                </a:solidFill>
                <a:latin typeface="Montserrat"/>
                <a:ea typeface="Montserrat"/>
                <a:cs typeface="Montserrat"/>
                <a:sym typeface="Montserrat"/>
              </a:rPr>
              <a:t>TAs</a:t>
            </a:r>
            <a:endParaRPr sz="1200" b="0" i="0" u="none" strike="noStrike" cap="none">
              <a:latin typeface="Arial"/>
              <a:ea typeface="Arial"/>
              <a:cs typeface="Arial"/>
              <a:sym typeface="Arial"/>
            </a:endParaRPr>
          </a:p>
        </p:txBody>
      </p:sp>
      <p:sp>
        <p:nvSpPr>
          <p:cNvPr id="4" name="Google Shape;28;p2">
            <a:extLst>
              <a:ext uri="{FF2B5EF4-FFF2-40B4-BE49-F238E27FC236}">
                <a16:creationId xmlns:a16="http://schemas.microsoft.com/office/drawing/2014/main" id="{DA28AFF2-9D7D-6E41-44B3-DD5139682FCE}"/>
              </a:ext>
            </a:extLst>
          </p:cNvPr>
          <p:cNvSpPr/>
          <p:nvPr userDrawn="1"/>
        </p:nvSpPr>
        <p:spPr>
          <a:xfrm>
            <a:off x="8484960" y="4743120"/>
            <a:ext cx="2889300" cy="272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rgbClr val="595959"/>
                </a:solidFill>
                <a:latin typeface="Montserrat SemiBold"/>
                <a:ea typeface="Montserrat SemiBold"/>
                <a:cs typeface="Montserrat SemiBold"/>
                <a:sym typeface="Montserrat SemiBold"/>
              </a:rPr>
              <a:t>Melissa Lin</a:t>
            </a:r>
            <a:endParaRPr sz="1200" b="0" i="0" u="none" strike="noStrike" cap="none" dirty="0">
              <a:latin typeface="Arial"/>
              <a:ea typeface="Arial"/>
              <a:cs typeface="Arial"/>
              <a:sym typeface="Arial"/>
            </a:endParaRPr>
          </a:p>
        </p:txBody>
      </p:sp>
      <p:sp>
        <p:nvSpPr>
          <p:cNvPr id="5" name="TextBox 4">
            <a:extLst>
              <a:ext uri="{FF2B5EF4-FFF2-40B4-BE49-F238E27FC236}">
                <a16:creationId xmlns:a16="http://schemas.microsoft.com/office/drawing/2014/main" id="{47F4F7D6-5F12-D382-E87C-8A5D85C93A7C}"/>
              </a:ext>
            </a:extLst>
          </p:cNvPr>
          <p:cNvSpPr txBox="1"/>
          <p:nvPr userDrawn="1"/>
        </p:nvSpPr>
        <p:spPr>
          <a:xfrm>
            <a:off x="8496960" y="4992318"/>
            <a:ext cx="3552289" cy="1007676"/>
          </a:xfrm>
          <a:prstGeom prst="rect">
            <a:avLst/>
          </a:prstGeom>
          <a:noFill/>
        </p:spPr>
        <p:txBody>
          <a:bodyPr wrap="square" numCol="2" rtlCol="0">
            <a:noAutofit/>
          </a:bodyPr>
          <a:lstStyle/>
          <a:p>
            <a:r>
              <a:rPr lang="en-US" sz="1200" b="0" i="0" dirty="0" err="1">
                <a:solidFill>
                  <a:schemeClr val="tx1">
                    <a:lumMod val="65000"/>
                    <a:lumOff val="35000"/>
                  </a:schemeClr>
                </a:solidFill>
                <a:latin typeface="Montserrat SemiBold" pitchFamily="2" charset="77"/>
              </a:rPr>
              <a:t>Poojitha</a:t>
            </a:r>
            <a:r>
              <a:rPr lang="en-US" sz="1200" b="0" i="0" dirty="0">
                <a:solidFill>
                  <a:schemeClr val="tx1">
                    <a:lumMod val="65000"/>
                    <a:lumOff val="35000"/>
                  </a:schemeClr>
                </a:solidFill>
                <a:latin typeface="Montserrat SemiBold" pitchFamily="2" charset="77"/>
              </a:rPr>
              <a:t> </a:t>
            </a:r>
            <a:r>
              <a:rPr lang="en-US" sz="1200" b="0" i="0" dirty="0" err="1">
                <a:solidFill>
                  <a:schemeClr val="tx1">
                    <a:lumMod val="65000"/>
                    <a:lumOff val="35000"/>
                  </a:schemeClr>
                </a:solidFill>
                <a:latin typeface="Montserrat SemiBold" pitchFamily="2" charset="77"/>
              </a:rPr>
              <a:t>Arangam</a:t>
            </a:r>
            <a:endParaRPr lang="en-US" sz="1200" b="0" i="0" dirty="0">
              <a:solidFill>
                <a:schemeClr val="tx1">
                  <a:lumMod val="65000"/>
                  <a:lumOff val="35000"/>
                </a:schemeClr>
              </a:solidFill>
              <a:latin typeface="Montserrat SemiBold" pitchFamily="2" charset="77"/>
            </a:endParaRPr>
          </a:p>
          <a:p>
            <a:r>
              <a:rPr lang="en-US" sz="1200" b="0" i="0" dirty="0" err="1">
                <a:solidFill>
                  <a:schemeClr val="tx1">
                    <a:lumMod val="65000"/>
                    <a:lumOff val="35000"/>
                  </a:schemeClr>
                </a:solidFill>
                <a:latin typeface="Montserrat SemiBold" pitchFamily="2" charset="77"/>
              </a:rPr>
              <a:t>Darel</a:t>
            </a:r>
            <a:r>
              <a:rPr lang="en-US" sz="1200" b="0" i="0" dirty="0">
                <a:solidFill>
                  <a:schemeClr val="tx1">
                    <a:lumMod val="65000"/>
                    <a:lumOff val="35000"/>
                  </a:schemeClr>
                </a:solidFill>
                <a:latin typeface="Montserrat SemiBold" pitchFamily="2" charset="77"/>
              </a:rPr>
              <a:t> </a:t>
            </a:r>
            <a:r>
              <a:rPr lang="en-US" sz="1200" b="0" i="0" dirty="0" err="1">
                <a:solidFill>
                  <a:schemeClr val="tx1">
                    <a:lumMod val="65000"/>
                    <a:lumOff val="35000"/>
                  </a:schemeClr>
                </a:solidFill>
                <a:latin typeface="Montserrat SemiBold" pitchFamily="2" charset="77"/>
              </a:rPr>
              <a:t>Gunawan</a:t>
            </a:r>
            <a:endParaRPr lang="en-US" sz="1200" b="0" i="0" dirty="0">
              <a:solidFill>
                <a:schemeClr val="tx1">
                  <a:lumMod val="65000"/>
                  <a:lumOff val="35000"/>
                </a:schemeClr>
              </a:solidFill>
              <a:latin typeface="Montserrat SemiBold" pitchFamily="2" charset="77"/>
            </a:endParaRPr>
          </a:p>
          <a:p>
            <a:r>
              <a:rPr lang="en-US" sz="1200" b="0" i="0" dirty="0">
                <a:solidFill>
                  <a:schemeClr val="tx1">
                    <a:lumMod val="65000"/>
                    <a:lumOff val="35000"/>
                  </a:schemeClr>
                </a:solidFill>
                <a:latin typeface="Montserrat SemiBold" pitchFamily="2" charset="77"/>
              </a:rPr>
              <a:t>Colton Harris</a:t>
            </a:r>
          </a:p>
          <a:p>
            <a:r>
              <a:rPr lang="en-US" sz="1200" b="0" i="0" dirty="0">
                <a:solidFill>
                  <a:schemeClr val="tx1">
                    <a:lumMod val="65000"/>
                    <a:lumOff val="35000"/>
                  </a:schemeClr>
                </a:solidFill>
                <a:latin typeface="Montserrat SemiBold" pitchFamily="2" charset="77"/>
              </a:rPr>
              <a:t>Atharva Kashyap</a:t>
            </a:r>
          </a:p>
          <a:p>
            <a:r>
              <a:rPr lang="en-US" sz="1200" b="0" i="0" dirty="0" err="1">
                <a:solidFill>
                  <a:schemeClr val="tx1">
                    <a:lumMod val="65000"/>
                    <a:lumOff val="35000"/>
                  </a:schemeClr>
                </a:solidFill>
                <a:latin typeface="Montserrat SemiBold" pitchFamily="2" charset="77"/>
              </a:rPr>
              <a:t>Eesha</a:t>
            </a:r>
            <a:r>
              <a:rPr lang="en-US" sz="1200" b="0" i="0" dirty="0">
                <a:solidFill>
                  <a:schemeClr val="tx1">
                    <a:lumMod val="65000"/>
                    <a:lumOff val="35000"/>
                  </a:schemeClr>
                </a:solidFill>
                <a:latin typeface="Montserrat SemiBold" pitchFamily="2" charset="77"/>
              </a:rPr>
              <a:t> </a:t>
            </a:r>
            <a:r>
              <a:rPr lang="en-US" sz="1200" b="0" i="0" dirty="0" err="1">
                <a:solidFill>
                  <a:schemeClr val="tx1">
                    <a:lumMod val="65000"/>
                    <a:lumOff val="35000"/>
                  </a:schemeClr>
                </a:solidFill>
                <a:latin typeface="Montserrat SemiBold" pitchFamily="2" charset="77"/>
              </a:rPr>
              <a:t>Kunisetty</a:t>
            </a:r>
            <a:endParaRPr lang="en-US" sz="1200" b="0" i="0" dirty="0">
              <a:solidFill>
                <a:schemeClr val="tx1">
                  <a:lumMod val="65000"/>
                  <a:lumOff val="35000"/>
                </a:schemeClr>
              </a:solidFill>
              <a:latin typeface="Montserrat SemiBold" pitchFamily="2" charset="77"/>
            </a:endParaRPr>
          </a:p>
          <a:p>
            <a:r>
              <a:rPr lang="en-US" sz="1200" b="0" i="0" dirty="0">
                <a:solidFill>
                  <a:schemeClr val="tx1">
                    <a:lumMod val="65000"/>
                    <a:lumOff val="35000"/>
                  </a:schemeClr>
                </a:solidFill>
                <a:latin typeface="Montserrat SemiBold" pitchFamily="2" charset="77"/>
              </a:rPr>
              <a:t>Audrey Lin</a:t>
            </a:r>
          </a:p>
          <a:p>
            <a:r>
              <a:rPr lang="en-US" sz="1200" b="0" i="0" dirty="0">
                <a:solidFill>
                  <a:schemeClr val="tx1">
                    <a:lumMod val="65000"/>
                    <a:lumOff val="35000"/>
                  </a:schemeClr>
                </a:solidFill>
                <a:latin typeface="Montserrat SemiBold" pitchFamily="2" charset="77"/>
              </a:rPr>
              <a:t>Di Mao</a:t>
            </a:r>
          </a:p>
          <a:p>
            <a:r>
              <a:rPr lang="en-US" sz="1200" b="0" i="0" dirty="0">
                <a:solidFill>
                  <a:schemeClr val="tx1">
                    <a:lumMod val="65000"/>
                    <a:lumOff val="35000"/>
                  </a:schemeClr>
                </a:solidFill>
                <a:latin typeface="Montserrat SemiBold" pitchFamily="2" charset="77"/>
              </a:rPr>
              <a:t>Steven Nguyen</a:t>
            </a:r>
          </a:p>
          <a:p>
            <a:r>
              <a:rPr lang="en-US" sz="1200" b="0" i="0" dirty="0">
                <a:solidFill>
                  <a:schemeClr val="tx1">
                    <a:lumMod val="65000"/>
                    <a:lumOff val="35000"/>
                  </a:schemeClr>
                </a:solidFill>
                <a:latin typeface="Montserrat SemiBold" pitchFamily="2" charset="77"/>
              </a:rPr>
              <a:t>Ben Wang</a:t>
            </a:r>
          </a:p>
          <a:p>
            <a:r>
              <a:rPr lang="en-US" sz="1200" b="0" i="0" dirty="0">
                <a:solidFill>
                  <a:schemeClr val="tx1">
                    <a:lumMod val="65000"/>
                    <a:lumOff val="35000"/>
                  </a:schemeClr>
                </a:solidFill>
                <a:latin typeface="Montserrat SemiBold" pitchFamily="2" charset="77"/>
              </a:rPr>
              <a:t>Jaylyn Zhang</a:t>
            </a:r>
          </a:p>
        </p:txBody>
      </p:sp>
      <p:pic>
        <p:nvPicPr>
          <p:cNvPr id="6" name="Picture 5">
            <a:extLst>
              <a:ext uri="{FF2B5EF4-FFF2-40B4-BE49-F238E27FC236}">
                <a16:creationId xmlns:a16="http://schemas.microsoft.com/office/drawing/2014/main" id="{E4D105C0-C7BC-63F9-0B10-EAFA40BFD473}"/>
              </a:ext>
            </a:extLst>
          </p:cNvPr>
          <p:cNvPicPr>
            <a:picLocks noChangeAspect="1"/>
          </p:cNvPicPr>
          <p:nvPr userDrawn="1"/>
        </p:nvPicPr>
        <p:blipFill>
          <a:blip r:embed="rId3"/>
          <a:stretch>
            <a:fillRect/>
          </a:stretch>
        </p:blipFill>
        <p:spPr>
          <a:xfrm>
            <a:off x="2936902" y="5594680"/>
            <a:ext cx="1231849" cy="12318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
        <p:cNvGrpSpPr/>
        <p:nvPr/>
      </p:nvGrpSpPr>
      <p:grpSpPr>
        <a:xfrm>
          <a:off x="0" y="0"/>
          <a:ext cx="0" cy="0"/>
          <a:chOff x="0" y="0"/>
          <a:chExt cx="0" cy="0"/>
        </a:xfrm>
      </p:grpSpPr>
      <p:sp>
        <p:nvSpPr>
          <p:cNvPr id="39" name="Google Shape;39;p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4"/>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6" name="Google Shape;46;p5"/>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7" name="Google Shape;47;p5"/>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8" name="Google Shape;48;p5"/>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9" name="Google Shape;49;p5"/>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5BFFC9B-6A2D-E10C-86E7-342A99B99ED6}"/>
              </a:ext>
            </a:extLst>
          </p:cNvPr>
          <p:cNvPicPr>
            <a:picLocks noChangeAspect="1"/>
          </p:cNvPicPr>
          <p:nvPr userDrawn="1"/>
        </p:nvPicPr>
        <p:blipFill>
          <a:blip r:embed="rId3"/>
          <a:stretch>
            <a:fillRect/>
          </a:stretch>
        </p:blipFill>
        <p:spPr>
          <a:xfrm>
            <a:off x="7317613" y="265649"/>
            <a:ext cx="838883" cy="8388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6"/>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 name="Google Shape;55;p6"/>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6" name="Google Shape;56;p6"/>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7" name="Google Shape;57;p6"/>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8" name="Google Shape;58;p6"/>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6"/>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pic>
        <p:nvPicPr>
          <p:cNvPr id="2" name="Picture 1">
            <a:extLst>
              <a:ext uri="{FF2B5EF4-FFF2-40B4-BE49-F238E27FC236}">
                <a16:creationId xmlns:a16="http://schemas.microsoft.com/office/drawing/2014/main" id="{5D8B6B4F-FA3C-6F10-2DD9-747167D5C38C}"/>
              </a:ext>
            </a:extLst>
          </p:cNvPr>
          <p:cNvPicPr>
            <a:picLocks noChangeAspect="1"/>
          </p:cNvPicPr>
          <p:nvPr userDrawn="1"/>
        </p:nvPicPr>
        <p:blipFill>
          <a:blip r:embed="rId3"/>
          <a:stretch>
            <a:fillRect/>
          </a:stretch>
        </p:blipFill>
        <p:spPr>
          <a:xfrm>
            <a:off x="7317613" y="265649"/>
            <a:ext cx="838883" cy="83888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8"/>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
          <p:cNvPicPr preferRelativeResize="0"/>
          <p:nvPr/>
        </p:nvPicPr>
        <p:blipFill rotWithShape="1">
          <a:blip r:embed="rId8">
            <a:alphaModFix/>
          </a:blip>
          <a:srcRect/>
          <a:stretch/>
        </p:blipFill>
        <p:spPr>
          <a:xfrm>
            <a:off x="29763" y="29972"/>
            <a:ext cx="2150721" cy="169037"/>
          </a:xfrm>
          <a:prstGeom prst="rect">
            <a:avLst/>
          </a:prstGeom>
          <a:noFill/>
          <a:ln>
            <a:noFill/>
          </a:ln>
        </p:spPr>
      </p:pic>
      <p:sp>
        <p:nvSpPr>
          <p:cNvPr id="15" name="Google Shape;15;p1"/>
          <p:cNvSpPr txBox="1"/>
          <p:nvPr/>
        </p:nvSpPr>
        <p:spPr>
          <a:xfrm>
            <a:off x="10501047" y="7913"/>
            <a:ext cx="162242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CSE 122</a:t>
            </a:r>
            <a:endParaRPr/>
          </a:p>
        </p:txBody>
      </p:sp>
      <p:sp>
        <p:nvSpPr>
          <p:cNvPr id="16" name="Google Shape;16;p1"/>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05: Stacks &amp;  Queues Practice</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kR1CQl2KhlMVQNZ8L0rfHiET1vOt_6zBBJB3hRhD7Fs/edit#gid=142591912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305333" y="4125093"/>
            <a:ext cx="6591226" cy="19547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a:t>Stacks &amp; Queues</a:t>
            </a:r>
            <a:br>
              <a:rPr lang="en-US" sz="3600"/>
            </a:br>
            <a:r>
              <a:rPr lang="en-US" sz="3600"/>
              <a:t>Practice</a:t>
            </a:r>
            <a:endParaRPr/>
          </a:p>
        </p:txBody>
      </p:sp>
      <p:sp>
        <p:nvSpPr>
          <p:cNvPr id="71" name="Google Shape;71;p9"/>
          <p:cNvSpPr txBox="1"/>
          <p:nvPr/>
        </p:nvSpPr>
        <p:spPr>
          <a:xfrm>
            <a:off x="7456906" y="2225075"/>
            <a:ext cx="4476805"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a:solidFill>
                  <a:srgbClr val="3F3F3F"/>
                </a:solidFill>
                <a:latin typeface="Calibri"/>
                <a:ea typeface="Calibri"/>
                <a:cs typeface="Calibri"/>
                <a:sym typeface="Calibri"/>
              </a:rPr>
              <a:t>Talk to your neighbors:</a:t>
            </a:r>
          </a:p>
          <a:p>
            <a:pPr marL="0" marR="0" lvl="0" indent="0" algn="ctr" rtl="0">
              <a:spcBef>
                <a:spcPts val="0"/>
              </a:spcBef>
              <a:spcAft>
                <a:spcPts val="0"/>
              </a:spcAft>
              <a:buNone/>
            </a:pPr>
            <a:endParaRPr lang="en-US" dirty="0"/>
          </a:p>
          <a:p>
            <a:pPr marL="0" marR="0" lvl="0" indent="0" algn="ctr" rtl="0">
              <a:spcBef>
                <a:spcPts val="0"/>
              </a:spcBef>
              <a:spcAft>
                <a:spcPts val="0"/>
              </a:spcAft>
              <a:buNone/>
            </a:pPr>
            <a:r>
              <a:rPr lang="en-US" sz="2400" i="1" dirty="0">
                <a:latin typeface="Calibri" panose="020F0502020204030204" pitchFamily="34" charset="0"/>
                <a:cs typeface="Calibri" panose="020F0502020204030204" pitchFamily="34" charset="0"/>
              </a:rPr>
              <a:t>What is your favorite spot on campus and why?</a:t>
            </a:r>
            <a:endParaRPr sz="2400" i="1" dirty="0">
              <a:latin typeface="Calibri" panose="020F0502020204030204" pitchFamily="34" charset="0"/>
              <a:cs typeface="Calibri" panose="020F0502020204030204" pitchFamily="34" charset="0"/>
            </a:endParaRPr>
          </a:p>
        </p:txBody>
      </p:sp>
      <p:sp>
        <p:nvSpPr>
          <p:cNvPr id="72" name="Google Shape;72;p9"/>
          <p:cNvSpPr txBox="1"/>
          <p:nvPr/>
        </p:nvSpPr>
        <p:spPr>
          <a:xfrm>
            <a:off x="7379594" y="1403798"/>
            <a:ext cx="463143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p:nvPr/>
        </p:nvSpPr>
        <p:spPr>
          <a:xfrm>
            <a:off x="7659825" y="1256050"/>
            <a:ext cx="4377000" cy="226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400" b="1">
                <a:latin typeface="Calibri"/>
                <a:ea typeface="Calibri"/>
                <a:cs typeface="Calibri"/>
                <a:sym typeface="Calibri"/>
              </a:rPr>
              <a:t>What does s contain after mystery finishes?</a:t>
            </a:r>
            <a:endParaRPr sz="4400" b="1">
              <a:solidFill>
                <a:srgbClr val="000000"/>
              </a:solidFill>
              <a:latin typeface="Calibri"/>
              <a:ea typeface="Calibri"/>
              <a:cs typeface="Calibri"/>
              <a:sym typeface="Calibri"/>
            </a:endParaRPr>
          </a:p>
        </p:txBody>
      </p:sp>
      <p:sp>
        <p:nvSpPr>
          <p:cNvPr id="172" name="Google Shape;172;p22"/>
          <p:cNvSpPr txBox="1"/>
          <p:nvPr/>
        </p:nvSpPr>
        <p:spPr>
          <a:xfrm>
            <a:off x="152400" y="1388700"/>
            <a:ext cx="7450800" cy="5445900"/>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8C8C8C"/>
                </a:solidFill>
                <a:latin typeface="Consolas"/>
                <a:ea typeface="Consolas"/>
                <a:cs typeface="Consolas"/>
                <a:sym typeface="Consolas"/>
              </a:rPr>
              <a:t>// s: bottom [0, 1, 2, 3, 4] top</a:t>
            </a:r>
            <a:endParaRPr sz="1800" i="1" dirty="0">
              <a:solidFill>
                <a:srgbClr val="8C8C8C"/>
              </a:solidFill>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rgbClr val="015692"/>
                </a:solidFill>
                <a:highlight>
                  <a:srgbClr val="FBFBFB"/>
                </a:highlight>
                <a:latin typeface="Consolas"/>
                <a:ea typeface="Consolas"/>
                <a:cs typeface="Consolas"/>
                <a:sym typeface="Consolas"/>
              </a:rPr>
              <a:t>public static</a:t>
            </a:r>
            <a:r>
              <a:rPr lang="en-US" sz="1700" dirty="0">
                <a:solidFill>
                  <a:schemeClr val="dk1"/>
                </a:solidFill>
                <a:highlight>
                  <a:srgbClr val="FBFBFB"/>
                </a:highlight>
                <a:latin typeface="Consolas"/>
                <a:ea typeface="Consolas"/>
                <a:cs typeface="Consolas"/>
                <a:sym typeface="Consolas"/>
              </a:rPr>
              <a:t> void mystery(Stack&lt;</a:t>
            </a:r>
            <a:r>
              <a:rPr lang="en-US" sz="1700" dirty="0">
                <a:solidFill>
                  <a:srgbClr val="015692"/>
                </a:solidFill>
                <a:highlight>
                  <a:srgbClr val="FBFBFB"/>
                </a:highlight>
                <a:latin typeface="Consolas"/>
                <a:ea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 s)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Stack&lt;</a:t>
            </a:r>
            <a:r>
              <a:rPr lang="en-US" sz="1700" dirty="0">
                <a:solidFill>
                  <a:srgbClr val="015692"/>
                </a:solidFill>
                <a:highlight>
                  <a:srgbClr val="FBFBFB"/>
                </a:highlight>
                <a:latin typeface="Consolas"/>
                <a:ea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 s2 = </a:t>
            </a:r>
            <a:r>
              <a:rPr lang="en-US" sz="1700" dirty="0">
                <a:solidFill>
                  <a:srgbClr val="015692"/>
                </a:solidFill>
                <a:highlight>
                  <a:srgbClr val="FBFBFB"/>
                </a:highlight>
                <a:latin typeface="Consolas"/>
                <a:ea typeface="Consolas"/>
                <a:cs typeface="Consolas"/>
                <a:sym typeface="Consolas"/>
              </a:rPr>
              <a:t>new</a:t>
            </a:r>
            <a:r>
              <a:rPr lang="en-US" sz="1700" dirty="0">
                <a:solidFill>
                  <a:schemeClr val="dk1"/>
                </a:solidFill>
                <a:highlight>
                  <a:srgbClr val="FBFBFB"/>
                </a:highlight>
                <a:latin typeface="Consolas"/>
                <a:ea typeface="Consolas"/>
                <a:cs typeface="Consolas"/>
                <a:sym typeface="Consolas"/>
              </a:rPr>
              <a:t> Stack&lt;</a:t>
            </a:r>
            <a:r>
              <a:rPr lang="en-US" sz="1700" dirty="0">
                <a:solidFill>
                  <a:srgbClr val="015692"/>
                </a:solidFill>
                <a:highlight>
                  <a:srgbClr val="FBFBFB"/>
                </a:highlight>
                <a:latin typeface="Consolas"/>
                <a:ea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Queue&lt;</a:t>
            </a:r>
            <a:r>
              <a:rPr lang="en-US" sz="1700" dirty="0">
                <a:solidFill>
                  <a:srgbClr val="015692"/>
                </a:solidFill>
                <a:highlight>
                  <a:srgbClr val="FBFBFB"/>
                </a:highlight>
                <a:latin typeface="Consolas"/>
                <a:ea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 q = </a:t>
            </a:r>
            <a:r>
              <a:rPr lang="en-US" sz="1700" dirty="0">
                <a:solidFill>
                  <a:srgbClr val="015692"/>
                </a:solidFill>
                <a:highlight>
                  <a:srgbClr val="FBFBFB"/>
                </a:highlight>
                <a:latin typeface="Consolas"/>
                <a:ea typeface="Consolas"/>
                <a:cs typeface="Consolas"/>
                <a:sym typeface="Consolas"/>
              </a:rPr>
              <a:t>new</a:t>
            </a:r>
            <a:r>
              <a:rPr lang="en-US" sz="1700" dirty="0">
                <a:solidFill>
                  <a:schemeClr val="dk1"/>
                </a:solidFill>
                <a:highlight>
                  <a:srgbClr val="FBFBFB"/>
                </a:highlight>
                <a:latin typeface="Consolas"/>
                <a:ea typeface="Consolas"/>
                <a:cs typeface="Consolas"/>
                <a:sym typeface="Consolas"/>
              </a:rPr>
              <a:t> LinkedList&lt;</a:t>
            </a:r>
            <a:r>
              <a:rPr lang="en-US" sz="1700" dirty="0">
                <a:solidFill>
                  <a:srgbClr val="015692"/>
                </a:solidFill>
                <a:highlight>
                  <a:srgbClr val="FBFBFB"/>
                </a:highlight>
                <a:latin typeface="Consolas"/>
                <a:ea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656E77"/>
                </a:solidFill>
                <a:highlight>
                  <a:srgbClr val="FBFBFB"/>
                </a:highlight>
                <a:latin typeface="Consolas"/>
                <a:ea typeface="Consolas"/>
                <a:cs typeface="Consolas"/>
                <a:sym typeface="Consolas"/>
              </a:rPr>
              <a:t>// s -&gt; s2</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015692"/>
                </a:solidFill>
                <a:highlight>
                  <a:srgbClr val="FBFBFB"/>
                </a:highlight>
                <a:latin typeface="Consolas"/>
                <a:ea typeface="Consolas"/>
                <a:cs typeface="Consolas"/>
                <a:sym typeface="Consolas"/>
              </a:rPr>
              <a:t>while</a:t>
            </a: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s.isEmpty</a:t>
            </a: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s2.push(</a:t>
            </a:r>
            <a:r>
              <a:rPr lang="en-US" sz="1700" dirty="0" err="1">
                <a:solidFill>
                  <a:schemeClr val="dk1"/>
                </a:solidFill>
                <a:highlight>
                  <a:srgbClr val="FBFBFB"/>
                </a:highlight>
                <a:latin typeface="Consolas"/>
                <a:ea typeface="Consolas"/>
                <a:cs typeface="Consolas"/>
                <a:sym typeface="Consolas"/>
              </a:rPr>
              <a:t>s.pop</a:t>
            </a:r>
            <a:r>
              <a:rPr lang="en-US" sz="1700" dirty="0">
                <a:solidFill>
                  <a:schemeClr val="dk1"/>
                </a:solidFill>
                <a:highlight>
                  <a:srgbClr val="FBFBFB"/>
                </a:highlight>
                <a:latin typeface="Consolas"/>
                <a:ea typeface="Consolas"/>
                <a:cs typeface="Consolas"/>
                <a:sym typeface="Consolas"/>
              </a:rPr>
              <a:t>());</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656E77"/>
                </a:solidFill>
                <a:highlight>
                  <a:srgbClr val="FBFBFB"/>
                </a:highlight>
                <a:latin typeface="Consolas"/>
                <a:ea typeface="Consolas"/>
                <a:cs typeface="Consolas"/>
                <a:sym typeface="Consolas"/>
              </a:rPr>
              <a:t>// s2 -&gt; q</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015692"/>
                </a:solidFill>
                <a:highlight>
                  <a:srgbClr val="FBFBFB"/>
                </a:highlight>
                <a:latin typeface="Consolas"/>
                <a:ea typeface="Consolas"/>
                <a:cs typeface="Consolas"/>
                <a:sym typeface="Consolas"/>
              </a:rPr>
              <a:t>while</a:t>
            </a:r>
            <a:r>
              <a:rPr lang="en-US" sz="1700" dirty="0">
                <a:solidFill>
                  <a:schemeClr val="dk1"/>
                </a:solidFill>
                <a:highlight>
                  <a:srgbClr val="FBFBFB"/>
                </a:highlight>
                <a:latin typeface="Consolas"/>
                <a:ea typeface="Consolas"/>
                <a:cs typeface="Consolas"/>
                <a:sym typeface="Consolas"/>
              </a:rPr>
              <a:t>(!s2.isEmpty())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q.add</a:t>
            </a:r>
            <a:r>
              <a:rPr lang="en-US" sz="1700" dirty="0">
                <a:solidFill>
                  <a:schemeClr val="dk1"/>
                </a:solidFill>
                <a:highlight>
                  <a:srgbClr val="FBFBFB"/>
                </a:highlight>
                <a:latin typeface="Consolas"/>
                <a:ea typeface="Consolas"/>
                <a:cs typeface="Consolas"/>
                <a:sym typeface="Consolas"/>
              </a:rPr>
              <a:t>(s2.pop());</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656E77"/>
                </a:solidFill>
                <a:highlight>
                  <a:srgbClr val="FBFBFB"/>
                </a:highlight>
                <a:latin typeface="Consolas"/>
                <a:ea typeface="Consolas"/>
                <a:cs typeface="Consolas"/>
                <a:sym typeface="Consolas"/>
              </a:rPr>
              <a:t>// q -&gt; s</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015692"/>
                </a:solidFill>
                <a:highlight>
                  <a:srgbClr val="FBFBFB"/>
                </a:highlight>
                <a:latin typeface="Consolas"/>
                <a:ea typeface="Consolas"/>
                <a:cs typeface="Consolas"/>
                <a:sym typeface="Consolas"/>
              </a:rPr>
              <a:t>while</a:t>
            </a: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q.isEmpty</a:t>
            </a: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s.add</a:t>
            </a:r>
            <a:r>
              <a:rPr lang="en-US" sz="1700" dirty="0">
                <a:solidFill>
                  <a:schemeClr val="dk1"/>
                </a:solidFill>
                <a:highlight>
                  <a:srgbClr val="FBFBFB"/>
                </a:highlight>
                <a:latin typeface="Consolas"/>
                <a:ea typeface="Consolas"/>
                <a:cs typeface="Consolas"/>
                <a:sym typeface="Consolas"/>
              </a:rPr>
              <a:t>(</a:t>
            </a:r>
            <a:r>
              <a:rPr lang="en-US" sz="1700" dirty="0" err="1">
                <a:solidFill>
                  <a:schemeClr val="dk1"/>
                </a:solidFill>
                <a:highlight>
                  <a:srgbClr val="FBFBFB"/>
                </a:highlight>
                <a:latin typeface="Consolas"/>
                <a:ea typeface="Consolas"/>
                <a:cs typeface="Consolas"/>
                <a:sym typeface="Consolas"/>
              </a:rPr>
              <a:t>q.remove</a:t>
            </a:r>
            <a:r>
              <a:rPr lang="en-US" sz="1700" dirty="0">
                <a:solidFill>
                  <a:schemeClr val="dk1"/>
                </a:solidFill>
                <a:highlight>
                  <a:srgbClr val="FBFBFB"/>
                </a:highlight>
                <a:latin typeface="Consolas"/>
                <a:ea typeface="Consolas"/>
                <a:cs typeface="Consolas"/>
                <a:sym typeface="Consolas"/>
              </a:rPr>
              <a:t>());</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a:t>
            </a:r>
            <a:endParaRPr sz="2400" dirty="0">
              <a:solidFill>
                <a:srgbClr val="0033B3"/>
              </a:solidFill>
              <a:latin typeface="Consolas"/>
              <a:ea typeface="Consolas"/>
              <a:cs typeface="Consolas"/>
              <a:sym typeface="Consolas"/>
            </a:endParaRPr>
          </a:p>
        </p:txBody>
      </p:sp>
      <p:sp>
        <p:nvSpPr>
          <p:cNvPr id="173" name="Google Shape;173;p22"/>
          <p:cNvSpPr txBox="1"/>
          <p:nvPr/>
        </p:nvSpPr>
        <p:spPr>
          <a:xfrm>
            <a:off x="7736025" y="3980100"/>
            <a:ext cx="4303500" cy="15142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0000"/>
              </a:buClr>
              <a:buSzPts val="2800"/>
              <a:buFont typeface="Calibri"/>
              <a:buAutoNum type="alphaUcParenR"/>
            </a:pPr>
            <a:r>
              <a:rPr lang="en-US" sz="2800" i="1" dirty="0">
                <a:latin typeface="Calibri"/>
                <a:ea typeface="Calibri"/>
                <a:cs typeface="Calibri"/>
                <a:sym typeface="Calibri"/>
              </a:rPr>
              <a:t>bottom </a:t>
            </a:r>
            <a:r>
              <a:rPr lang="en-US" sz="2800" dirty="0">
                <a:latin typeface="Calibri"/>
                <a:ea typeface="Calibri"/>
                <a:cs typeface="Calibri"/>
                <a:sym typeface="Calibri"/>
              </a:rPr>
              <a:t>[0, 1, 2, 3, 4] </a:t>
            </a:r>
            <a:r>
              <a:rPr lang="en-US" sz="2800" i="1" dirty="0">
                <a:latin typeface="Calibri"/>
                <a:ea typeface="Calibri"/>
                <a:cs typeface="Calibri"/>
                <a:sym typeface="Calibri"/>
              </a:rPr>
              <a:t>top</a:t>
            </a:r>
            <a:br>
              <a:rPr lang="en-US" sz="2800" i="1" dirty="0">
                <a:latin typeface="Calibri"/>
                <a:ea typeface="Calibri"/>
                <a:cs typeface="Calibri"/>
                <a:sym typeface="Calibri"/>
              </a:rPr>
            </a:br>
            <a:endParaRPr sz="2800" i="1" dirty="0">
              <a:latin typeface="Calibri"/>
              <a:ea typeface="Calibri"/>
              <a:cs typeface="Calibri"/>
              <a:sym typeface="Calibri"/>
            </a:endParaRPr>
          </a:p>
          <a:p>
            <a:pPr marL="342900" marR="0" lvl="0" indent="-342900" algn="l" rtl="0">
              <a:spcBef>
                <a:spcPts val="0"/>
              </a:spcBef>
              <a:spcAft>
                <a:spcPts val="0"/>
              </a:spcAft>
              <a:buClr>
                <a:srgbClr val="000000"/>
              </a:buClr>
              <a:buSzPts val="2800"/>
              <a:buFont typeface="Calibri"/>
              <a:buAutoNum type="alphaUcParenR"/>
            </a:pPr>
            <a:r>
              <a:rPr lang="en-US" sz="2800" i="1" dirty="0">
                <a:latin typeface="Calibri"/>
                <a:ea typeface="Calibri"/>
                <a:cs typeface="Calibri"/>
                <a:sym typeface="Calibri"/>
              </a:rPr>
              <a:t>bottom </a:t>
            </a:r>
            <a:r>
              <a:rPr lang="en-US" sz="2800" dirty="0">
                <a:latin typeface="Calibri"/>
                <a:ea typeface="Calibri"/>
                <a:cs typeface="Calibri"/>
                <a:sym typeface="Calibri"/>
              </a:rPr>
              <a:t>[4, 3, 2, 1, 0]</a:t>
            </a:r>
            <a:r>
              <a:rPr lang="en-US" sz="2800" dirty="0">
                <a:solidFill>
                  <a:srgbClr val="000000"/>
                </a:solidFill>
                <a:latin typeface="Calibri"/>
                <a:ea typeface="Calibri"/>
                <a:cs typeface="Calibri"/>
                <a:sym typeface="Calibri"/>
              </a:rPr>
              <a:t> </a:t>
            </a:r>
            <a:r>
              <a:rPr lang="en-US" sz="2800" i="1" dirty="0">
                <a:solidFill>
                  <a:srgbClr val="000000"/>
                </a:solidFill>
                <a:latin typeface="Calibri"/>
                <a:ea typeface="Calibri"/>
                <a:cs typeface="Calibri"/>
                <a:sym typeface="Calibri"/>
              </a:rPr>
              <a:t>top</a:t>
            </a:r>
            <a:endParaRPr sz="2800" i="1"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456565"/>
            <a:ext cx="10515600" cy="762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00B0F0"/>
                </a:solidFill>
              </a:rPr>
              <a:t>(PCM)</a:t>
            </a:r>
            <a:r>
              <a:rPr lang="en-US" dirty="0"/>
              <a:t> Common Exceptions</a:t>
            </a:r>
            <a:endParaRPr dirty="0"/>
          </a:p>
        </p:txBody>
      </p:sp>
      <p:sp>
        <p:nvSpPr>
          <p:cNvPr id="224" name="Google Shape;224;p28"/>
          <p:cNvSpPr txBox="1">
            <a:spLocks noGrp="1"/>
          </p:cNvSpPr>
          <p:nvPr>
            <p:ph type="body" idx="1"/>
          </p:nvPr>
        </p:nvSpPr>
        <p:spPr>
          <a:xfrm>
            <a:off x="838200" y="1371600"/>
            <a:ext cx="10515600" cy="4805400"/>
          </a:xfrm>
          <a:prstGeom prst="rect">
            <a:avLst/>
          </a:prstGeom>
        </p:spPr>
        <p:txBody>
          <a:bodyPr spcFirstLastPara="1" wrap="square" lIns="91425" tIns="45700" rIns="91425" bIns="45700" anchor="t" anchorCtr="0">
            <a:normAutofit/>
          </a:bodyPr>
          <a:lstStyle/>
          <a:p>
            <a:pPr marL="0" lvl="0" indent="0" algn="l" rtl="0">
              <a:lnSpc>
                <a:spcPct val="110000"/>
              </a:lnSpc>
              <a:spcBef>
                <a:spcPts val="0"/>
              </a:spcBef>
              <a:spcAft>
                <a:spcPts val="1200"/>
              </a:spcAft>
              <a:buNone/>
            </a:pPr>
            <a:r>
              <a:rPr lang="en-US" sz="2300" dirty="0" err="1">
                <a:solidFill>
                  <a:srgbClr val="188038"/>
                </a:solidFill>
                <a:latin typeface="Roboto Mono"/>
                <a:ea typeface="Roboto Mono"/>
                <a:cs typeface="Roboto Mono"/>
                <a:sym typeface="Roboto Mono"/>
              </a:rPr>
              <a:t>IllegalArgumentException</a:t>
            </a:r>
            <a:r>
              <a:rPr lang="en-US" sz="2300" dirty="0">
                <a:latin typeface="Arial"/>
                <a:ea typeface="Arial"/>
                <a:cs typeface="Arial"/>
                <a:sym typeface="Arial"/>
              </a:rPr>
              <a:t> - When a client passes in an invalid parameter. For example, if a parameter is supposed to represent a month, you might throw this exception if a client passes a negative number.</a:t>
            </a:r>
            <a:endParaRPr sz="2300" dirty="0">
              <a:latin typeface="Arial"/>
              <a:ea typeface="Arial"/>
              <a:cs typeface="Arial"/>
              <a:sym typeface="Arial"/>
            </a:endParaRPr>
          </a:p>
          <a:p>
            <a:pPr marL="0" lvl="0" indent="0" algn="l" rtl="0">
              <a:lnSpc>
                <a:spcPct val="110000"/>
              </a:lnSpc>
              <a:spcBef>
                <a:spcPts val="0"/>
              </a:spcBef>
              <a:spcAft>
                <a:spcPts val="1200"/>
              </a:spcAft>
              <a:buNone/>
            </a:pPr>
            <a:r>
              <a:rPr lang="en-US" sz="2300" dirty="0" err="1">
                <a:solidFill>
                  <a:srgbClr val="188038"/>
                </a:solidFill>
                <a:latin typeface="Roboto Mono"/>
                <a:ea typeface="Roboto Mono"/>
                <a:cs typeface="Roboto Mono"/>
                <a:sym typeface="Roboto Mono"/>
              </a:rPr>
              <a:t>IllegalStateException</a:t>
            </a:r>
            <a:r>
              <a:rPr lang="en-US" sz="2300" dirty="0">
                <a:latin typeface="Arial"/>
                <a:ea typeface="Arial"/>
                <a:cs typeface="Arial"/>
                <a:sym typeface="Arial"/>
              </a:rPr>
              <a:t> - When the state of the program should not be possible. For example, if you had a program that a user logged into, you might throw this exception if they are ever suddenly logged out.</a:t>
            </a:r>
            <a:endParaRPr sz="2300" dirty="0">
              <a:latin typeface="Arial"/>
              <a:ea typeface="Arial"/>
              <a:cs typeface="Arial"/>
              <a:sym typeface="Arial"/>
            </a:endParaRPr>
          </a:p>
          <a:p>
            <a:pPr marL="0" lvl="0" indent="0" algn="l" rtl="0">
              <a:lnSpc>
                <a:spcPct val="110000"/>
              </a:lnSpc>
              <a:spcBef>
                <a:spcPts val="0"/>
              </a:spcBef>
              <a:spcAft>
                <a:spcPts val="1200"/>
              </a:spcAft>
              <a:buNone/>
            </a:pPr>
            <a:r>
              <a:rPr lang="en-US" sz="2300" dirty="0" err="1">
                <a:solidFill>
                  <a:srgbClr val="188038"/>
                </a:solidFill>
                <a:latin typeface="Roboto Mono"/>
                <a:ea typeface="Roboto Mono"/>
                <a:cs typeface="Roboto Mono"/>
                <a:sym typeface="Roboto Mono"/>
              </a:rPr>
              <a:t>FileNotFoundException</a:t>
            </a:r>
            <a:r>
              <a:rPr lang="en-US" sz="2300" dirty="0">
                <a:latin typeface="Arial"/>
                <a:ea typeface="Arial"/>
                <a:cs typeface="Arial"/>
                <a:sym typeface="Arial"/>
              </a:rPr>
              <a:t> - If you try to read from/write to a file that does not exist</a:t>
            </a:r>
            <a:endParaRPr sz="2300" dirty="0">
              <a:latin typeface="Arial"/>
              <a:ea typeface="Arial"/>
              <a:cs typeface="Arial"/>
              <a:sym typeface="Arial"/>
            </a:endParaRPr>
          </a:p>
          <a:p>
            <a:pPr marL="0" lvl="0" indent="0" algn="l" rtl="0">
              <a:lnSpc>
                <a:spcPct val="110000"/>
              </a:lnSpc>
              <a:spcBef>
                <a:spcPts val="0"/>
              </a:spcBef>
              <a:spcAft>
                <a:spcPts val="1200"/>
              </a:spcAft>
              <a:buNone/>
            </a:pPr>
            <a:r>
              <a:rPr lang="en-US" sz="2300" dirty="0" err="1">
                <a:solidFill>
                  <a:srgbClr val="188038"/>
                </a:solidFill>
                <a:latin typeface="Roboto Mono"/>
                <a:ea typeface="Roboto Mono"/>
                <a:cs typeface="Roboto Mono"/>
                <a:sym typeface="Roboto Mono"/>
              </a:rPr>
              <a:t>IndexOutOfBoundsException</a:t>
            </a:r>
            <a:r>
              <a:rPr lang="en-US" sz="2300" dirty="0">
                <a:latin typeface="Arial"/>
                <a:ea typeface="Arial"/>
                <a:cs typeface="Arial"/>
                <a:sym typeface="Arial"/>
              </a:rPr>
              <a:t> - If an invalid index is accessed</a:t>
            </a:r>
            <a:endParaRPr sz="4000" dirty="0"/>
          </a:p>
        </p:txBody>
      </p:sp>
      <p:sp>
        <p:nvSpPr>
          <p:cNvPr id="2" name="TextBox 1">
            <a:extLst>
              <a:ext uri="{FF2B5EF4-FFF2-40B4-BE49-F238E27FC236}">
                <a16:creationId xmlns:a16="http://schemas.microsoft.com/office/drawing/2014/main" id="{676ECCE0-5E7E-CA1D-0580-B2DF05DA1B8B}"/>
              </a:ext>
            </a:extLst>
          </p:cNvPr>
          <p:cNvSpPr txBox="1"/>
          <p:nvPr/>
        </p:nvSpPr>
        <p:spPr>
          <a:xfrm>
            <a:off x="9400477" y="5939770"/>
            <a:ext cx="2326278" cy="461665"/>
          </a:xfrm>
          <a:prstGeom prst="rect">
            <a:avLst/>
          </a:prstGeom>
          <a:noFill/>
          <a:ln>
            <a:solidFill>
              <a:schemeClr val="accent1"/>
            </a:solidFill>
          </a:ln>
        </p:spPr>
        <p:txBody>
          <a:bodyPr wrap="none" rtlCol="0">
            <a:spAutoFit/>
          </a:bodyPr>
          <a:lstStyle/>
          <a:p>
            <a:r>
              <a:rPr lang="en-US" sz="2400" dirty="0">
                <a:latin typeface="Calibri" panose="020F0502020204030204" pitchFamily="34" charset="0"/>
                <a:cs typeface="Calibri" panose="020F0502020204030204" pitchFamily="34" charset="0"/>
              </a:rPr>
              <a:t>✨ Crash early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62BF-AF34-BA7D-185A-D934DC6D024F}"/>
              </a:ext>
            </a:extLst>
          </p:cNvPr>
          <p:cNvSpPr>
            <a:spLocks noGrp="1"/>
          </p:cNvSpPr>
          <p:nvPr>
            <p:ph type="title"/>
          </p:nvPr>
        </p:nvSpPr>
        <p:spPr>
          <a:xfrm>
            <a:off x="501804" y="1477275"/>
            <a:ext cx="11519210" cy="507641"/>
          </a:xfrm>
        </p:spPr>
        <p:txBody>
          <a:bodyPr>
            <a:noAutofit/>
          </a:bodyPr>
          <a:lstStyle/>
          <a:p>
            <a:r>
              <a:rPr lang="en-US" sz="2800" dirty="0"/>
              <a:t>Which is the most appropriate way to throw an exception for this method?</a:t>
            </a:r>
            <a:br>
              <a:rPr lang="en-US" sz="2800" dirty="0"/>
            </a:br>
            <a:r>
              <a:rPr lang="en-US" sz="2800" dirty="0"/>
              <a:t>The method should return the </a:t>
            </a:r>
            <a:r>
              <a:rPr lang="en-US" sz="2800" dirty="0" err="1"/>
              <a:t>n’th</a:t>
            </a:r>
            <a:r>
              <a:rPr lang="en-US" sz="2800" dirty="0"/>
              <a:t> element from the top of a Stack.</a:t>
            </a:r>
          </a:p>
        </p:txBody>
      </p:sp>
      <p:sp>
        <p:nvSpPr>
          <p:cNvPr id="3" name="Google Shape;172;p22">
            <a:extLst>
              <a:ext uri="{FF2B5EF4-FFF2-40B4-BE49-F238E27FC236}">
                <a16:creationId xmlns:a16="http://schemas.microsoft.com/office/drawing/2014/main" id="{C6C62DD3-99AB-ABB9-95FA-F1DEA046EA8E}"/>
              </a:ext>
            </a:extLst>
          </p:cNvPr>
          <p:cNvSpPr txBox="1"/>
          <p:nvPr/>
        </p:nvSpPr>
        <p:spPr>
          <a:xfrm>
            <a:off x="501803" y="2136413"/>
            <a:ext cx="5675971" cy="2357528"/>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a:t>
            </a: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a:t>
            </a:r>
            <a:r>
              <a:rPr lang="en-US" sz="1600" dirty="0" err="1">
                <a:solidFill>
                  <a:schemeClr val="dk1"/>
                </a:solidFill>
                <a:highlight>
                  <a:srgbClr val="FBFBFB"/>
                </a:highlight>
                <a:latin typeface="Consolas"/>
                <a:ea typeface="Consolas"/>
                <a:cs typeface="Consolas"/>
                <a:sym typeface="Consolas"/>
              </a:rPr>
              <a:t>getN</a:t>
            </a:r>
            <a:r>
              <a:rPr lang="en-US" sz="1600" dirty="0">
                <a:solidFill>
                  <a:schemeClr val="dk1"/>
                </a:solidFill>
                <a:highlight>
                  <a:srgbClr val="FBFBFB"/>
                </a:highlight>
                <a:latin typeface="Consolas"/>
                <a:ea typeface="Consolas"/>
                <a:cs typeface="Consolas"/>
                <a:sym typeface="Consolas"/>
              </a:rPr>
              <a:t>(Stack&lt;</a:t>
            </a:r>
            <a:r>
              <a:rPr lang="en-US" sz="1600" dirty="0">
                <a:solidFill>
                  <a:schemeClr val="tx1"/>
                </a:solidFill>
                <a:highlight>
                  <a:srgbClr val="FBFBFB"/>
                </a:highlight>
                <a:latin typeface="Consolas"/>
                <a:ea typeface="Consolas"/>
                <a:cs typeface="Consolas"/>
                <a:sym typeface="Consolas"/>
              </a:rPr>
              <a:t>Integer</a:t>
            </a:r>
            <a:r>
              <a:rPr lang="en-US" sz="1600" dirty="0">
                <a:solidFill>
                  <a:schemeClr val="dk1"/>
                </a:solidFill>
                <a:highlight>
                  <a:srgbClr val="FBFBFB"/>
                </a:highlight>
                <a:latin typeface="Consolas"/>
                <a:ea typeface="Consolas"/>
                <a:cs typeface="Consolas"/>
                <a:sym typeface="Consolas"/>
              </a:rPr>
              <a:t>&gt; s,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n) {</a:t>
            </a:r>
            <a:endParaRPr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if</a:t>
            </a:r>
            <a:r>
              <a:rPr lang="en-US" sz="1600" dirty="0">
                <a:solidFill>
                  <a:schemeClr val="dk1"/>
                </a:solidFill>
                <a:highlight>
                  <a:srgbClr val="FBFBFB"/>
                </a:highlight>
                <a:latin typeface="Consolas"/>
                <a:ea typeface="Consolas"/>
                <a:cs typeface="Consolas"/>
                <a:sym typeface="Consolas"/>
              </a:rPr>
              <a:t> (n &gt;= </a:t>
            </a:r>
            <a:r>
              <a:rPr lang="en-US" sz="1600" dirty="0" err="1">
                <a:solidFill>
                  <a:schemeClr val="dk1"/>
                </a:solidFill>
                <a:highlight>
                  <a:srgbClr val="FBFBFB"/>
                </a:highlight>
                <a:latin typeface="Consolas"/>
                <a:ea typeface="Consolas"/>
                <a:cs typeface="Consolas"/>
                <a:sym typeface="Consolas"/>
              </a:rPr>
              <a:t>s.size</a:t>
            </a: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 </a:t>
            </a:r>
            <a:r>
              <a:rPr lang="en-US" sz="1600" dirty="0">
                <a:solidFill>
                  <a:srgbClr val="015692"/>
                </a:solidFill>
                <a:highlight>
                  <a:srgbClr val="FBFBFB"/>
                </a:highlight>
                <a:latin typeface="Consolas"/>
                <a:cs typeface="Consolas"/>
                <a:sym typeface="Consolas"/>
              </a:rPr>
              <a:t>else</a:t>
            </a:r>
            <a:r>
              <a:rPr lang="en-US" sz="1600" dirty="0">
                <a:solidFill>
                  <a:schemeClr val="dk1"/>
                </a:solidFill>
                <a:highlight>
                  <a:srgbClr val="FBFBFB"/>
                </a:highlight>
                <a:latin typeface="Consolas"/>
                <a:ea typeface="Consolas"/>
                <a:cs typeface="Consolas"/>
                <a:sym typeface="Consolas"/>
              </a:rPr>
              <a:t> {</a:t>
            </a:r>
          </a:p>
          <a:p>
            <a:pPr>
              <a:lnSpc>
                <a:spcPct val="115000"/>
              </a:lnSpc>
              <a:buSzPts val="1100"/>
            </a:pPr>
            <a:r>
              <a:rPr lang="en-US" sz="1600" dirty="0">
                <a:solidFill>
                  <a:schemeClr val="dk1"/>
                </a:solidFill>
                <a:highlight>
                  <a:srgbClr val="FBFBFB"/>
                </a:highlight>
                <a:latin typeface="Consolas"/>
                <a:ea typeface="Consolas"/>
                <a:cs typeface="Consolas"/>
                <a:sym typeface="Consolas"/>
              </a:rPr>
              <a:t>	Stack&lt;Integer&gt; aux = new Stack&lt;&gt;();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i="1" dirty="0">
                <a:solidFill>
                  <a:srgbClr val="8C8C8C"/>
                </a:solidFill>
                <a:latin typeface="Consolas"/>
                <a:cs typeface="Consolas"/>
                <a:sym typeface="Consolas"/>
              </a:rPr>
              <a:t>// return the </a:t>
            </a:r>
            <a:r>
              <a:rPr lang="en-US" sz="1600" i="1" dirty="0" err="1">
                <a:solidFill>
                  <a:srgbClr val="8C8C8C"/>
                </a:solidFill>
                <a:latin typeface="Consolas"/>
                <a:cs typeface="Consolas"/>
                <a:sym typeface="Consolas"/>
              </a:rPr>
              <a:t>n’th</a:t>
            </a:r>
            <a:r>
              <a:rPr lang="en-US" sz="1600" i="1" dirty="0">
                <a:solidFill>
                  <a:srgbClr val="8C8C8C"/>
                </a:solidFill>
                <a:latin typeface="Consolas"/>
                <a:cs typeface="Consolas"/>
                <a:sym typeface="Consolas"/>
              </a:rPr>
              <a:t> element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a:t>
            </a:r>
            <a:endParaRPr lang="en-US" sz="1600" dirty="0">
              <a:solidFill>
                <a:srgbClr val="0033B3"/>
              </a:solidFill>
              <a:latin typeface="Consolas"/>
              <a:ea typeface="Consolas"/>
              <a:cs typeface="Consolas"/>
              <a:sym typeface="Consolas"/>
            </a:endParaRPr>
          </a:p>
        </p:txBody>
      </p:sp>
      <p:sp>
        <p:nvSpPr>
          <p:cNvPr id="5" name="Google Shape;172;p22">
            <a:extLst>
              <a:ext uri="{FF2B5EF4-FFF2-40B4-BE49-F238E27FC236}">
                <a16:creationId xmlns:a16="http://schemas.microsoft.com/office/drawing/2014/main" id="{FE86483A-F355-4A6C-1262-8EA9E742E30C}"/>
              </a:ext>
            </a:extLst>
          </p:cNvPr>
          <p:cNvSpPr txBox="1"/>
          <p:nvPr/>
        </p:nvSpPr>
        <p:spPr>
          <a:xfrm>
            <a:off x="501803" y="4645438"/>
            <a:ext cx="5675971" cy="2074374"/>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a:t>
            </a: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a:t>
            </a:r>
            <a:r>
              <a:rPr lang="en-US" sz="1600" dirty="0" err="1">
                <a:solidFill>
                  <a:schemeClr val="dk1"/>
                </a:solidFill>
                <a:highlight>
                  <a:srgbClr val="FBFBFB"/>
                </a:highlight>
                <a:latin typeface="Consolas"/>
                <a:ea typeface="Consolas"/>
                <a:cs typeface="Consolas"/>
                <a:sym typeface="Consolas"/>
              </a:rPr>
              <a:t>getN</a:t>
            </a:r>
            <a:r>
              <a:rPr lang="en-US" sz="1600" dirty="0">
                <a:solidFill>
                  <a:schemeClr val="dk1"/>
                </a:solidFill>
                <a:highlight>
                  <a:srgbClr val="FBFBFB"/>
                </a:highlight>
                <a:latin typeface="Consolas"/>
                <a:ea typeface="Consolas"/>
                <a:cs typeface="Consolas"/>
                <a:sym typeface="Consolas"/>
              </a:rPr>
              <a:t>(Stack&lt;</a:t>
            </a:r>
            <a:r>
              <a:rPr lang="en-US" sz="1600" dirty="0">
                <a:solidFill>
                  <a:schemeClr val="tx1"/>
                </a:solidFill>
                <a:highlight>
                  <a:srgbClr val="FBFBFB"/>
                </a:highlight>
                <a:latin typeface="Consolas"/>
                <a:ea typeface="Consolas"/>
                <a:cs typeface="Consolas"/>
                <a:sym typeface="Consolas"/>
              </a:rPr>
              <a:t>Integer</a:t>
            </a:r>
            <a:r>
              <a:rPr lang="en-US" sz="1600" dirty="0">
                <a:solidFill>
                  <a:schemeClr val="dk1"/>
                </a:solidFill>
                <a:highlight>
                  <a:srgbClr val="FBFBFB"/>
                </a:highlight>
                <a:latin typeface="Consolas"/>
                <a:ea typeface="Consolas"/>
                <a:cs typeface="Consolas"/>
                <a:sym typeface="Consolas"/>
              </a:rPr>
              <a:t>&gt; s,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n) {</a:t>
            </a:r>
            <a:endParaRPr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if</a:t>
            </a:r>
            <a:r>
              <a:rPr lang="en-US" sz="1600" dirty="0">
                <a:solidFill>
                  <a:schemeClr val="dk1"/>
                </a:solidFill>
                <a:highlight>
                  <a:srgbClr val="FBFBFB"/>
                </a:highlight>
                <a:latin typeface="Consolas"/>
                <a:ea typeface="Consolas"/>
                <a:cs typeface="Consolas"/>
                <a:sym typeface="Consolas"/>
              </a:rPr>
              <a:t> (n &gt;= </a:t>
            </a:r>
            <a:r>
              <a:rPr lang="en-US" sz="1600" dirty="0" err="1">
                <a:solidFill>
                  <a:schemeClr val="dk1"/>
                </a:solidFill>
                <a:highlight>
                  <a:srgbClr val="FBFBFB"/>
                </a:highlight>
                <a:latin typeface="Consolas"/>
                <a:ea typeface="Consolas"/>
                <a:cs typeface="Consolas"/>
                <a:sym typeface="Consolas"/>
              </a:rPr>
              <a:t>s.size</a:t>
            </a:r>
            <a:r>
              <a:rPr lang="en-US" sz="1600" dirty="0">
                <a:solidFill>
                  <a:schemeClr val="dk1"/>
                </a:solidFill>
                <a:highlight>
                  <a:srgbClr val="FBFBFB"/>
                </a:highlight>
                <a:latin typeface="Consolas"/>
                <a:ea typeface="Consolas"/>
                <a:cs typeface="Consolas"/>
                <a:sym typeface="Consolas"/>
              </a:rPr>
              <a:t>() || n &lt; 0)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p>
          <a:p>
            <a:pPr>
              <a:lnSpc>
                <a:spcPct val="115000"/>
              </a:lnSpc>
              <a:buSzPts val="1100"/>
            </a:pPr>
            <a:r>
              <a:rPr lang="en-US" sz="1600" dirty="0">
                <a:solidFill>
                  <a:schemeClr val="dk1"/>
                </a:solidFill>
                <a:highlight>
                  <a:srgbClr val="FBFBFB"/>
                </a:highlight>
                <a:latin typeface="Consolas"/>
                <a:ea typeface="Consolas"/>
                <a:cs typeface="Consolas"/>
                <a:sym typeface="Consolas"/>
              </a:rPr>
              <a:t>    Stack&lt;Integer&gt; aux = new Stack&lt;&gt;();</a:t>
            </a:r>
          </a:p>
          <a:p>
            <a:pPr marL="0" lvl="0" indent="0" algn="l" rtl="0">
              <a:lnSpc>
                <a:spcPct val="115000"/>
              </a:lnSpc>
              <a:spcBef>
                <a:spcPts val="0"/>
              </a:spcBef>
              <a:spcAft>
                <a:spcPts val="0"/>
              </a:spcAft>
              <a:buSzPts val="1100"/>
              <a:buNone/>
            </a:pPr>
            <a:r>
              <a:rPr lang="en-US" sz="1600" i="1" dirty="0">
                <a:solidFill>
                  <a:schemeClr val="dk1"/>
                </a:solidFill>
                <a:highlight>
                  <a:srgbClr val="FBFBFB"/>
                </a:highlight>
                <a:latin typeface="Consolas"/>
                <a:cs typeface="Consolas"/>
                <a:sym typeface="Consolas"/>
              </a:rPr>
              <a:t>    </a:t>
            </a:r>
            <a:r>
              <a:rPr lang="en-US" sz="1600" i="1" dirty="0">
                <a:solidFill>
                  <a:srgbClr val="8C8C8C"/>
                </a:solidFill>
                <a:latin typeface="Consolas"/>
                <a:cs typeface="Consolas"/>
                <a:sym typeface="Consolas"/>
              </a:rPr>
              <a:t>// return the </a:t>
            </a:r>
            <a:r>
              <a:rPr lang="en-US" sz="1600" i="1" dirty="0" err="1">
                <a:solidFill>
                  <a:srgbClr val="8C8C8C"/>
                </a:solidFill>
                <a:latin typeface="Consolas"/>
                <a:cs typeface="Consolas"/>
                <a:sym typeface="Consolas"/>
              </a:rPr>
              <a:t>n’th</a:t>
            </a:r>
            <a:r>
              <a:rPr lang="en-US" sz="1600" i="1" dirty="0">
                <a:solidFill>
                  <a:srgbClr val="8C8C8C"/>
                </a:solidFill>
                <a:latin typeface="Consolas"/>
                <a:cs typeface="Consolas"/>
                <a:sym typeface="Consolas"/>
              </a:rPr>
              <a:t> element</a:t>
            </a:r>
            <a:endParaRPr lang="en-US"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a:t>
            </a:r>
            <a:endParaRPr lang="en-US" sz="1600" dirty="0">
              <a:solidFill>
                <a:srgbClr val="0033B3"/>
              </a:solidFill>
              <a:latin typeface="Consolas"/>
              <a:ea typeface="Consolas"/>
              <a:cs typeface="Consolas"/>
              <a:sym typeface="Consolas"/>
            </a:endParaRPr>
          </a:p>
        </p:txBody>
      </p:sp>
      <p:sp>
        <p:nvSpPr>
          <p:cNvPr id="6" name="Google Shape;172;p22">
            <a:extLst>
              <a:ext uri="{FF2B5EF4-FFF2-40B4-BE49-F238E27FC236}">
                <a16:creationId xmlns:a16="http://schemas.microsoft.com/office/drawing/2014/main" id="{87F63675-9966-C8ED-4400-01AD8DE89210}"/>
              </a:ext>
            </a:extLst>
          </p:cNvPr>
          <p:cNvSpPr txBox="1"/>
          <p:nvPr/>
        </p:nvSpPr>
        <p:spPr>
          <a:xfrm>
            <a:off x="6345043" y="2332285"/>
            <a:ext cx="5675971" cy="2923837"/>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a:t>
            </a: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a:t>
            </a:r>
            <a:r>
              <a:rPr lang="en-US" sz="1600" dirty="0" err="1">
                <a:solidFill>
                  <a:schemeClr val="dk1"/>
                </a:solidFill>
                <a:highlight>
                  <a:srgbClr val="FBFBFB"/>
                </a:highlight>
                <a:latin typeface="Consolas"/>
                <a:ea typeface="Consolas"/>
                <a:cs typeface="Consolas"/>
                <a:sym typeface="Consolas"/>
              </a:rPr>
              <a:t>getN</a:t>
            </a:r>
            <a:r>
              <a:rPr lang="en-US" sz="1600" dirty="0">
                <a:solidFill>
                  <a:schemeClr val="dk1"/>
                </a:solidFill>
                <a:highlight>
                  <a:srgbClr val="FBFBFB"/>
                </a:highlight>
                <a:latin typeface="Consolas"/>
                <a:ea typeface="Consolas"/>
                <a:cs typeface="Consolas"/>
                <a:sym typeface="Consolas"/>
              </a:rPr>
              <a:t>(Stack&lt;</a:t>
            </a:r>
            <a:r>
              <a:rPr lang="en-US" sz="1600" dirty="0">
                <a:solidFill>
                  <a:schemeClr val="tx1"/>
                </a:solidFill>
                <a:highlight>
                  <a:srgbClr val="FBFBFB"/>
                </a:highlight>
                <a:latin typeface="Consolas"/>
                <a:ea typeface="Consolas"/>
                <a:cs typeface="Consolas"/>
                <a:sym typeface="Consolas"/>
              </a:rPr>
              <a:t>Integer</a:t>
            </a:r>
            <a:r>
              <a:rPr lang="en-US" sz="1600" dirty="0">
                <a:solidFill>
                  <a:schemeClr val="dk1"/>
                </a:solidFill>
                <a:highlight>
                  <a:srgbClr val="FBFBFB"/>
                </a:highlight>
                <a:latin typeface="Consolas"/>
                <a:ea typeface="Consolas"/>
                <a:cs typeface="Consolas"/>
                <a:sym typeface="Consolas"/>
              </a:rPr>
              <a:t>&gt; s,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n) {</a:t>
            </a:r>
            <a:endParaRPr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Stack&lt;Integer&gt; aux = new Stack&lt;&gt;();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if</a:t>
            </a:r>
            <a:r>
              <a:rPr lang="en-US" sz="1600" dirty="0">
                <a:solidFill>
                  <a:schemeClr val="dk1"/>
                </a:solidFill>
                <a:highlight>
                  <a:srgbClr val="FBFBFB"/>
                </a:highlight>
                <a:latin typeface="Consolas"/>
                <a:ea typeface="Consolas"/>
                <a:cs typeface="Consolas"/>
                <a:sym typeface="Consolas"/>
              </a:rPr>
              <a:t> (n &gt;= </a:t>
            </a:r>
            <a:r>
              <a:rPr lang="en-US" sz="1600" dirty="0" err="1">
                <a:solidFill>
                  <a:schemeClr val="dk1"/>
                </a:solidFill>
                <a:highlight>
                  <a:srgbClr val="FBFBFB"/>
                </a:highlight>
                <a:latin typeface="Consolas"/>
                <a:ea typeface="Consolas"/>
                <a:cs typeface="Consolas"/>
                <a:sym typeface="Consolas"/>
              </a:rPr>
              <a:t>s.size</a:t>
            </a: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 </a:t>
            </a:r>
            <a:r>
              <a:rPr lang="en-US" sz="1600" dirty="0">
                <a:solidFill>
                  <a:srgbClr val="015692"/>
                </a:solidFill>
                <a:highlight>
                  <a:srgbClr val="FBFBFB"/>
                </a:highlight>
                <a:latin typeface="Consolas"/>
                <a:cs typeface="Consolas"/>
                <a:sym typeface="Consolas"/>
              </a:rPr>
              <a:t>else if </a:t>
            </a:r>
            <a:r>
              <a:rPr lang="en-US" sz="1600" dirty="0">
                <a:solidFill>
                  <a:schemeClr val="dk1"/>
                </a:solidFill>
                <a:highlight>
                  <a:srgbClr val="FBFBFB"/>
                </a:highlight>
                <a:latin typeface="Consolas"/>
                <a:cs typeface="Consolas"/>
                <a:sym typeface="Consolas"/>
              </a:rPr>
              <a:t>(n &lt; 0) </a:t>
            </a:r>
            <a:r>
              <a:rPr lang="en-US" sz="1600" dirty="0">
                <a:solidFill>
                  <a:schemeClr val="dk1"/>
                </a:solidFill>
                <a:highlight>
                  <a:srgbClr val="FBFBFB"/>
                </a:highlight>
                <a:latin typeface="Consolas"/>
                <a:ea typeface="Consolas"/>
                <a:cs typeface="Consolas"/>
                <a:sym typeface="Consolas"/>
              </a:rPr>
              <a:t>{</a:t>
            </a:r>
          </a:p>
          <a:p>
            <a:pPr>
              <a:lnSpc>
                <a:spcPct val="115000"/>
              </a:lnSpc>
              <a:buSzPts val="1100"/>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endParaRPr lang="en-US" sz="1600" i="1" dirty="0">
              <a:solidFill>
                <a:srgbClr val="8C8C8C"/>
              </a:solidFill>
              <a:latin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 </a:t>
            </a:r>
            <a:r>
              <a:rPr lang="en-US" sz="1600" dirty="0">
                <a:solidFill>
                  <a:srgbClr val="015692"/>
                </a:solidFill>
                <a:highlight>
                  <a:srgbClr val="FBFBFB"/>
                </a:highlight>
                <a:latin typeface="Consolas"/>
                <a:cs typeface="Consolas"/>
                <a:sym typeface="Consolas"/>
              </a:rPr>
              <a:t>else</a:t>
            </a: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i="1" dirty="0">
                <a:solidFill>
                  <a:srgbClr val="8C8C8C"/>
                </a:solidFill>
                <a:latin typeface="Consolas"/>
                <a:cs typeface="Consolas"/>
                <a:sym typeface="Consolas"/>
              </a:rPr>
              <a:t>	// return the </a:t>
            </a:r>
            <a:r>
              <a:rPr lang="en-US" sz="1600" i="1" dirty="0" err="1">
                <a:solidFill>
                  <a:srgbClr val="8C8C8C"/>
                </a:solidFill>
                <a:latin typeface="Consolas"/>
                <a:cs typeface="Consolas"/>
                <a:sym typeface="Consolas"/>
              </a:rPr>
              <a:t>n’th</a:t>
            </a:r>
            <a:r>
              <a:rPr lang="en-US" sz="1600" i="1" dirty="0">
                <a:solidFill>
                  <a:srgbClr val="8C8C8C"/>
                </a:solidFill>
                <a:latin typeface="Consolas"/>
                <a:cs typeface="Consolas"/>
                <a:sym typeface="Consolas"/>
              </a:rPr>
              <a:t> element</a:t>
            </a:r>
          </a:p>
          <a:p>
            <a:pPr marL="0" lvl="0" indent="0" algn="l" rtl="0">
              <a:lnSpc>
                <a:spcPct val="115000"/>
              </a:lnSpc>
              <a:spcBef>
                <a:spcPts val="0"/>
              </a:spcBef>
              <a:spcAft>
                <a:spcPts val="0"/>
              </a:spcAft>
              <a:buSzPts val="1100"/>
              <a:buNone/>
            </a:pPr>
            <a:r>
              <a:rPr lang="en-US" sz="1600" i="1" dirty="0">
                <a:solidFill>
                  <a:srgbClr val="8C8C8C"/>
                </a:solidFill>
                <a:highlight>
                  <a:srgbClr val="FBFBFB"/>
                </a:highlight>
                <a:latin typeface="Consolas"/>
                <a:ea typeface="Consolas"/>
                <a:cs typeface="Consolas"/>
                <a:sym typeface="Consolas"/>
              </a:rPr>
              <a:t>    </a:t>
            </a:r>
            <a:r>
              <a:rPr lang="en-US" sz="1600" dirty="0">
                <a:solidFill>
                  <a:schemeClr val="tx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a:t>
            </a:r>
            <a:endParaRPr lang="en-US" sz="1600" dirty="0">
              <a:solidFill>
                <a:srgbClr val="0033B3"/>
              </a:solidFill>
              <a:latin typeface="Consolas"/>
              <a:ea typeface="Consolas"/>
              <a:cs typeface="Consolas"/>
              <a:sym typeface="Consolas"/>
            </a:endParaRPr>
          </a:p>
        </p:txBody>
      </p:sp>
      <p:sp>
        <p:nvSpPr>
          <p:cNvPr id="7" name="TextBox 6">
            <a:extLst>
              <a:ext uri="{FF2B5EF4-FFF2-40B4-BE49-F238E27FC236}">
                <a16:creationId xmlns:a16="http://schemas.microsoft.com/office/drawing/2014/main" id="{4C77CE8E-78A1-3271-BFB2-AD5C1D8DE23A}"/>
              </a:ext>
            </a:extLst>
          </p:cNvPr>
          <p:cNvSpPr txBox="1"/>
          <p:nvPr/>
        </p:nvSpPr>
        <p:spPr>
          <a:xfrm>
            <a:off x="5633503" y="3794203"/>
            <a:ext cx="458780" cy="584775"/>
          </a:xfrm>
          <a:prstGeom prst="rect">
            <a:avLst/>
          </a:prstGeom>
          <a:solidFill>
            <a:schemeClr val="tx1"/>
          </a:solidFill>
          <a:ln>
            <a:solidFill>
              <a:schemeClr val="accent1"/>
            </a:solidFill>
          </a:ln>
        </p:spPr>
        <p:txBody>
          <a:bodyPr wrap="none" rtlCol="0">
            <a:spAutoFit/>
          </a:bodyPr>
          <a:lstStyle/>
          <a:p>
            <a:r>
              <a:rPr lang="en-US" sz="3200" dirty="0">
                <a:solidFill>
                  <a:schemeClr val="bg1"/>
                </a:solidFill>
              </a:rPr>
              <a:t>A</a:t>
            </a:r>
          </a:p>
        </p:txBody>
      </p:sp>
      <p:sp>
        <p:nvSpPr>
          <p:cNvPr id="8" name="TextBox 7">
            <a:extLst>
              <a:ext uri="{FF2B5EF4-FFF2-40B4-BE49-F238E27FC236}">
                <a16:creationId xmlns:a16="http://schemas.microsoft.com/office/drawing/2014/main" id="{82842062-0408-4283-84E6-CF8180D175D2}"/>
              </a:ext>
            </a:extLst>
          </p:cNvPr>
          <p:cNvSpPr txBox="1"/>
          <p:nvPr/>
        </p:nvSpPr>
        <p:spPr>
          <a:xfrm>
            <a:off x="5633503" y="6036768"/>
            <a:ext cx="458780" cy="584775"/>
          </a:xfrm>
          <a:prstGeom prst="rect">
            <a:avLst/>
          </a:prstGeom>
          <a:solidFill>
            <a:schemeClr val="tx1"/>
          </a:solidFill>
          <a:ln>
            <a:solidFill>
              <a:schemeClr val="accent1"/>
            </a:solidFill>
          </a:ln>
        </p:spPr>
        <p:txBody>
          <a:bodyPr wrap="none" rtlCol="0">
            <a:spAutoFit/>
          </a:bodyPr>
          <a:lstStyle/>
          <a:p>
            <a:r>
              <a:rPr lang="en-US" sz="3200" dirty="0">
                <a:solidFill>
                  <a:schemeClr val="bg1"/>
                </a:solidFill>
              </a:rPr>
              <a:t>B</a:t>
            </a:r>
          </a:p>
        </p:txBody>
      </p:sp>
      <p:sp>
        <p:nvSpPr>
          <p:cNvPr id="9" name="TextBox 8">
            <a:extLst>
              <a:ext uri="{FF2B5EF4-FFF2-40B4-BE49-F238E27FC236}">
                <a16:creationId xmlns:a16="http://schemas.microsoft.com/office/drawing/2014/main" id="{5C1A939D-E3AB-F16F-3DA4-7E831E13CCE7}"/>
              </a:ext>
            </a:extLst>
          </p:cNvPr>
          <p:cNvSpPr txBox="1"/>
          <p:nvPr/>
        </p:nvSpPr>
        <p:spPr>
          <a:xfrm>
            <a:off x="11449586" y="4533925"/>
            <a:ext cx="481222" cy="584775"/>
          </a:xfrm>
          <a:prstGeom prst="rect">
            <a:avLst/>
          </a:prstGeom>
          <a:solidFill>
            <a:schemeClr val="tx1"/>
          </a:solidFill>
          <a:ln>
            <a:solidFill>
              <a:schemeClr val="accent1"/>
            </a:solidFill>
          </a:ln>
        </p:spPr>
        <p:txBody>
          <a:bodyPr wrap="none" rtlCol="0">
            <a:spAutoFit/>
          </a:bodyPr>
          <a:lstStyle/>
          <a:p>
            <a:r>
              <a:rPr lang="en-US" sz="3200" dirty="0">
                <a:solidFill>
                  <a:schemeClr val="bg1"/>
                </a:solidFill>
              </a:rPr>
              <a:t>C</a:t>
            </a:r>
          </a:p>
        </p:txBody>
      </p:sp>
    </p:spTree>
    <p:extLst>
      <p:ext uri="{BB962C8B-B14F-4D97-AF65-F5344CB8AC3E}">
        <p14:creationId xmlns:p14="http://schemas.microsoft.com/office/powerpoint/2010/main" val="209436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A3D342-158B-EBB8-16DB-0B6B991EC5E7}"/>
              </a:ext>
            </a:extLst>
          </p:cNvPr>
          <p:cNvSpPr>
            <a:spLocks noGrp="1"/>
          </p:cNvSpPr>
          <p:nvPr>
            <p:ph type="title"/>
          </p:nvPr>
        </p:nvSpPr>
        <p:spPr>
          <a:xfrm>
            <a:off x="501804" y="1477275"/>
            <a:ext cx="11519210" cy="507641"/>
          </a:xfrm>
        </p:spPr>
        <p:txBody>
          <a:bodyPr>
            <a:noAutofit/>
          </a:bodyPr>
          <a:lstStyle/>
          <a:p>
            <a:r>
              <a:rPr lang="en-US" sz="2800" dirty="0"/>
              <a:t>Which is the most appropriate way to throw an exception for this method?</a:t>
            </a:r>
            <a:br>
              <a:rPr lang="en-US" sz="2800" dirty="0"/>
            </a:br>
            <a:r>
              <a:rPr lang="en-US" sz="2800" dirty="0"/>
              <a:t>The method should return the </a:t>
            </a:r>
            <a:r>
              <a:rPr lang="en-US" sz="2800" dirty="0" err="1"/>
              <a:t>n’th</a:t>
            </a:r>
            <a:r>
              <a:rPr lang="en-US" sz="2800" dirty="0"/>
              <a:t> element from the top of a Stack.</a:t>
            </a:r>
          </a:p>
        </p:txBody>
      </p:sp>
      <p:sp>
        <p:nvSpPr>
          <p:cNvPr id="11" name="Google Shape;172;p22">
            <a:extLst>
              <a:ext uri="{FF2B5EF4-FFF2-40B4-BE49-F238E27FC236}">
                <a16:creationId xmlns:a16="http://schemas.microsoft.com/office/drawing/2014/main" id="{9F4C1ECE-D100-4A28-FB4D-FC8FEE1D84DD}"/>
              </a:ext>
            </a:extLst>
          </p:cNvPr>
          <p:cNvSpPr txBox="1"/>
          <p:nvPr/>
        </p:nvSpPr>
        <p:spPr>
          <a:xfrm>
            <a:off x="501803" y="2136413"/>
            <a:ext cx="5675971" cy="2357528"/>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a:t>
            </a: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a:t>
            </a:r>
            <a:r>
              <a:rPr lang="en-US" sz="1600" dirty="0" err="1">
                <a:solidFill>
                  <a:schemeClr val="dk1"/>
                </a:solidFill>
                <a:highlight>
                  <a:srgbClr val="FBFBFB"/>
                </a:highlight>
                <a:latin typeface="Consolas"/>
                <a:ea typeface="Consolas"/>
                <a:cs typeface="Consolas"/>
                <a:sym typeface="Consolas"/>
              </a:rPr>
              <a:t>getN</a:t>
            </a:r>
            <a:r>
              <a:rPr lang="en-US" sz="1600" dirty="0">
                <a:solidFill>
                  <a:schemeClr val="dk1"/>
                </a:solidFill>
                <a:highlight>
                  <a:srgbClr val="FBFBFB"/>
                </a:highlight>
                <a:latin typeface="Consolas"/>
                <a:ea typeface="Consolas"/>
                <a:cs typeface="Consolas"/>
                <a:sym typeface="Consolas"/>
              </a:rPr>
              <a:t>(Stack&lt;</a:t>
            </a:r>
            <a:r>
              <a:rPr lang="en-US" sz="1600" dirty="0">
                <a:solidFill>
                  <a:schemeClr val="tx1"/>
                </a:solidFill>
                <a:highlight>
                  <a:srgbClr val="FBFBFB"/>
                </a:highlight>
                <a:latin typeface="Consolas"/>
                <a:ea typeface="Consolas"/>
                <a:cs typeface="Consolas"/>
                <a:sym typeface="Consolas"/>
              </a:rPr>
              <a:t>Integer</a:t>
            </a:r>
            <a:r>
              <a:rPr lang="en-US" sz="1600" dirty="0">
                <a:solidFill>
                  <a:schemeClr val="dk1"/>
                </a:solidFill>
                <a:highlight>
                  <a:srgbClr val="FBFBFB"/>
                </a:highlight>
                <a:latin typeface="Consolas"/>
                <a:ea typeface="Consolas"/>
                <a:cs typeface="Consolas"/>
                <a:sym typeface="Consolas"/>
              </a:rPr>
              <a:t>&gt; s,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n) {</a:t>
            </a:r>
            <a:endParaRPr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if</a:t>
            </a:r>
            <a:r>
              <a:rPr lang="en-US" sz="1600" dirty="0">
                <a:solidFill>
                  <a:schemeClr val="dk1"/>
                </a:solidFill>
                <a:highlight>
                  <a:srgbClr val="FBFBFB"/>
                </a:highlight>
                <a:latin typeface="Consolas"/>
                <a:ea typeface="Consolas"/>
                <a:cs typeface="Consolas"/>
                <a:sym typeface="Consolas"/>
              </a:rPr>
              <a:t> (n &gt;= </a:t>
            </a:r>
            <a:r>
              <a:rPr lang="en-US" sz="1600" dirty="0" err="1">
                <a:solidFill>
                  <a:schemeClr val="dk1"/>
                </a:solidFill>
                <a:highlight>
                  <a:srgbClr val="FBFBFB"/>
                </a:highlight>
                <a:latin typeface="Consolas"/>
                <a:ea typeface="Consolas"/>
                <a:cs typeface="Consolas"/>
                <a:sym typeface="Consolas"/>
              </a:rPr>
              <a:t>s.size</a:t>
            </a: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 </a:t>
            </a:r>
            <a:r>
              <a:rPr lang="en-US" sz="1600" dirty="0">
                <a:solidFill>
                  <a:srgbClr val="015692"/>
                </a:solidFill>
                <a:highlight>
                  <a:srgbClr val="FBFBFB"/>
                </a:highlight>
                <a:latin typeface="Consolas"/>
                <a:cs typeface="Consolas"/>
                <a:sym typeface="Consolas"/>
              </a:rPr>
              <a:t>else</a:t>
            </a:r>
            <a:r>
              <a:rPr lang="en-US" sz="1600" dirty="0">
                <a:solidFill>
                  <a:schemeClr val="dk1"/>
                </a:solidFill>
                <a:highlight>
                  <a:srgbClr val="FBFBFB"/>
                </a:highlight>
                <a:latin typeface="Consolas"/>
                <a:ea typeface="Consolas"/>
                <a:cs typeface="Consolas"/>
                <a:sym typeface="Consolas"/>
              </a:rPr>
              <a:t> {</a:t>
            </a:r>
          </a:p>
          <a:p>
            <a:pPr>
              <a:lnSpc>
                <a:spcPct val="115000"/>
              </a:lnSpc>
              <a:buSzPts val="1100"/>
            </a:pPr>
            <a:r>
              <a:rPr lang="en-US" sz="1600" dirty="0">
                <a:solidFill>
                  <a:schemeClr val="dk1"/>
                </a:solidFill>
                <a:highlight>
                  <a:srgbClr val="FBFBFB"/>
                </a:highlight>
                <a:latin typeface="Consolas"/>
                <a:ea typeface="Consolas"/>
                <a:cs typeface="Consolas"/>
                <a:sym typeface="Consolas"/>
              </a:rPr>
              <a:t>	Stack&lt;Integer&gt; aux = new Stack&lt;&gt;();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i="1" dirty="0">
                <a:solidFill>
                  <a:srgbClr val="8C8C8C"/>
                </a:solidFill>
                <a:latin typeface="Consolas"/>
                <a:cs typeface="Consolas"/>
                <a:sym typeface="Consolas"/>
              </a:rPr>
              <a:t>// return the </a:t>
            </a:r>
            <a:r>
              <a:rPr lang="en-US" sz="1600" i="1" dirty="0" err="1">
                <a:solidFill>
                  <a:srgbClr val="8C8C8C"/>
                </a:solidFill>
                <a:latin typeface="Consolas"/>
                <a:cs typeface="Consolas"/>
                <a:sym typeface="Consolas"/>
              </a:rPr>
              <a:t>n’th</a:t>
            </a:r>
            <a:r>
              <a:rPr lang="en-US" sz="1600" i="1" dirty="0">
                <a:solidFill>
                  <a:srgbClr val="8C8C8C"/>
                </a:solidFill>
                <a:latin typeface="Consolas"/>
                <a:cs typeface="Consolas"/>
                <a:sym typeface="Consolas"/>
              </a:rPr>
              <a:t> element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a:t>
            </a:r>
            <a:endParaRPr lang="en-US" sz="1600" dirty="0">
              <a:solidFill>
                <a:srgbClr val="0033B3"/>
              </a:solidFill>
              <a:latin typeface="Consolas"/>
              <a:ea typeface="Consolas"/>
              <a:cs typeface="Consolas"/>
              <a:sym typeface="Consolas"/>
            </a:endParaRPr>
          </a:p>
        </p:txBody>
      </p:sp>
      <p:sp>
        <p:nvSpPr>
          <p:cNvPr id="12" name="Google Shape;172;p22">
            <a:extLst>
              <a:ext uri="{FF2B5EF4-FFF2-40B4-BE49-F238E27FC236}">
                <a16:creationId xmlns:a16="http://schemas.microsoft.com/office/drawing/2014/main" id="{46FC7BE7-A1AB-F83C-7EF2-D513D02A1417}"/>
              </a:ext>
            </a:extLst>
          </p:cNvPr>
          <p:cNvSpPr txBox="1"/>
          <p:nvPr/>
        </p:nvSpPr>
        <p:spPr>
          <a:xfrm>
            <a:off x="501803" y="4645438"/>
            <a:ext cx="5675971" cy="2074374"/>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a:t>
            </a: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a:t>
            </a:r>
            <a:r>
              <a:rPr lang="en-US" sz="1600" dirty="0" err="1">
                <a:solidFill>
                  <a:schemeClr val="dk1"/>
                </a:solidFill>
                <a:highlight>
                  <a:srgbClr val="FBFBFB"/>
                </a:highlight>
                <a:latin typeface="Consolas"/>
                <a:ea typeface="Consolas"/>
                <a:cs typeface="Consolas"/>
                <a:sym typeface="Consolas"/>
              </a:rPr>
              <a:t>getN</a:t>
            </a:r>
            <a:r>
              <a:rPr lang="en-US" sz="1600" dirty="0">
                <a:solidFill>
                  <a:schemeClr val="dk1"/>
                </a:solidFill>
                <a:highlight>
                  <a:srgbClr val="FBFBFB"/>
                </a:highlight>
                <a:latin typeface="Consolas"/>
                <a:ea typeface="Consolas"/>
                <a:cs typeface="Consolas"/>
                <a:sym typeface="Consolas"/>
              </a:rPr>
              <a:t>(Stack&lt;</a:t>
            </a:r>
            <a:r>
              <a:rPr lang="en-US" sz="1600" dirty="0">
                <a:solidFill>
                  <a:schemeClr val="tx1"/>
                </a:solidFill>
                <a:highlight>
                  <a:srgbClr val="FBFBFB"/>
                </a:highlight>
                <a:latin typeface="Consolas"/>
                <a:ea typeface="Consolas"/>
                <a:cs typeface="Consolas"/>
                <a:sym typeface="Consolas"/>
              </a:rPr>
              <a:t>Integer</a:t>
            </a:r>
            <a:r>
              <a:rPr lang="en-US" sz="1600" dirty="0">
                <a:solidFill>
                  <a:schemeClr val="dk1"/>
                </a:solidFill>
                <a:highlight>
                  <a:srgbClr val="FBFBFB"/>
                </a:highlight>
                <a:latin typeface="Consolas"/>
                <a:ea typeface="Consolas"/>
                <a:cs typeface="Consolas"/>
                <a:sym typeface="Consolas"/>
              </a:rPr>
              <a:t>&gt; s,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n) {</a:t>
            </a:r>
            <a:endParaRPr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if</a:t>
            </a:r>
            <a:r>
              <a:rPr lang="en-US" sz="1600" dirty="0">
                <a:solidFill>
                  <a:schemeClr val="dk1"/>
                </a:solidFill>
                <a:highlight>
                  <a:srgbClr val="FBFBFB"/>
                </a:highlight>
                <a:latin typeface="Consolas"/>
                <a:ea typeface="Consolas"/>
                <a:cs typeface="Consolas"/>
                <a:sym typeface="Consolas"/>
              </a:rPr>
              <a:t> (n &gt;= </a:t>
            </a:r>
            <a:r>
              <a:rPr lang="en-US" sz="1600" dirty="0" err="1">
                <a:solidFill>
                  <a:schemeClr val="dk1"/>
                </a:solidFill>
                <a:highlight>
                  <a:srgbClr val="FBFBFB"/>
                </a:highlight>
                <a:latin typeface="Consolas"/>
                <a:ea typeface="Consolas"/>
                <a:cs typeface="Consolas"/>
                <a:sym typeface="Consolas"/>
              </a:rPr>
              <a:t>s.size</a:t>
            </a:r>
            <a:r>
              <a:rPr lang="en-US" sz="1600" dirty="0">
                <a:solidFill>
                  <a:schemeClr val="dk1"/>
                </a:solidFill>
                <a:highlight>
                  <a:srgbClr val="FBFBFB"/>
                </a:highlight>
                <a:latin typeface="Consolas"/>
                <a:ea typeface="Consolas"/>
                <a:cs typeface="Consolas"/>
                <a:sym typeface="Consolas"/>
              </a:rPr>
              <a:t>() || n &lt; 0)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p>
          <a:p>
            <a:pPr>
              <a:lnSpc>
                <a:spcPct val="115000"/>
              </a:lnSpc>
              <a:buSzPts val="1100"/>
            </a:pPr>
            <a:r>
              <a:rPr lang="en-US" sz="1600" dirty="0">
                <a:solidFill>
                  <a:schemeClr val="dk1"/>
                </a:solidFill>
                <a:highlight>
                  <a:srgbClr val="FBFBFB"/>
                </a:highlight>
                <a:latin typeface="Consolas"/>
                <a:ea typeface="Consolas"/>
                <a:cs typeface="Consolas"/>
                <a:sym typeface="Consolas"/>
              </a:rPr>
              <a:t>    Stack&lt;Integer&gt; aux = new Stack&lt;&gt;();</a:t>
            </a:r>
          </a:p>
          <a:p>
            <a:pPr marL="0" lvl="0" indent="0" algn="l" rtl="0">
              <a:lnSpc>
                <a:spcPct val="115000"/>
              </a:lnSpc>
              <a:spcBef>
                <a:spcPts val="0"/>
              </a:spcBef>
              <a:spcAft>
                <a:spcPts val="0"/>
              </a:spcAft>
              <a:buSzPts val="1100"/>
              <a:buNone/>
            </a:pPr>
            <a:r>
              <a:rPr lang="en-US" sz="1600" i="1" dirty="0">
                <a:solidFill>
                  <a:schemeClr val="dk1"/>
                </a:solidFill>
                <a:highlight>
                  <a:srgbClr val="FBFBFB"/>
                </a:highlight>
                <a:latin typeface="Consolas"/>
                <a:cs typeface="Consolas"/>
                <a:sym typeface="Consolas"/>
              </a:rPr>
              <a:t>    </a:t>
            </a:r>
            <a:r>
              <a:rPr lang="en-US" sz="1600" i="1" dirty="0">
                <a:solidFill>
                  <a:srgbClr val="8C8C8C"/>
                </a:solidFill>
                <a:latin typeface="Consolas"/>
                <a:cs typeface="Consolas"/>
                <a:sym typeface="Consolas"/>
              </a:rPr>
              <a:t>// return the </a:t>
            </a:r>
            <a:r>
              <a:rPr lang="en-US" sz="1600" i="1" dirty="0" err="1">
                <a:solidFill>
                  <a:srgbClr val="8C8C8C"/>
                </a:solidFill>
                <a:latin typeface="Consolas"/>
                <a:cs typeface="Consolas"/>
                <a:sym typeface="Consolas"/>
              </a:rPr>
              <a:t>n’th</a:t>
            </a:r>
            <a:r>
              <a:rPr lang="en-US" sz="1600" i="1" dirty="0">
                <a:solidFill>
                  <a:srgbClr val="8C8C8C"/>
                </a:solidFill>
                <a:latin typeface="Consolas"/>
                <a:cs typeface="Consolas"/>
                <a:sym typeface="Consolas"/>
              </a:rPr>
              <a:t> element</a:t>
            </a:r>
            <a:endParaRPr lang="en-US"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a:t>
            </a:r>
            <a:endParaRPr lang="en-US" sz="1600" dirty="0">
              <a:solidFill>
                <a:srgbClr val="0033B3"/>
              </a:solidFill>
              <a:latin typeface="Consolas"/>
              <a:ea typeface="Consolas"/>
              <a:cs typeface="Consolas"/>
              <a:sym typeface="Consolas"/>
            </a:endParaRPr>
          </a:p>
        </p:txBody>
      </p:sp>
      <p:sp>
        <p:nvSpPr>
          <p:cNvPr id="13" name="Google Shape;172;p22">
            <a:extLst>
              <a:ext uri="{FF2B5EF4-FFF2-40B4-BE49-F238E27FC236}">
                <a16:creationId xmlns:a16="http://schemas.microsoft.com/office/drawing/2014/main" id="{8F1C8DFD-7628-11C3-82E5-9D608F8C3A1F}"/>
              </a:ext>
            </a:extLst>
          </p:cNvPr>
          <p:cNvSpPr txBox="1"/>
          <p:nvPr/>
        </p:nvSpPr>
        <p:spPr>
          <a:xfrm>
            <a:off x="6345043" y="2332285"/>
            <a:ext cx="5675971" cy="2923837"/>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a:t>
            </a: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a:t>
            </a:r>
            <a:r>
              <a:rPr lang="en-US" sz="1600" dirty="0" err="1">
                <a:solidFill>
                  <a:schemeClr val="dk1"/>
                </a:solidFill>
                <a:highlight>
                  <a:srgbClr val="FBFBFB"/>
                </a:highlight>
                <a:latin typeface="Consolas"/>
                <a:ea typeface="Consolas"/>
                <a:cs typeface="Consolas"/>
                <a:sym typeface="Consolas"/>
              </a:rPr>
              <a:t>getN</a:t>
            </a:r>
            <a:r>
              <a:rPr lang="en-US" sz="1600" dirty="0">
                <a:solidFill>
                  <a:schemeClr val="dk1"/>
                </a:solidFill>
                <a:highlight>
                  <a:srgbClr val="FBFBFB"/>
                </a:highlight>
                <a:latin typeface="Consolas"/>
                <a:ea typeface="Consolas"/>
                <a:cs typeface="Consolas"/>
                <a:sym typeface="Consolas"/>
              </a:rPr>
              <a:t>(Stack&lt;</a:t>
            </a:r>
            <a:r>
              <a:rPr lang="en-US" sz="1600" dirty="0">
                <a:solidFill>
                  <a:schemeClr val="tx1"/>
                </a:solidFill>
                <a:highlight>
                  <a:srgbClr val="FBFBFB"/>
                </a:highlight>
                <a:latin typeface="Consolas"/>
                <a:ea typeface="Consolas"/>
                <a:cs typeface="Consolas"/>
                <a:sym typeface="Consolas"/>
              </a:rPr>
              <a:t>Integer</a:t>
            </a:r>
            <a:r>
              <a:rPr lang="en-US" sz="1600" dirty="0">
                <a:solidFill>
                  <a:schemeClr val="dk1"/>
                </a:solidFill>
                <a:highlight>
                  <a:srgbClr val="FBFBFB"/>
                </a:highlight>
                <a:latin typeface="Consolas"/>
                <a:ea typeface="Consolas"/>
                <a:cs typeface="Consolas"/>
                <a:sym typeface="Consolas"/>
              </a:rPr>
              <a:t>&gt; s, </a:t>
            </a:r>
            <a:r>
              <a:rPr lang="en-US" sz="1600" dirty="0">
                <a:solidFill>
                  <a:srgbClr val="015692"/>
                </a:solidFill>
                <a:highlight>
                  <a:srgbClr val="FBFBFB"/>
                </a:highlight>
                <a:latin typeface="Consolas"/>
                <a:cs typeface="Consolas"/>
                <a:sym typeface="Consolas"/>
              </a:rPr>
              <a:t>int</a:t>
            </a:r>
            <a:r>
              <a:rPr lang="en-US" sz="1600" dirty="0">
                <a:solidFill>
                  <a:schemeClr val="dk1"/>
                </a:solidFill>
                <a:highlight>
                  <a:srgbClr val="FBFBFB"/>
                </a:highlight>
                <a:latin typeface="Consolas"/>
                <a:ea typeface="Consolas"/>
                <a:cs typeface="Consolas"/>
                <a:sym typeface="Consolas"/>
              </a:rPr>
              <a:t> n) {</a:t>
            </a:r>
            <a:endParaRPr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Stack&lt;Integer&gt; aux = new Stack&lt;&gt;();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if</a:t>
            </a:r>
            <a:r>
              <a:rPr lang="en-US" sz="1600" dirty="0">
                <a:solidFill>
                  <a:schemeClr val="dk1"/>
                </a:solidFill>
                <a:highlight>
                  <a:srgbClr val="FBFBFB"/>
                </a:highlight>
                <a:latin typeface="Consolas"/>
                <a:ea typeface="Consolas"/>
                <a:cs typeface="Consolas"/>
                <a:sym typeface="Consolas"/>
              </a:rPr>
              <a:t> (n &gt;= </a:t>
            </a:r>
            <a:r>
              <a:rPr lang="en-US" sz="1600" dirty="0" err="1">
                <a:solidFill>
                  <a:schemeClr val="dk1"/>
                </a:solidFill>
                <a:highlight>
                  <a:srgbClr val="FBFBFB"/>
                </a:highlight>
                <a:latin typeface="Consolas"/>
                <a:ea typeface="Consolas"/>
                <a:cs typeface="Consolas"/>
                <a:sym typeface="Consolas"/>
              </a:rPr>
              <a:t>s.size</a:t>
            </a: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 </a:t>
            </a:r>
            <a:r>
              <a:rPr lang="en-US" sz="1600" dirty="0">
                <a:solidFill>
                  <a:srgbClr val="015692"/>
                </a:solidFill>
                <a:highlight>
                  <a:srgbClr val="FBFBFB"/>
                </a:highlight>
                <a:latin typeface="Consolas"/>
                <a:cs typeface="Consolas"/>
                <a:sym typeface="Consolas"/>
              </a:rPr>
              <a:t>else if </a:t>
            </a:r>
            <a:r>
              <a:rPr lang="en-US" sz="1600" dirty="0">
                <a:solidFill>
                  <a:schemeClr val="dk1"/>
                </a:solidFill>
                <a:highlight>
                  <a:srgbClr val="FBFBFB"/>
                </a:highlight>
                <a:latin typeface="Consolas"/>
                <a:cs typeface="Consolas"/>
                <a:sym typeface="Consolas"/>
              </a:rPr>
              <a:t>(n &lt; 0) </a:t>
            </a:r>
            <a:r>
              <a:rPr lang="en-US" sz="1600" dirty="0">
                <a:solidFill>
                  <a:schemeClr val="dk1"/>
                </a:solidFill>
                <a:highlight>
                  <a:srgbClr val="FBFBFB"/>
                </a:highlight>
                <a:latin typeface="Consolas"/>
                <a:ea typeface="Consolas"/>
                <a:cs typeface="Consolas"/>
                <a:sym typeface="Consolas"/>
              </a:rPr>
              <a:t>{</a:t>
            </a:r>
          </a:p>
          <a:p>
            <a:pPr>
              <a:lnSpc>
                <a:spcPct val="115000"/>
              </a:lnSpc>
              <a:buSzPts val="1100"/>
            </a:pP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cs typeface="Consolas"/>
                <a:sym typeface="Consolas"/>
              </a:rPr>
              <a:t>throw new </a:t>
            </a:r>
            <a:r>
              <a:rPr lang="en-US" sz="1600" dirty="0" err="1">
                <a:solidFill>
                  <a:schemeClr val="dk1"/>
                </a:solidFill>
                <a:highlight>
                  <a:srgbClr val="FBFBFB"/>
                </a:highlight>
                <a:latin typeface="Consolas"/>
                <a:ea typeface="Consolas"/>
                <a:cs typeface="Consolas"/>
                <a:sym typeface="Consolas"/>
              </a:rPr>
              <a:t>IllegalArgumentException</a:t>
            </a:r>
            <a:r>
              <a:rPr lang="en-US" sz="1600" dirty="0">
                <a:solidFill>
                  <a:schemeClr val="dk1"/>
                </a:solidFill>
                <a:highlight>
                  <a:srgbClr val="FBFBFB"/>
                </a:highlight>
                <a:latin typeface="Consolas"/>
                <a:ea typeface="Consolas"/>
                <a:cs typeface="Consolas"/>
                <a:sym typeface="Consolas"/>
              </a:rPr>
              <a:t>();</a:t>
            </a:r>
            <a:endParaRPr lang="en-US" sz="1600" i="1" dirty="0">
              <a:solidFill>
                <a:srgbClr val="8C8C8C"/>
              </a:solidFill>
              <a:latin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 </a:t>
            </a:r>
            <a:r>
              <a:rPr lang="en-US" sz="1600" dirty="0">
                <a:solidFill>
                  <a:srgbClr val="015692"/>
                </a:solidFill>
                <a:highlight>
                  <a:srgbClr val="FBFBFB"/>
                </a:highlight>
                <a:latin typeface="Consolas"/>
                <a:cs typeface="Consolas"/>
                <a:sym typeface="Consolas"/>
              </a:rPr>
              <a:t>else</a:t>
            </a: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i="1" dirty="0">
                <a:solidFill>
                  <a:srgbClr val="8C8C8C"/>
                </a:solidFill>
                <a:latin typeface="Consolas"/>
                <a:cs typeface="Consolas"/>
                <a:sym typeface="Consolas"/>
              </a:rPr>
              <a:t>	// return the </a:t>
            </a:r>
            <a:r>
              <a:rPr lang="en-US" sz="1600" i="1" dirty="0" err="1">
                <a:solidFill>
                  <a:srgbClr val="8C8C8C"/>
                </a:solidFill>
                <a:latin typeface="Consolas"/>
                <a:cs typeface="Consolas"/>
                <a:sym typeface="Consolas"/>
              </a:rPr>
              <a:t>n’th</a:t>
            </a:r>
            <a:r>
              <a:rPr lang="en-US" sz="1600" i="1" dirty="0">
                <a:solidFill>
                  <a:srgbClr val="8C8C8C"/>
                </a:solidFill>
                <a:latin typeface="Consolas"/>
                <a:cs typeface="Consolas"/>
                <a:sym typeface="Consolas"/>
              </a:rPr>
              <a:t> element</a:t>
            </a:r>
          </a:p>
          <a:p>
            <a:pPr marL="0" lvl="0" indent="0" algn="l" rtl="0">
              <a:lnSpc>
                <a:spcPct val="115000"/>
              </a:lnSpc>
              <a:spcBef>
                <a:spcPts val="0"/>
              </a:spcBef>
              <a:spcAft>
                <a:spcPts val="0"/>
              </a:spcAft>
              <a:buSzPts val="1100"/>
              <a:buNone/>
            </a:pPr>
            <a:r>
              <a:rPr lang="en-US" sz="1600" i="1" dirty="0">
                <a:solidFill>
                  <a:srgbClr val="8C8C8C"/>
                </a:solidFill>
                <a:highlight>
                  <a:srgbClr val="FBFBFB"/>
                </a:highlight>
                <a:latin typeface="Consolas"/>
                <a:ea typeface="Consolas"/>
                <a:cs typeface="Consolas"/>
                <a:sym typeface="Consolas"/>
              </a:rPr>
              <a:t>    </a:t>
            </a:r>
            <a:r>
              <a:rPr lang="en-US" sz="1600" dirty="0">
                <a:solidFill>
                  <a:schemeClr val="tx1"/>
                </a:solidFill>
                <a:highlight>
                  <a:srgbClr val="FBFBFB"/>
                </a:highlight>
                <a:latin typeface="Consolas"/>
                <a:ea typeface="Consolas"/>
                <a:cs typeface="Consolas"/>
                <a:sym typeface="Consolas"/>
              </a:rPr>
              <a:t>}</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a:t>
            </a:r>
            <a:endParaRPr lang="en-US" sz="1600" dirty="0">
              <a:solidFill>
                <a:srgbClr val="0033B3"/>
              </a:solidFill>
              <a:latin typeface="Consolas"/>
              <a:ea typeface="Consolas"/>
              <a:cs typeface="Consolas"/>
              <a:sym typeface="Consolas"/>
            </a:endParaRPr>
          </a:p>
        </p:txBody>
      </p:sp>
      <p:sp>
        <p:nvSpPr>
          <p:cNvPr id="14" name="TextBox 13">
            <a:extLst>
              <a:ext uri="{FF2B5EF4-FFF2-40B4-BE49-F238E27FC236}">
                <a16:creationId xmlns:a16="http://schemas.microsoft.com/office/drawing/2014/main" id="{E3295A2B-E765-03D2-16DF-34402509EB99}"/>
              </a:ext>
            </a:extLst>
          </p:cNvPr>
          <p:cNvSpPr txBox="1"/>
          <p:nvPr/>
        </p:nvSpPr>
        <p:spPr>
          <a:xfrm>
            <a:off x="5633503" y="3794203"/>
            <a:ext cx="458780" cy="584775"/>
          </a:xfrm>
          <a:prstGeom prst="rect">
            <a:avLst/>
          </a:prstGeom>
          <a:solidFill>
            <a:schemeClr val="tx1"/>
          </a:solidFill>
          <a:ln>
            <a:solidFill>
              <a:schemeClr val="accent1"/>
            </a:solidFill>
          </a:ln>
        </p:spPr>
        <p:txBody>
          <a:bodyPr wrap="none" rtlCol="0">
            <a:spAutoFit/>
          </a:bodyPr>
          <a:lstStyle/>
          <a:p>
            <a:r>
              <a:rPr lang="en-US" sz="3200" dirty="0">
                <a:solidFill>
                  <a:schemeClr val="bg1"/>
                </a:solidFill>
              </a:rPr>
              <a:t>A</a:t>
            </a:r>
          </a:p>
        </p:txBody>
      </p:sp>
      <p:sp>
        <p:nvSpPr>
          <p:cNvPr id="15" name="TextBox 14">
            <a:extLst>
              <a:ext uri="{FF2B5EF4-FFF2-40B4-BE49-F238E27FC236}">
                <a16:creationId xmlns:a16="http://schemas.microsoft.com/office/drawing/2014/main" id="{7CF41562-6BDC-437C-3EBA-02BF0BDFBA5D}"/>
              </a:ext>
            </a:extLst>
          </p:cNvPr>
          <p:cNvSpPr txBox="1"/>
          <p:nvPr/>
        </p:nvSpPr>
        <p:spPr>
          <a:xfrm>
            <a:off x="5633503" y="6036768"/>
            <a:ext cx="458780" cy="584775"/>
          </a:xfrm>
          <a:prstGeom prst="rect">
            <a:avLst/>
          </a:prstGeom>
          <a:solidFill>
            <a:schemeClr val="tx1"/>
          </a:solidFill>
          <a:ln>
            <a:solidFill>
              <a:schemeClr val="accent1"/>
            </a:solidFill>
          </a:ln>
        </p:spPr>
        <p:txBody>
          <a:bodyPr wrap="none" rtlCol="0">
            <a:spAutoFit/>
          </a:bodyPr>
          <a:lstStyle/>
          <a:p>
            <a:r>
              <a:rPr lang="en-US" sz="3200" dirty="0">
                <a:solidFill>
                  <a:schemeClr val="bg1"/>
                </a:solidFill>
              </a:rPr>
              <a:t>B</a:t>
            </a:r>
          </a:p>
        </p:txBody>
      </p:sp>
      <p:sp>
        <p:nvSpPr>
          <p:cNvPr id="16" name="TextBox 15">
            <a:extLst>
              <a:ext uri="{FF2B5EF4-FFF2-40B4-BE49-F238E27FC236}">
                <a16:creationId xmlns:a16="http://schemas.microsoft.com/office/drawing/2014/main" id="{9EE3ED7E-D674-7A7C-97DD-FAF5A368CDC5}"/>
              </a:ext>
            </a:extLst>
          </p:cNvPr>
          <p:cNvSpPr txBox="1"/>
          <p:nvPr/>
        </p:nvSpPr>
        <p:spPr>
          <a:xfrm>
            <a:off x="11449586" y="4533925"/>
            <a:ext cx="481222" cy="584775"/>
          </a:xfrm>
          <a:prstGeom prst="rect">
            <a:avLst/>
          </a:prstGeom>
          <a:solidFill>
            <a:schemeClr val="tx1"/>
          </a:solidFill>
          <a:ln>
            <a:solidFill>
              <a:schemeClr val="accent1"/>
            </a:solidFill>
          </a:ln>
        </p:spPr>
        <p:txBody>
          <a:bodyPr wrap="none" rtlCol="0">
            <a:spAutoFit/>
          </a:bodyPr>
          <a:lstStyle/>
          <a:p>
            <a:r>
              <a:rPr lang="en-US" sz="3200" dirty="0">
                <a:solidFill>
                  <a:schemeClr val="bg1"/>
                </a:solidFill>
              </a:rPr>
              <a:t>C</a:t>
            </a:r>
          </a:p>
        </p:txBody>
      </p:sp>
    </p:spTree>
    <p:extLst>
      <p:ext uri="{BB962C8B-B14F-4D97-AF65-F5344CB8AC3E}">
        <p14:creationId xmlns:p14="http://schemas.microsoft.com/office/powerpoint/2010/main" val="99779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12ED-5F25-EC84-78CE-03F03B65097E}"/>
              </a:ext>
            </a:extLst>
          </p:cNvPr>
          <p:cNvSpPr>
            <a:spLocks noGrp="1"/>
          </p:cNvSpPr>
          <p:nvPr>
            <p:ph type="title"/>
          </p:nvPr>
        </p:nvSpPr>
        <p:spPr/>
        <p:txBody>
          <a:bodyPr/>
          <a:lstStyle/>
          <a:p>
            <a:r>
              <a:rPr lang="en-US" dirty="0"/>
              <a:t>Reference Semantics</a:t>
            </a:r>
          </a:p>
        </p:txBody>
      </p:sp>
      <p:sp>
        <p:nvSpPr>
          <p:cNvPr id="3" name="Text Placeholder 2">
            <a:extLst>
              <a:ext uri="{FF2B5EF4-FFF2-40B4-BE49-F238E27FC236}">
                <a16:creationId xmlns:a16="http://schemas.microsoft.com/office/drawing/2014/main" id="{441F7B34-7BBC-D3A0-8824-8894ADB63986}"/>
              </a:ext>
            </a:extLst>
          </p:cNvPr>
          <p:cNvSpPr>
            <a:spLocks noGrp="1"/>
          </p:cNvSpPr>
          <p:nvPr>
            <p:ph type="body" idx="1"/>
          </p:nvPr>
        </p:nvSpPr>
        <p:spPr/>
        <p:txBody>
          <a:bodyPr/>
          <a:lstStyle/>
          <a:p>
            <a:r>
              <a:rPr lang="en-US" dirty="0"/>
              <a:t>References are like phone numbers</a:t>
            </a:r>
          </a:p>
          <a:p>
            <a:pPr lvl="1"/>
            <a:r>
              <a:rPr lang="en-US" dirty="0"/>
              <a:t>The number itself is not the person, just a way to reach them</a:t>
            </a:r>
          </a:p>
          <a:p>
            <a:pPr lvl="1"/>
            <a:endParaRPr lang="en-US" dirty="0"/>
          </a:p>
          <a:p>
            <a:r>
              <a:rPr lang="en-US" dirty="0"/>
              <a:t>What happens if I give a friend’s number to someone else?</a:t>
            </a:r>
          </a:p>
          <a:p>
            <a:pPr lvl="1"/>
            <a:endParaRPr lang="en-US" dirty="0"/>
          </a:p>
        </p:txBody>
      </p:sp>
      <p:sp>
        <p:nvSpPr>
          <p:cNvPr id="4" name="Google Shape;172;p22">
            <a:extLst>
              <a:ext uri="{FF2B5EF4-FFF2-40B4-BE49-F238E27FC236}">
                <a16:creationId xmlns:a16="http://schemas.microsoft.com/office/drawing/2014/main" id="{17FC9A48-726E-0E7C-29EC-7666919D02C4}"/>
              </a:ext>
            </a:extLst>
          </p:cNvPr>
          <p:cNvSpPr txBox="1"/>
          <p:nvPr/>
        </p:nvSpPr>
        <p:spPr>
          <a:xfrm>
            <a:off x="3112119" y="3774281"/>
            <a:ext cx="5967761" cy="2640683"/>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 void main</a:t>
            </a:r>
            <a:r>
              <a:rPr lang="en-US" sz="1600" dirty="0">
                <a:solidFill>
                  <a:schemeClr val="tx1"/>
                </a:solidFill>
                <a:highlight>
                  <a:srgbClr val="FBFBFB"/>
                </a:highlight>
                <a:latin typeface="Consolas"/>
                <a:ea typeface="Consolas"/>
                <a:cs typeface="Consolas"/>
                <a:sym typeface="Consolas"/>
              </a:rPr>
              <a:t>(String[] </a:t>
            </a:r>
            <a:r>
              <a:rPr lang="en-US" sz="1600" dirty="0" err="1">
                <a:solidFill>
                  <a:schemeClr val="tx1"/>
                </a:solidFill>
                <a:highlight>
                  <a:srgbClr val="FBFBFB"/>
                </a:highlight>
                <a:latin typeface="Consolas"/>
                <a:ea typeface="Consolas"/>
                <a:cs typeface="Consolas"/>
                <a:sym typeface="Consolas"/>
              </a:rPr>
              <a:t>args</a:t>
            </a:r>
            <a:r>
              <a:rPr lang="en-US" sz="1600" dirty="0">
                <a:solidFill>
                  <a:schemeClr val="tx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tx1"/>
                </a:solidFill>
                <a:highlight>
                  <a:srgbClr val="FBFBFB"/>
                </a:highlight>
                <a:latin typeface="Consolas"/>
                <a:ea typeface="Consolas"/>
                <a:cs typeface="Consolas"/>
                <a:sym typeface="Consolas"/>
              </a:rPr>
              <a:t>    Stack&lt;String&gt; stack = new Stack&lt;&gt;();</a:t>
            </a:r>
          </a:p>
          <a:p>
            <a:pPr marL="0" lvl="0" indent="0" algn="l" rtl="0">
              <a:lnSpc>
                <a:spcPct val="115000"/>
              </a:lnSpc>
              <a:spcBef>
                <a:spcPts val="0"/>
              </a:spcBef>
              <a:spcAft>
                <a:spcPts val="0"/>
              </a:spcAft>
              <a:buSzPts val="1100"/>
              <a:buNone/>
            </a:pPr>
            <a:r>
              <a:rPr lang="en-US" sz="1600" dirty="0">
                <a:solidFill>
                  <a:schemeClr val="tx1"/>
                </a:solidFill>
                <a:highlight>
                  <a:srgbClr val="FBFBFB"/>
                </a:highlight>
                <a:latin typeface="Consolas"/>
                <a:ea typeface="Consolas"/>
                <a:cs typeface="Consolas"/>
                <a:sym typeface="Consolas"/>
              </a:rPr>
              <a:t>    int number = 0;</a:t>
            </a:r>
          </a:p>
          <a:p>
            <a:pPr lvl="0">
              <a:lnSpc>
                <a:spcPct val="115000"/>
              </a:lnSpc>
              <a:buSzPts val="1100"/>
            </a:pPr>
            <a:r>
              <a:rPr lang="en-US" sz="1600" dirty="0">
                <a:solidFill>
                  <a:schemeClr val="tx1"/>
                </a:solidFill>
                <a:highlight>
                  <a:srgbClr val="FBFBFB"/>
                </a:highlight>
                <a:latin typeface="Consolas"/>
                <a:ea typeface="Consolas"/>
                <a:cs typeface="Consolas"/>
                <a:sym typeface="Consolas"/>
              </a:rPr>
              <a:t>    method(stack, number);</a:t>
            </a:r>
          </a:p>
          <a:p>
            <a:pPr marL="0" lvl="0" indent="0" algn="l" rtl="0">
              <a:lnSpc>
                <a:spcPct val="115000"/>
              </a:lnSpc>
              <a:spcBef>
                <a:spcPts val="0"/>
              </a:spcBef>
              <a:spcAft>
                <a:spcPts val="0"/>
              </a:spcAft>
              <a:buSzPts val="1100"/>
              <a:buNone/>
            </a:pPr>
            <a:r>
              <a:rPr lang="en-US" sz="1600" dirty="0">
                <a:solidFill>
                  <a:schemeClr val="tx1"/>
                </a:solidFill>
                <a:highlight>
                  <a:srgbClr val="FBFBFB"/>
                </a:highlight>
                <a:latin typeface="Consolas"/>
                <a:ea typeface="Consolas"/>
                <a:cs typeface="Consolas"/>
                <a:sym typeface="Consolas"/>
              </a:rPr>
              <a:t>}</a:t>
            </a:r>
            <a:endParaRPr lang="en-US" sz="1600" dirty="0">
              <a:solidFill>
                <a:srgbClr val="015692"/>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endParaRPr lang="en-US" sz="1600" dirty="0">
              <a:solidFill>
                <a:srgbClr val="015692"/>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rgbClr val="015692"/>
                </a:solidFill>
                <a:highlight>
                  <a:srgbClr val="FBFBFB"/>
                </a:highlight>
                <a:latin typeface="Consolas"/>
                <a:ea typeface="Consolas"/>
                <a:cs typeface="Consolas"/>
                <a:sym typeface="Consolas"/>
              </a:rPr>
              <a:t>public static</a:t>
            </a:r>
            <a:r>
              <a:rPr lang="en-US" sz="1600" dirty="0">
                <a:solidFill>
                  <a:schemeClr val="dk1"/>
                </a:solidFill>
                <a:highlight>
                  <a:srgbClr val="FBFBFB"/>
                </a:highlight>
                <a:latin typeface="Consolas"/>
                <a:ea typeface="Consolas"/>
                <a:cs typeface="Consolas"/>
                <a:sym typeface="Consolas"/>
              </a:rPr>
              <a:t> </a:t>
            </a:r>
            <a:r>
              <a:rPr lang="en-US" sz="1600" dirty="0">
                <a:solidFill>
                  <a:srgbClr val="015692"/>
                </a:solidFill>
                <a:highlight>
                  <a:srgbClr val="FBFBFB"/>
                </a:highlight>
                <a:latin typeface="Consolas"/>
                <a:ea typeface="Consolas"/>
                <a:cs typeface="Consolas"/>
                <a:sym typeface="Consolas"/>
              </a:rPr>
              <a:t>void</a:t>
            </a:r>
            <a:r>
              <a:rPr lang="en-US" sz="1600" dirty="0">
                <a:solidFill>
                  <a:schemeClr val="dk1"/>
                </a:solidFill>
                <a:highlight>
                  <a:srgbClr val="FBFBFB"/>
                </a:highlight>
                <a:latin typeface="Consolas"/>
                <a:ea typeface="Consolas"/>
                <a:cs typeface="Consolas"/>
                <a:sym typeface="Consolas"/>
              </a:rPr>
              <a:t> method(Stack&lt;</a:t>
            </a:r>
            <a:r>
              <a:rPr lang="en-US" sz="1600" dirty="0">
                <a:solidFill>
                  <a:schemeClr val="tx1"/>
                </a:solidFill>
                <a:highlight>
                  <a:srgbClr val="FBFBFB"/>
                </a:highlight>
                <a:latin typeface="Consolas"/>
                <a:ea typeface="Consolas"/>
                <a:cs typeface="Consolas"/>
                <a:sym typeface="Consolas"/>
              </a:rPr>
              <a:t>String</a:t>
            </a:r>
            <a:r>
              <a:rPr lang="en-US" sz="1600" dirty="0">
                <a:solidFill>
                  <a:schemeClr val="dk1"/>
                </a:solidFill>
                <a:highlight>
                  <a:srgbClr val="FBFBFB"/>
                </a:highlight>
                <a:latin typeface="Consolas"/>
                <a:ea typeface="Consolas"/>
                <a:cs typeface="Consolas"/>
                <a:sym typeface="Consolas"/>
              </a:rPr>
              <a:t>&gt; s, int n) {</a:t>
            </a:r>
            <a:endParaRPr sz="16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    ...</a:t>
            </a:r>
          </a:p>
          <a:p>
            <a:pPr marL="0" lvl="0" indent="0" algn="l" rtl="0">
              <a:lnSpc>
                <a:spcPct val="115000"/>
              </a:lnSpc>
              <a:spcBef>
                <a:spcPts val="0"/>
              </a:spcBef>
              <a:spcAft>
                <a:spcPts val="0"/>
              </a:spcAft>
              <a:buSzPts val="1100"/>
              <a:buNone/>
            </a:pPr>
            <a:r>
              <a:rPr lang="en-US" sz="1600" dirty="0">
                <a:solidFill>
                  <a:schemeClr val="dk1"/>
                </a:solidFill>
                <a:highlight>
                  <a:srgbClr val="FBFBFB"/>
                </a:highlight>
                <a:latin typeface="Consolas"/>
                <a:ea typeface="Consolas"/>
                <a:cs typeface="Consolas"/>
                <a:sym typeface="Consolas"/>
              </a:rPr>
              <a:t>}</a:t>
            </a:r>
            <a:endParaRPr lang="en-US" sz="1600" dirty="0">
              <a:solidFill>
                <a:srgbClr val="0033B3"/>
              </a:solidFill>
              <a:latin typeface="Consolas"/>
              <a:ea typeface="Consolas"/>
              <a:cs typeface="Consolas"/>
              <a:sym typeface="Consolas"/>
            </a:endParaRPr>
          </a:p>
        </p:txBody>
      </p:sp>
      <p:sp>
        <p:nvSpPr>
          <p:cNvPr id="5" name="TextBox 4">
            <a:extLst>
              <a:ext uri="{FF2B5EF4-FFF2-40B4-BE49-F238E27FC236}">
                <a16:creationId xmlns:a16="http://schemas.microsoft.com/office/drawing/2014/main" id="{78A090DB-283A-4AA0-351B-140CF984A2FB}"/>
              </a:ext>
            </a:extLst>
          </p:cNvPr>
          <p:cNvSpPr txBox="1"/>
          <p:nvPr/>
        </p:nvSpPr>
        <p:spPr>
          <a:xfrm>
            <a:off x="9311268" y="5163234"/>
            <a:ext cx="2593200" cy="646331"/>
          </a:xfrm>
          <a:prstGeom prst="rect">
            <a:avLst/>
          </a:prstGeom>
          <a:noFill/>
        </p:spPr>
        <p:txBody>
          <a:bodyPr wrap="square" rtlCol="0">
            <a:spAutoFit/>
          </a:bodyPr>
          <a:lstStyle/>
          <a:p>
            <a:r>
              <a:rPr lang="en-US" sz="1800" dirty="0">
                <a:solidFill>
                  <a:srgbClr val="00B050"/>
                </a:solidFill>
              </a:rPr>
              <a:t>All Objects are passed by reference!</a:t>
            </a:r>
          </a:p>
        </p:txBody>
      </p:sp>
    </p:spTree>
    <p:extLst>
      <p:ext uri="{BB962C8B-B14F-4D97-AF65-F5344CB8AC3E}">
        <p14:creationId xmlns:p14="http://schemas.microsoft.com/office/powerpoint/2010/main" val="213497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8" name="Google Shape;78;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solidFill>
                  <a:schemeClr val="tx1"/>
                </a:solidFill>
              </a:rPr>
              <a:t>Announcements</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P1 walkthrough</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Quick Recap</a:t>
            </a:r>
          </a:p>
          <a:p>
            <a:pPr marL="228600" lvl="0" indent="-228600" algn="l" rtl="0">
              <a:lnSpc>
                <a:spcPct val="90000"/>
              </a:lnSpc>
              <a:spcBef>
                <a:spcPts val="2200"/>
              </a:spcBef>
              <a:spcAft>
                <a:spcPts val="0"/>
              </a:spcAft>
              <a:buClr>
                <a:schemeClr val="dk1"/>
              </a:buClr>
              <a:buSzPts val="2800"/>
              <a:buChar char="•"/>
            </a:pPr>
            <a:r>
              <a:rPr lang="en-US" b="1" dirty="0" err="1">
                <a:solidFill>
                  <a:schemeClr val="accent5"/>
                </a:solidFill>
              </a:rPr>
              <a:t>copyStack</a:t>
            </a:r>
            <a:r>
              <a:rPr lang="en-US" dirty="0"/>
              <a:t> </a:t>
            </a:r>
            <a:r>
              <a:rPr lang="en-US" b="1" dirty="0">
                <a:solidFill>
                  <a:schemeClr val="accent5"/>
                </a:solidFill>
              </a:rPr>
              <a:t>Review</a:t>
            </a:r>
          </a:p>
          <a:p>
            <a:pPr marL="228600" lvl="0" indent="-228600" algn="l" rtl="0">
              <a:lnSpc>
                <a:spcPct val="90000"/>
              </a:lnSpc>
              <a:spcBef>
                <a:spcPts val="2200"/>
              </a:spcBef>
              <a:spcAft>
                <a:spcPts val="0"/>
              </a:spcAft>
              <a:buClr>
                <a:schemeClr val="dk1"/>
              </a:buClr>
              <a:buSzPts val="2800"/>
              <a:buChar char="•"/>
            </a:pPr>
            <a:r>
              <a:rPr lang="en-US" dirty="0"/>
              <a:t>Structured Example: </a:t>
            </a:r>
            <a:r>
              <a:rPr lang="en-US" dirty="0" err="1"/>
              <a:t>spliceStack</a:t>
            </a:r>
            <a:endParaRPr lang="en-US" dirty="0"/>
          </a:p>
        </p:txBody>
      </p:sp>
      <p:sp>
        <p:nvSpPr>
          <p:cNvPr id="79" name="Google Shape;79;p10"/>
          <p:cNvSpPr/>
          <p:nvPr/>
        </p:nvSpPr>
        <p:spPr>
          <a:xfrm rot="10800000">
            <a:off x="4033872" y="342900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616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4400"/>
              <a:buFont typeface="Calibri"/>
              <a:buNone/>
            </a:pPr>
            <a:r>
              <a:rPr lang="en-US">
                <a:solidFill>
                  <a:schemeClr val="accent3"/>
                </a:solidFill>
              </a:rPr>
              <a:t>(PCM) </a:t>
            </a:r>
            <a:r>
              <a:rPr lang="en-US"/>
              <a:t>copyStack</a:t>
            </a:r>
            <a:endParaRPr/>
          </a:p>
        </p:txBody>
      </p:sp>
      <p:sp>
        <p:nvSpPr>
          <p:cNvPr id="186" name="Google Shape;186;p2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of integers as a parameter and returns a copy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must create, fill, and return a new stack.</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8" name="Google Shape;78;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solidFill>
                  <a:schemeClr val="tx1"/>
                </a:solidFill>
              </a:rPr>
              <a:t>Announcements</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P1 walkthrough</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Quick Recap</a:t>
            </a:r>
          </a:p>
          <a:p>
            <a:pPr marL="228600" lvl="0" indent="-228600" algn="l" rtl="0">
              <a:lnSpc>
                <a:spcPct val="90000"/>
              </a:lnSpc>
              <a:spcBef>
                <a:spcPts val="2200"/>
              </a:spcBef>
              <a:spcAft>
                <a:spcPts val="0"/>
              </a:spcAft>
              <a:buClr>
                <a:schemeClr val="dk1"/>
              </a:buClr>
              <a:buSzPts val="2800"/>
              <a:buChar char="•"/>
            </a:pPr>
            <a:r>
              <a:rPr lang="en-US" dirty="0" err="1"/>
              <a:t>copyStack</a:t>
            </a:r>
            <a:r>
              <a:rPr lang="en-US" dirty="0"/>
              <a:t> Review</a:t>
            </a:r>
          </a:p>
          <a:p>
            <a:pPr marL="228600" lvl="0" indent="-228600" algn="l" rtl="0">
              <a:lnSpc>
                <a:spcPct val="90000"/>
              </a:lnSpc>
              <a:spcBef>
                <a:spcPts val="2200"/>
              </a:spcBef>
              <a:spcAft>
                <a:spcPts val="0"/>
              </a:spcAft>
              <a:buClr>
                <a:schemeClr val="dk1"/>
              </a:buClr>
              <a:buSzPts val="2800"/>
              <a:buChar char="•"/>
            </a:pPr>
            <a:r>
              <a:rPr lang="en-US" b="1" dirty="0">
                <a:solidFill>
                  <a:schemeClr val="accent5"/>
                </a:solidFill>
              </a:rPr>
              <a:t>Larger Example: </a:t>
            </a:r>
            <a:r>
              <a:rPr lang="en-US" b="1" dirty="0" err="1">
                <a:solidFill>
                  <a:schemeClr val="accent5"/>
                </a:solidFill>
              </a:rPr>
              <a:t>spliceStack</a:t>
            </a:r>
            <a:endParaRPr lang="en-US" b="1" dirty="0">
              <a:solidFill>
                <a:schemeClr val="accent5"/>
              </a:solidFill>
            </a:endParaRPr>
          </a:p>
        </p:txBody>
      </p:sp>
      <p:sp>
        <p:nvSpPr>
          <p:cNvPr id="79" name="Google Shape;79;p10"/>
          <p:cNvSpPr/>
          <p:nvPr/>
        </p:nvSpPr>
        <p:spPr>
          <a:xfrm rot="10800000">
            <a:off x="5461228" y="406748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0491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spliceStack</a:t>
            </a:r>
            <a:endParaRPr/>
          </a:p>
        </p:txBody>
      </p:sp>
      <p:sp>
        <p:nvSpPr>
          <p:cNvPr id="199" name="Google Shape;199;p2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Write a method called </a:t>
            </a:r>
            <a:r>
              <a:rPr lang="en-US">
                <a:latin typeface="Consolas"/>
                <a:ea typeface="Consolas"/>
                <a:cs typeface="Consolas"/>
                <a:sym typeface="Consolas"/>
              </a:rPr>
              <a:t>spliceStack</a:t>
            </a:r>
            <a:r>
              <a:rPr lang="en-US"/>
              <a:t> that takes as parameters a stack of integers </a:t>
            </a:r>
            <a:r>
              <a:rPr lang="en-US">
                <a:latin typeface="Consolas"/>
                <a:ea typeface="Consolas"/>
                <a:cs typeface="Consolas"/>
                <a:sym typeface="Consolas"/>
              </a:rPr>
              <a:t>s</a:t>
            </a:r>
            <a:r>
              <a:rPr lang="en-US"/>
              <a:t>, a start position </a:t>
            </a:r>
            <a:r>
              <a:rPr lang="en-US">
                <a:latin typeface="Consolas"/>
                <a:ea typeface="Consolas"/>
                <a:cs typeface="Consolas"/>
                <a:sym typeface="Consolas"/>
              </a:rPr>
              <a:t>i</a:t>
            </a:r>
            <a:r>
              <a:rPr lang="en-US"/>
              <a:t>, and an ending position </a:t>
            </a:r>
            <a:r>
              <a:rPr lang="en-US">
                <a:latin typeface="Consolas"/>
                <a:ea typeface="Consolas"/>
                <a:cs typeface="Consolas"/>
                <a:sym typeface="Consolas"/>
              </a:rPr>
              <a:t>j</a:t>
            </a:r>
            <a:r>
              <a:rPr lang="en-US"/>
              <a:t>, and that removes a sequence of elements from </a:t>
            </a:r>
            <a:r>
              <a:rPr lang="en-US">
                <a:latin typeface="Consolas"/>
                <a:ea typeface="Consolas"/>
                <a:cs typeface="Consolas"/>
                <a:sym typeface="Consolas"/>
              </a:rPr>
              <a:t>s</a:t>
            </a:r>
            <a:r>
              <a:rPr lang="en-US"/>
              <a:t> starting at the </a:t>
            </a:r>
            <a:r>
              <a:rPr lang="en-US">
                <a:latin typeface="Consolas"/>
                <a:ea typeface="Consolas"/>
                <a:cs typeface="Consolas"/>
                <a:sym typeface="Consolas"/>
              </a:rPr>
              <a:t>i</a:t>
            </a:r>
            <a:r>
              <a:rPr lang="en-US"/>
              <a:t>’th element from the bottom of the stack up to (but not including) the </a:t>
            </a:r>
            <a:r>
              <a:rPr lang="en-US">
                <a:latin typeface="Consolas"/>
                <a:ea typeface="Consolas"/>
                <a:cs typeface="Consolas"/>
                <a:sym typeface="Consolas"/>
              </a:rPr>
              <a:t>j</a:t>
            </a:r>
            <a:r>
              <a:rPr lang="en-US"/>
              <a:t>’th element from the bottom of the stack (where position 0 is the bottom of the stack), returning these values in a new stack. The ordering of elements in both stacks should be preserved.</a:t>
            </a:r>
            <a:endParaRPr/>
          </a:p>
        </p:txBody>
      </p:sp>
      <p:graphicFrame>
        <p:nvGraphicFramePr>
          <p:cNvPr id="201" name="Google Shape;201;p26"/>
          <p:cNvGraphicFramePr/>
          <p:nvPr>
            <p:extLst>
              <p:ext uri="{D42A27DB-BD31-4B8C-83A1-F6EECF244321}">
                <p14:modId xmlns:p14="http://schemas.microsoft.com/office/powerpoint/2010/main" val="837041432"/>
              </p:ext>
            </p:extLst>
          </p:nvPr>
        </p:nvGraphicFramePr>
        <p:xfrm>
          <a:off x="939960" y="4208874"/>
          <a:ext cx="2485850" cy="2169840"/>
        </p:xfrm>
        <a:graphic>
          <a:graphicData uri="http://schemas.openxmlformats.org/drawingml/2006/table">
            <a:tbl>
              <a:tblPr>
                <a:noFill/>
                <a:tableStyleId>{FD8BEABB-01C9-4B24-81B8-03099A31D2C6}</a:tableStyleId>
              </a:tblPr>
              <a:tblGrid>
                <a:gridCol w="994350">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8</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4</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1</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3</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Arial"/>
                        </a:rPr>
                        <a:t>3</a:t>
                      </a:r>
                      <a:endParaRPr sz="1600" b="0" i="0" u="none" strike="noStrike" cap="none" dirty="0">
                        <a:solidFill>
                          <a:schemeClr val="dk1"/>
                        </a:solidFill>
                        <a:latin typeface="Tahoma"/>
                        <a:ea typeface="Tahoma"/>
                        <a:cs typeface="Tahoma"/>
                        <a:sym typeface="Arial"/>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4</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2" name="Google Shape;202;p26"/>
          <p:cNvCxnSpPr/>
          <p:nvPr/>
        </p:nvCxnSpPr>
        <p:spPr>
          <a:xfrm>
            <a:off x="3312510" y="5153666"/>
            <a:ext cx="739186" cy="0"/>
          </a:xfrm>
          <a:prstGeom prst="straightConnector1">
            <a:avLst/>
          </a:prstGeom>
          <a:noFill/>
          <a:ln w="38100" cap="flat" cmpd="sng">
            <a:solidFill>
              <a:schemeClr val="accent1"/>
            </a:solidFill>
            <a:prstDash val="solid"/>
            <a:miter lim="800000"/>
            <a:headEnd type="none" w="sm" len="sm"/>
            <a:tailEnd type="triangle" w="med" len="med"/>
          </a:ln>
        </p:spPr>
      </p:cxnSp>
      <p:sp>
        <p:nvSpPr>
          <p:cNvPr id="203" name="Google Shape;203;p26"/>
          <p:cNvSpPr txBox="1"/>
          <p:nvPr/>
        </p:nvSpPr>
        <p:spPr>
          <a:xfrm>
            <a:off x="4144779" y="4966001"/>
            <a:ext cx="27596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rgbClr val="6A58BF"/>
                </a:solidFill>
                <a:latin typeface="Consolas"/>
                <a:ea typeface="Consolas"/>
                <a:cs typeface="Consolas"/>
                <a:sym typeface="Consolas"/>
              </a:rPr>
              <a:t>spliceStack</a:t>
            </a:r>
            <a:r>
              <a:rPr lang="en-US" sz="1800" dirty="0">
                <a:solidFill>
                  <a:srgbClr val="6A58BF"/>
                </a:solidFill>
                <a:latin typeface="Consolas"/>
                <a:ea typeface="Consolas"/>
                <a:cs typeface="Consolas"/>
                <a:sym typeface="Consolas"/>
              </a:rPr>
              <a:t>(s, 1, 3)</a:t>
            </a:r>
            <a:endParaRPr dirty="0"/>
          </a:p>
        </p:txBody>
      </p:sp>
      <p:sp>
        <p:nvSpPr>
          <p:cNvPr id="204" name="Google Shape;204;p26"/>
          <p:cNvSpPr txBox="1"/>
          <p:nvPr/>
        </p:nvSpPr>
        <p:spPr>
          <a:xfrm>
            <a:off x="2016573" y="6329363"/>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s</a:t>
            </a:r>
            <a:endParaRPr dirty="0"/>
          </a:p>
        </p:txBody>
      </p:sp>
      <p:graphicFrame>
        <p:nvGraphicFramePr>
          <p:cNvPr id="2" name="Google Shape;211;p27">
            <a:extLst>
              <a:ext uri="{FF2B5EF4-FFF2-40B4-BE49-F238E27FC236}">
                <a16:creationId xmlns:a16="http://schemas.microsoft.com/office/drawing/2014/main" id="{AAD994C1-748C-21A9-4B98-FE70EB8A5867}"/>
              </a:ext>
            </a:extLst>
          </p:cNvPr>
          <p:cNvGraphicFramePr/>
          <p:nvPr>
            <p:extLst>
              <p:ext uri="{D42A27DB-BD31-4B8C-83A1-F6EECF244321}">
                <p14:modId xmlns:p14="http://schemas.microsoft.com/office/powerpoint/2010/main" val="2704156300"/>
              </p:ext>
            </p:extLst>
          </p:nvPr>
        </p:nvGraphicFramePr>
        <p:xfrm>
          <a:off x="6770691" y="4208874"/>
          <a:ext cx="2133600" cy="1586025"/>
        </p:xfrm>
        <a:graphic>
          <a:graphicData uri="http://schemas.openxmlformats.org/drawingml/2006/table">
            <a:tbl>
              <a:tblPr>
                <a:noFill/>
                <a:tableStyleId>{FD8BEABB-01C9-4B24-81B8-03099A31D2C6}</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dirty="0">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8</a:t>
                      </a:r>
                      <a:endParaRPr dirty="0"/>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EC4EB"/>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1</a:t>
                      </a:r>
                      <a:endParaRPr dirty="0"/>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EC4EB"/>
                    </a:solidFill>
                  </a:tcPr>
                </a:tc>
                <a:extLst>
                  <a:ext uri="{0D108BD9-81ED-4DB2-BD59-A6C34878D82A}">
                    <a16:rowId xmlns:a16="http://schemas.microsoft.com/office/drawing/2014/main" val="10002"/>
                  </a:ext>
                </a:extLst>
              </a:tr>
              <a:tr h="25400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1</a:t>
                      </a:r>
                      <a:endParaRPr dirty="0"/>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EC4EB"/>
                    </a:solidFill>
                  </a:tcPr>
                </a:tc>
                <a:extLst>
                  <a:ext uri="{0D108BD9-81ED-4DB2-BD59-A6C34878D82A}">
                    <a16:rowId xmlns:a16="http://schemas.microsoft.com/office/drawing/2014/main" val="10003"/>
                  </a:ext>
                </a:extLst>
              </a:tr>
            </a:tbl>
          </a:graphicData>
        </a:graphic>
      </p:graphicFrame>
      <p:graphicFrame>
        <p:nvGraphicFramePr>
          <p:cNvPr id="3" name="Google Shape;216;p27">
            <a:extLst>
              <a:ext uri="{FF2B5EF4-FFF2-40B4-BE49-F238E27FC236}">
                <a16:creationId xmlns:a16="http://schemas.microsoft.com/office/drawing/2014/main" id="{A54024ED-8F0B-04C0-CCFF-19AC92A75978}"/>
              </a:ext>
            </a:extLst>
          </p:cNvPr>
          <p:cNvGraphicFramePr/>
          <p:nvPr>
            <p:extLst>
              <p:ext uri="{D42A27DB-BD31-4B8C-83A1-F6EECF244321}">
                <p14:modId xmlns:p14="http://schemas.microsoft.com/office/powerpoint/2010/main" val="1918076399"/>
              </p:ext>
            </p:extLst>
          </p:nvPr>
        </p:nvGraphicFramePr>
        <p:xfrm>
          <a:off x="9313283" y="4605239"/>
          <a:ext cx="2133600" cy="1189875"/>
        </p:xfrm>
        <a:graphic>
          <a:graphicData uri="http://schemas.openxmlformats.org/drawingml/2006/table">
            <a:tbl>
              <a:tblPr>
                <a:noFill/>
                <a:tableStyleId>{FD8BEABB-01C9-4B24-81B8-03099A31D2C6}</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EC4EB"/>
                    </a:solidFill>
                  </a:tcPr>
                </a:tc>
                <a:extLst>
                  <a:ext uri="{0D108BD9-81ED-4DB2-BD59-A6C34878D82A}">
                    <a16:rowId xmlns:a16="http://schemas.microsoft.com/office/drawing/2014/main" val="10001"/>
                  </a:ext>
                </a:extLst>
              </a:tr>
              <a:tr h="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4</a:t>
                      </a:r>
                      <a:endParaRPr dirty="0"/>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EC4EB"/>
                    </a:solidFill>
                  </a:tcPr>
                </a:tc>
                <a:extLst>
                  <a:ext uri="{0D108BD9-81ED-4DB2-BD59-A6C34878D82A}">
                    <a16:rowId xmlns:a16="http://schemas.microsoft.com/office/drawing/2014/main" val="10002"/>
                  </a:ext>
                </a:extLst>
              </a:tr>
            </a:tbl>
          </a:graphicData>
        </a:graphic>
      </p:graphicFrame>
      <p:sp>
        <p:nvSpPr>
          <p:cNvPr id="4" name="Google Shape;217;p27">
            <a:extLst>
              <a:ext uri="{FF2B5EF4-FFF2-40B4-BE49-F238E27FC236}">
                <a16:creationId xmlns:a16="http://schemas.microsoft.com/office/drawing/2014/main" id="{ED1A24DC-F271-26A0-8F28-5C28D5AEEFCC}"/>
              </a:ext>
            </a:extLst>
          </p:cNvPr>
          <p:cNvSpPr txBox="1"/>
          <p:nvPr/>
        </p:nvSpPr>
        <p:spPr>
          <a:xfrm>
            <a:off x="9534293" y="5929508"/>
            <a:ext cx="22821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6A58BF"/>
                </a:solidFill>
                <a:latin typeface="Calibri"/>
                <a:ea typeface="Calibri"/>
                <a:cs typeface="Calibri"/>
                <a:sym typeface="Calibri"/>
              </a:rPr>
              <a:t>New stack returned by method</a:t>
            </a:r>
            <a:endParaRPr dirty="0"/>
          </a:p>
        </p:txBody>
      </p:sp>
      <p:sp>
        <p:nvSpPr>
          <p:cNvPr id="5" name="Google Shape;214;p27">
            <a:extLst>
              <a:ext uri="{FF2B5EF4-FFF2-40B4-BE49-F238E27FC236}">
                <a16:creationId xmlns:a16="http://schemas.microsoft.com/office/drawing/2014/main" id="{F3B8EDBC-A328-83DD-A98F-9FC210663610}"/>
              </a:ext>
            </a:extLst>
          </p:cNvPr>
          <p:cNvSpPr txBox="1"/>
          <p:nvPr/>
        </p:nvSpPr>
        <p:spPr>
          <a:xfrm>
            <a:off x="8152795" y="5856691"/>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6A58BF"/>
                </a:solidFill>
                <a:latin typeface="Calibri"/>
                <a:ea typeface="Calibri"/>
                <a:cs typeface="Calibri"/>
                <a:sym typeface="Calibri"/>
              </a:rPr>
              <a: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D4C1-F6F3-33A4-C576-9538359F3089}"/>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EB20ED77-859A-E441-276F-E2D65B2481BF}"/>
              </a:ext>
            </a:extLst>
          </p:cNvPr>
          <p:cNvSpPr>
            <a:spLocks noGrp="1"/>
          </p:cNvSpPr>
          <p:nvPr>
            <p:ph type="body" idx="1"/>
          </p:nvPr>
        </p:nvSpPr>
        <p:spPr/>
        <p:txBody>
          <a:bodyPr/>
          <a:lstStyle/>
          <a:p>
            <a:r>
              <a:rPr lang="en-US" dirty="0"/>
              <a:t>Remember to complete Quiz 0 on Monday!</a:t>
            </a:r>
          </a:p>
          <a:p>
            <a:r>
              <a:rPr lang="en-US" dirty="0"/>
              <a:t>P1 + Resub 1 will be released after lecture today</a:t>
            </a:r>
          </a:p>
          <a:p>
            <a:r>
              <a:rPr lang="en-US" dirty="0"/>
              <a:t>Complete the PCM for Wednesday’s lecture</a:t>
            </a:r>
          </a:p>
          <a:p>
            <a:endParaRPr lang="en-US" dirty="0"/>
          </a:p>
        </p:txBody>
      </p:sp>
    </p:spTree>
    <p:extLst>
      <p:ext uri="{BB962C8B-B14F-4D97-AF65-F5344CB8AC3E}">
        <p14:creationId xmlns:p14="http://schemas.microsoft.com/office/powerpoint/2010/main" val="63767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8" name="Google Shape;78;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solidFill>
                  <a:schemeClr val="accent5"/>
                </a:solidFill>
              </a:rPr>
              <a:t>Announcements</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P1 walkthrough</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Quick Recap</a:t>
            </a:r>
          </a:p>
          <a:p>
            <a:pPr marL="228600" lvl="0" indent="-228600" algn="l" rtl="0">
              <a:lnSpc>
                <a:spcPct val="90000"/>
              </a:lnSpc>
              <a:spcBef>
                <a:spcPts val="2200"/>
              </a:spcBef>
              <a:spcAft>
                <a:spcPts val="0"/>
              </a:spcAft>
              <a:buClr>
                <a:schemeClr val="dk1"/>
              </a:buClr>
              <a:buSzPts val="2800"/>
              <a:buChar char="•"/>
            </a:pPr>
            <a:r>
              <a:rPr lang="en-US" dirty="0" err="1"/>
              <a:t>copyStack</a:t>
            </a:r>
            <a:r>
              <a:rPr lang="en-US" dirty="0"/>
              <a:t> Review</a:t>
            </a:r>
          </a:p>
          <a:p>
            <a:pPr marL="228600" lvl="0" indent="-228600" algn="l" rtl="0">
              <a:lnSpc>
                <a:spcPct val="90000"/>
              </a:lnSpc>
              <a:spcBef>
                <a:spcPts val="2200"/>
              </a:spcBef>
              <a:spcAft>
                <a:spcPts val="0"/>
              </a:spcAft>
              <a:buClr>
                <a:schemeClr val="dk1"/>
              </a:buClr>
              <a:buSzPts val="2800"/>
              <a:buChar char="•"/>
            </a:pPr>
            <a:r>
              <a:rPr lang="en-US" dirty="0"/>
              <a:t>Structured Example: </a:t>
            </a:r>
            <a:r>
              <a:rPr lang="en-US" dirty="0" err="1"/>
              <a:t>spliceStack</a:t>
            </a:r>
            <a:endParaRPr lang="en-US" dirty="0"/>
          </a:p>
        </p:txBody>
      </p:sp>
      <p:sp>
        <p:nvSpPr>
          <p:cNvPr id="79" name="Google Shape;79;p10"/>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5" name="Google Shape;85;p11"/>
          <p:cNvSpPr txBox="1">
            <a:spLocks noGrp="1"/>
          </p:cNvSpPr>
          <p:nvPr>
            <p:ph type="body" idx="1"/>
          </p:nvPr>
        </p:nvSpPr>
        <p:spPr>
          <a:xfrm>
            <a:off x="838200" y="1371600"/>
            <a:ext cx="10515600" cy="5029835"/>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3600"/>
              <a:buChar char="•"/>
            </a:pPr>
            <a:r>
              <a:rPr lang="en-US" dirty="0"/>
              <a:t>Quiz 0 next Monday (July 10)</a:t>
            </a:r>
          </a:p>
          <a:p>
            <a:pPr marL="685800" lvl="1" indent="-228600">
              <a:lnSpc>
                <a:spcPct val="150000"/>
              </a:lnSpc>
              <a:spcBef>
                <a:spcPts val="0"/>
              </a:spcBef>
              <a:buSzPts val="3600"/>
              <a:buChar char="•"/>
            </a:pPr>
            <a:r>
              <a:rPr lang="en-US" dirty="0"/>
              <a:t> see </a:t>
            </a:r>
            <a:r>
              <a:rPr lang="en-US" dirty="0" err="1"/>
              <a:t>EdStem</a:t>
            </a:r>
            <a:r>
              <a:rPr lang="en-US" dirty="0"/>
              <a:t> announcement for more details</a:t>
            </a:r>
          </a:p>
          <a:p>
            <a:pPr marL="228600" lvl="0" indent="-228600" algn="l" rtl="0">
              <a:lnSpc>
                <a:spcPct val="150000"/>
              </a:lnSpc>
              <a:spcBef>
                <a:spcPts val="0"/>
              </a:spcBef>
              <a:spcAft>
                <a:spcPts val="0"/>
              </a:spcAft>
              <a:buClr>
                <a:schemeClr val="dk1"/>
              </a:buClr>
              <a:buSzPts val="3600"/>
              <a:buChar char="•"/>
            </a:pPr>
            <a:r>
              <a:rPr lang="en-US" dirty="0"/>
              <a:t>P0 feedback was released Wednesday</a:t>
            </a:r>
          </a:p>
          <a:p>
            <a:pPr marL="685800" lvl="1" indent="-228600">
              <a:lnSpc>
                <a:spcPct val="150000"/>
              </a:lnSpc>
              <a:spcBef>
                <a:spcPts val="0"/>
              </a:spcBef>
              <a:buSzPts val="3600"/>
              <a:buChar char="•"/>
            </a:pPr>
            <a:r>
              <a:rPr lang="en-US" dirty="0">
                <a:hlinkClick r:id="rId3"/>
              </a:rPr>
              <a:t> Grade Checker</a:t>
            </a:r>
            <a:endParaRPr lang="en-US" dirty="0"/>
          </a:p>
          <a:p>
            <a:pPr marL="228600" lvl="0" indent="-228600" algn="l" rtl="0">
              <a:lnSpc>
                <a:spcPct val="150000"/>
              </a:lnSpc>
              <a:spcBef>
                <a:spcPts val="0"/>
              </a:spcBef>
              <a:spcAft>
                <a:spcPts val="0"/>
              </a:spcAft>
              <a:buClr>
                <a:schemeClr val="dk1"/>
              </a:buClr>
              <a:buSzPts val="3600"/>
              <a:buChar char="•"/>
            </a:pPr>
            <a:r>
              <a:rPr lang="en-US" dirty="0"/>
              <a:t>Resub 0 grades will be released next Monday (July 10)</a:t>
            </a:r>
          </a:p>
          <a:p>
            <a:pPr marL="228600" lvl="0" indent="-228600" algn="l" rtl="0">
              <a:lnSpc>
                <a:spcPct val="150000"/>
              </a:lnSpc>
              <a:spcBef>
                <a:spcPts val="0"/>
              </a:spcBef>
              <a:spcAft>
                <a:spcPts val="0"/>
              </a:spcAft>
              <a:buClr>
                <a:schemeClr val="dk1"/>
              </a:buClr>
              <a:buSzPts val="3600"/>
              <a:buChar char="•"/>
            </a:pPr>
            <a:r>
              <a:rPr lang="en-US" dirty="0"/>
              <a:t>Resub 1 form posted today and due next Tuesday (July 11)</a:t>
            </a:r>
            <a:endParaRPr dirty="0"/>
          </a:p>
          <a:p>
            <a:pPr marL="228600" lvl="0" indent="-228600" algn="l" rtl="0">
              <a:lnSpc>
                <a:spcPct val="150000"/>
              </a:lnSpc>
              <a:spcBef>
                <a:spcPts val="0"/>
              </a:spcBef>
              <a:spcAft>
                <a:spcPts val="0"/>
              </a:spcAft>
              <a:buClr>
                <a:schemeClr val="dk1"/>
              </a:buClr>
              <a:buSzPts val="3600"/>
              <a:buChar char="•"/>
            </a:pPr>
            <a:r>
              <a:rPr lang="en-US" dirty="0"/>
              <a:t>P1 released today</a:t>
            </a:r>
          </a:p>
          <a:p>
            <a:pPr marL="685800" lvl="1" indent="-228600">
              <a:lnSpc>
                <a:spcPct val="150000"/>
              </a:lnSpc>
              <a:spcBef>
                <a:spcPts val="0"/>
              </a:spcBef>
              <a:buSzPts val="3600"/>
              <a:buChar char="•"/>
            </a:pPr>
            <a:r>
              <a:rPr lang="en-US" dirty="0"/>
              <a:t> due next Thursday (July 13)</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8" name="Google Shape;78;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solidFill>
                  <a:schemeClr val="tx1"/>
                </a:solidFill>
              </a:rPr>
              <a:t>Announcements</a:t>
            </a:r>
          </a:p>
          <a:p>
            <a:pPr marL="228600" lvl="0" indent="-228600" algn="l" rtl="0">
              <a:lnSpc>
                <a:spcPct val="90000"/>
              </a:lnSpc>
              <a:spcBef>
                <a:spcPts val="2200"/>
              </a:spcBef>
              <a:spcAft>
                <a:spcPts val="0"/>
              </a:spcAft>
              <a:buClr>
                <a:schemeClr val="tx1"/>
              </a:buClr>
              <a:buSzPts val="2800"/>
              <a:buChar char="•"/>
            </a:pPr>
            <a:r>
              <a:rPr lang="en-US" b="1" dirty="0">
                <a:solidFill>
                  <a:schemeClr val="accent5"/>
                </a:solidFill>
              </a:rPr>
              <a:t>P1 walkthrough</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Quick Recap</a:t>
            </a:r>
          </a:p>
          <a:p>
            <a:pPr marL="228600" lvl="0" indent="-228600" algn="l" rtl="0">
              <a:lnSpc>
                <a:spcPct val="90000"/>
              </a:lnSpc>
              <a:spcBef>
                <a:spcPts val="2200"/>
              </a:spcBef>
              <a:spcAft>
                <a:spcPts val="0"/>
              </a:spcAft>
              <a:buClr>
                <a:schemeClr val="dk1"/>
              </a:buClr>
              <a:buSzPts val="2800"/>
              <a:buChar char="•"/>
            </a:pPr>
            <a:r>
              <a:rPr lang="en-US" dirty="0" err="1"/>
              <a:t>copyStack</a:t>
            </a:r>
            <a:r>
              <a:rPr lang="en-US" dirty="0"/>
              <a:t> Review</a:t>
            </a:r>
          </a:p>
          <a:p>
            <a:pPr marL="228600" lvl="0" indent="-228600" algn="l" rtl="0">
              <a:lnSpc>
                <a:spcPct val="90000"/>
              </a:lnSpc>
              <a:spcBef>
                <a:spcPts val="2200"/>
              </a:spcBef>
              <a:spcAft>
                <a:spcPts val="0"/>
              </a:spcAft>
              <a:buClr>
                <a:schemeClr val="dk1"/>
              </a:buClr>
              <a:buSzPts val="2800"/>
              <a:buChar char="•"/>
            </a:pPr>
            <a:r>
              <a:rPr lang="en-US" dirty="0"/>
              <a:t>Structured Example: </a:t>
            </a:r>
            <a:r>
              <a:rPr lang="en-US" dirty="0" err="1"/>
              <a:t>spliceStack</a:t>
            </a:r>
            <a:endParaRPr lang="en-US" dirty="0"/>
          </a:p>
        </p:txBody>
      </p:sp>
      <p:sp>
        <p:nvSpPr>
          <p:cNvPr id="79" name="Google Shape;79;p10"/>
          <p:cNvSpPr/>
          <p:nvPr/>
        </p:nvSpPr>
        <p:spPr>
          <a:xfrm rot="10800000">
            <a:off x="3788545" y="2082565"/>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2029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8" name="Google Shape;78;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solidFill>
                  <a:schemeClr val="tx1"/>
                </a:solidFill>
              </a:rPr>
              <a:t>Announcements</a:t>
            </a:r>
          </a:p>
          <a:p>
            <a:pPr marL="228600" lvl="0" indent="-228600" algn="l" rtl="0">
              <a:lnSpc>
                <a:spcPct val="90000"/>
              </a:lnSpc>
              <a:spcBef>
                <a:spcPts val="2200"/>
              </a:spcBef>
              <a:spcAft>
                <a:spcPts val="0"/>
              </a:spcAft>
              <a:buClr>
                <a:schemeClr val="tx1"/>
              </a:buClr>
              <a:buSzPts val="2800"/>
              <a:buChar char="•"/>
            </a:pPr>
            <a:r>
              <a:rPr lang="en-US" dirty="0">
                <a:solidFill>
                  <a:schemeClr val="tx1"/>
                </a:solidFill>
              </a:rPr>
              <a:t>P1 walkthrough</a:t>
            </a:r>
          </a:p>
          <a:p>
            <a:pPr marL="228600" lvl="0" indent="-228600" algn="l" rtl="0">
              <a:lnSpc>
                <a:spcPct val="90000"/>
              </a:lnSpc>
              <a:spcBef>
                <a:spcPts val="2200"/>
              </a:spcBef>
              <a:spcAft>
                <a:spcPts val="0"/>
              </a:spcAft>
              <a:buClr>
                <a:schemeClr val="tx1"/>
              </a:buClr>
              <a:buSzPts val="2800"/>
              <a:buChar char="•"/>
            </a:pPr>
            <a:r>
              <a:rPr lang="en-US" b="1" dirty="0">
                <a:solidFill>
                  <a:schemeClr val="accent5"/>
                </a:solidFill>
              </a:rPr>
              <a:t>Quick Recap</a:t>
            </a:r>
          </a:p>
          <a:p>
            <a:pPr marL="228600" lvl="0" indent="-228600" algn="l" rtl="0">
              <a:lnSpc>
                <a:spcPct val="90000"/>
              </a:lnSpc>
              <a:spcBef>
                <a:spcPts val="2200"/>
              </a:spcBef>
              <a:spcAft>
                <a:spcPts val="0"/>
              </a:spcAft>
              <a:buClr>
                <a:schemeClr val="dk1"/>
              </a:buClr>
              <a:buSzPts val="2800"/>
              <a:buChar char="•"/>
            </a:pPr>
            <a:r>
              <a:rPr lang="en-US" dirty="0" err="1"/>
              <a:t>copyStack</a:t>
            </a:r>
            <a:r>
              <a:rPr lang="en-US" dirty="0"/>
              <a:t> Review</a:t>
            </a:r>
          </a:p>
          <a:p>
            <a:pPr marL="228600" lvl="0" indent="-228600" algn="l" rtl="0">
              <a:lnSpc>
                <a:spcPct val="90000"/>
              </a:lnSpc>
              <a:spcBef>
                <a:spcPts val="2200"/>
              </a:spcBef>
              <a:spcAft>
                <a:spcPts val="0"/>
              </a:spcAft>
              <a:buClr>
                <a:schemeClr val="dk1"/>
              </a:buClr>
              <a:buSzPts val="2800"/>
              <a:buChar char="•"/>
            </a:pPr>
            <a:r>
              <a:rPr lang="en-US" dirty="0"/>
              <a:t>Structured Example: </a:t>
            </a:r>
            <a:r>
              <a:rPr lang="en-US" dirty="0" err="1"/>
              <a:t>spliceStack</a:t>
            </a:r>
            <a:endParaRPr lang="en-US" dirty="0"/>
          </a:p>
        </p:txBody>
      </p:sp>
      <p:sp>
        <p:nvSpPr>
          <p:cNvPr id="79" name="Google Shape;79;p10"/>
          <p:cNvSpPr/>
          <p:nvPr/>
        </p:nvSpPr>
        <p:spPr>
          <a:xfrm rot="10800000">
            <a:off x="3264437" y="274048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2629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Calibri"/>
              <a:buNone/>
            </a:pPr>
            <a:r>
              <a:rPr lang="en-US">
                <a:solidFill>
                  <a:schemeClr val="accent4"/>
                </a:solidFill>
              </a:rPr>
              <a:t>(Recap) </a:t>
            </a:r>
            <a:r>
              <a:rPr lang="en-US"/>
              <a:t>Stacks &amp; Queues</a:t>
            </a:r>
            <a:endParaRPr>
              <a:solidFill>
                <a:srgbClr val="AEABAB"/>
              </a:solidFill>
            </a:endParaRPr>
          </a:p>
        </p:txBody>
      </p:sp>
      <p:sp>
        <p:nvSpPr>
          <p:cNvPr id="104" name="Google Shape;104;p1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Some collections are constrained, only use optimized operations</a:t>
            </a:r>
            <a:endParaRPr dirty="0"/>
          </a:p>
          <a:p>
            <a:pPr marL="685800" lvl="1" indent="-228600" algn="l" rtl="0">
              <a:lnSpc>
                <a:spcPct val="90000"/>
              </a:lnSpc>
              <a:spcBef>
                <a:spcPts val="500"/>
              </a:spcBef>
              <a:spcAft>
                <a:spcPts val="0"/>
              </a:spcAft>
              <a:buClr>
                <a:schemeClr val="dk1"/>
              </a:buClr>
              <a:buSzPts val="2400"/>
              <a:buChar char="-"/>
            </a:pPr>
            <a:r>
              <a:rPr lang="en-US" b="1" dirty="0"/>
              <a:t>Stack: </a:t>
            </a:r>
            <a:r>
              <a:rPr lang="en-US" dirty="0"/>
              <a:t>retrieves elements in reverse order as added</a:t>
            </a:r>
            <a:endParaRPr dirty="0"/>
          </a:p>
          <a:p>
            <a:pPr marL="685800" lvl="1" indent="-228600" algn="l" rtl="0">
              <a:lnSpc>
                <a:spcPct val="90000"/>
              </a:lnSpc>
              <a:spcBef>
                <a:spcPts val="500"/>
              </a:spcBef>
              <a:spcAft>
                <a:spcPts val="0"/>
              </a:spcAft>
              <a:buClr>
                <a:schemeClr val="dk1"/>
              </a:buClr>
              <a:buSzPts val="2400"/>
              <a:buChar char="-"/>
            </a:pPr>
            <a:r>
              <a:rPr lang="en-US" b="1" dirty="0"/>
              <a:t>Queue: </a:t>
            </a:r>
            <a:r>
              <a:rPr lang="en-US" dirty="0"/>
              <a:t>retrieves elements in same order as added</a:t>
            </a:r>
            <a:endParaRPr b="1" dirty="0"/>
          </a:p>
          <a:p>
            <a:pPr marL="0" lvl="0" indent="0" algn="l" rtl="0">
              <a:lnSpc>
                <a:spcPct val="90000"/>
              </a:lnSpc>
              <a:spcBef>
                <a:spcPts val="1000"/>
              </a:spcBef>
              <a:spcAft>
                <a:spcPts val="0"/>
              </a:spcAft>
              <a:buClr>
                <a:schemeClr val="dk1"/>
              </a:buClr>
              <a:buSzPts val="2800"/>
              <a:buNone/>
            </a:pPr>
            <a:endParaRPr b="1" dirty="0"/>
          </a:p>
        </p:txBody>
      </p:sp>
      <p:sp>
        <p:nvSpPr>
          <p:cNvPr id="105" name="Google Shape;105;p14"/>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106" name="Google Shape;106;p14"/>
          <p:cNvGraphicFramePr/>
          <p:nvPr/>
        </p:nvGraphicFramePr>
        <p:xfrm>
          <a:off x="7430605" y="4017735"/>
          <a:ext cx="2559050" cy="965200"/>
        </p:xfrm>
        <a:graphic>
          <a:graphicData uri="http://schemas.openxmlformats.org/drawingml/2006/table">
            <a:tbl>
              <a:tblPr>
                <a:noFill/>
                <a:tableStyleId>{FD8BEABB-01C9-4B24-81B8-03099A31D2C6}</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107" name="Google Shape;107;p14"/>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14"/>
          <p:cNvSpPr txBox="1"/>
          <p:nvPr/>
        </p:nvSpPr>
        <p:spPr>
          <a:xfrm>
            <a:off x="10402396" y="4306650"/>
            <a:ext cx="1030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add</a:t>
            </a:r>
            <a:endParaRPr/>
          </a:p>
        </p:txBody>
      </p:sp>
      <p:cxnSp>
        <p:nvCxnSpPr>
          <p:cNvPr id="109" name="Google Shape;109;p14"/>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10" name="Google Shape;110;p14"/>
          <p:cNvSpPr txBox="1"/>
          <p:nvPr/>
        </p:nvSpPr>
        <p:spPr>
          <a:xfrm>
            <a:off x="5601805" y="4292373"/>
            <a:ext cx="1709738"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remove, peek</a:t>
            </a:r>
            <a:endParaRPr/>
          </a:p>
        </p:txBody>
      </p:sp>
      <p:sp>
        <p:nvSpPr>
          <p:cNvPr id="111" name="Google Shape;111;p14"/>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12" name="Google Shape;112;p14"/>
          <p:cNvGraphicFramePr/>
          <p:nvPr/>
        </p:nvGraphicFramePr>
        <p:xfrm>
          <a:off x="1286428" y="3960813"/>
          <a:ext cx="2133600" cy="1584600"/>
        </p:xfrm>
        <a:graphic>
          <a:graphicData uri="http://schemas.openxmlformats.org/drawingml/2006/table">
            <a:tbl>
              <a:tblPr>
                <a:noFill/>
                <a:tableStyleId>{FD8BEABB-01C9-4B24-81B8-03099A31D2C6}</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13" name="Google Shape;113;p14"/>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14" name="Google Shape;114;p14"/>
          <p:cNvSpPr txBox="1"/>
          <p:nvPr/>
        </p:nvSpPr>
        <p:spPr>
          <a:xfrm>
            <a:off x="3191425" y="3032125"/>
            <a:ext cx="1497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pop, peek</a:t>
            </a:r>
            <a:endParaRPr/>
          </a:p>
        </p:txBody>
      </p:sp>
      <p:sp>
        <p:nvSpPr>
          <p:cNvPr id="115" name="Google Shape;115;p14"/>
          <p:cNvSpPr txBox="1"/>
          <p:nvPr/>
        </p:nvSpPr>
        <p:spPr>
          <a:xfrm>
            <a:off x="1738878" y="3032125"/>
            <a:ext cx="940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push</a:t>
            </a:r>
            <a:endParaRPr/>
          </a:p>
        </p:txBody>
      </p:sp>
      <p:cxnSp>
        <p:nvCxnSpPr>
          <p:cNvPr id="116" name="Google Shape;116;p14"/>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ts val="4400"/>
              <a:buFont typeface="Calibri"/>
              <a:buNone/>
            </a:pPr>
            <a:r>
              <a:rPr lang="en-US">
                <a:solidFill>
                  <a:schemeClr val="accent4"/>
                </a:solidFill>
              </a:rPr>
              <a:t>(Recap) </a:t>
            </a:r>
            <a:r>
              <a:rPr lang="en-US"/>
              <a:t>Common Problem-Solving Strategies</a:t>
            </a:r>
            <a:endParaRPr/>
          </a:p>
        </p:txBody>
      </p:sp>
      <p:sp>
        <p:nvSpPr>
          <p:cNvPr id="145" name="Google Shape;145;p1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a:t>Analogy</a:t>
            </a:r>
            <a:r>
              <a:rPr lang="en-US"/>
              <a:t> – Is this similar to a problem you’ve seen?</a:t>
            </a:r>
            <a:endParaRPr/>
          </a:p>
          <a:p>
            <a:pPr marL="685800" lvl="1" indent="-228600" algn="l" rtl="0">
              <a:lnSpc>
                <a:spcPct val="90000"/>
              </a:lnSpc>
              <a:spcBef>
                <a:spcPts val="500"/>
              </a:spcBef>
              <a:spcAft>
                <a:spcPts val="0"/>
              </a:spcAft>
              <a:buClr>
                <a:schemeClr val="dk1"/>
              </a:buClr>
              <a:buSzPct val="100000"/>
              <a:buChar char="-"/>
            </a:pPr>
            <a:r>
              <a:rPr lang="en-US"/>
              <a:t>sum(Stack) is probably a lot like sum(Queue), start there!</a:t>
            </a:r>
            <a:endParaRPr/>
          </a:p>
          <a:p>
            <a:pPr marL="228600" lvl="0" indent="-228600" algn="l" rtl="0">
              <a:lnSpc>
                <a:spcPct val="90000"/>
              </a:lnSpc>
              <a:spcBef>
                <a:spcPts val="1000"/>
              </a:spcBef>
              <a:spcAft>
                <a:spcPts val="0"/>
              </a:spcAft>
              <a:buClr>
                <a:schemeClr val="dk1"/>
              </a:buClr>
              <a:buSzPct val="100000"/>
              <a:buChar char="•"/>
            </a:pPr>
            <a:r>
              <a:rPr lang="en-US" b="1"/>
              <a:t>Brainstorming </a:t>
            </a:r>
            <a:r>
              <a:rPr lang="en-US"/>
              <a:t>– Consider steps to solve problem before writing code</a:t>
            </a:r>
            <a:endParaRPr/>
          </a:p>
          <a:p>
            <a:pPr marL="685800" lvl="1" indent="-228600" algn="l" rtl="0">
              <a:lnSpc>
                <a:spcPct val="90000"/>
              </a:lnSpc>
              <a:spcBef>
                <a:spcPts val="500"/>
              </a:spcBef>
              <a:spcAft>
                <a:spcPts val="0"/>
              </a:spcAft>
              <a:buClr>
                <a:schemeClr val="dk1"/>
              </a:buClr>
              <a:buSzPct val="100000"/>
              <a:buChar char="-"/>
            </a:pPr>
            <a:r>
              <a:rPr lang="en-US"/>
              <a:t>Try to do an example “by hand” → outline steps </a:t>
            </a:r>
            <a:endParaRPr/>
          </a:p>
          <a:p>
            <a:pPr marL="228600" lvl="0" indent="-228600" algn="l" rtl="0">
              <a:lnSpc>
                <a:spcPct val="90000"/>
              </a:lnSpc>
              <a:spcBef>
                <a:spcPts val="1000"/>
              </a:spcBef>
              <a:spcAft>
                <a:spcPts val="0"/>
              </a:spcAft>
              <a:buClr>
                <a:schemeClr val="dk1"/>
              </a:buClr>
              <a:buSzPct val="100000"/>
              <a:buChar char="•"/>
            </a:pPr>
            <a:r>
              <a:rPr lang="en-US" b="1"/>
              <a:t>Solve Sub-Problems</a:t>
            </a:r>
            <a:r>
              <a:rPr lang="en-US"/>
              <a:t> – Is there a smaller part of the problem to solve?</a:t>
            </a:r>
            <a:endParaRPr/>
          </a:p>
          <a:p>
            <a:pPr marL="685800" lvl="1" indent="-228600" algn="l" rtl="0">
              <a:lnSpc>
                <a:spcPct val="90000"/>
              </a:lnSpc>
              <a:spcBef>
                <a:spcPts val="500"/>
              </a:spcBef>
              <a:spcAft>
                <a:spcPts val="0"/>
              </a:spcAft>
              <a:buClr>
                <a:schemeClr val="dk1"/>
              </a:buClr>
              <a:buSzPct val="100000"/>
              <a:buChar char="-"/>
            </a:pPr>
            <a:r>
              <a:rPr lang="en-US"/>
              <a:t>Move to queue first</a:t>
            </a:r>
            <a:endParaRPr/>
          </a:p>
          <a:p>
            <a:pPr marL="228600" lvl="0" indent="-228600" algn="l" rtl="0">
              <a:lnSpc>
                <a:spcPct val="90000"/>
              </a:lnSpc>
              <a:spcBef>
                <a:spcPts val="1000"/>
              </a:spcBef>
              <a:spcAft>
                <a:spcPts val="0"/>
              </a:spcAft>
              <a:buClr>
                <a:schemeClr val="dk1"/>
              </a:buClr>
              <a:buSzPct val="100000"/>
              <a:buChar char="•"/>
            </a:pPr>
            <a:r>
              <a:rPr lang="en-US" b="1"/>
              <a:t>Debugging </a:t>
            </a:r>
            <a:r>
              <a:rPr lang="en-US"/>
              <a:t>– Does your solution behave correctly on the example input.</a:t>
            </a:r>
            <a:endParaRPr/>
          </a:p>
          <a:p>
            <a:pPr marL="685800" lvl="1" indent="-228600" algn="l" rtl="0">
              <a:lnSpc>
                <a:spcPct val="90000"/>
              </a:lnSpc>
              <a:spcBef>
                <a:spcPts val="500"/>
              </a:spcBef>
              <a:spcAft>
                <a:spcPts val="0"/>
              </a:spcAft>
              <a:buClr>
                <a:schemeClr val="dk1"/>
              </a:buClr>
              <a:buSzPct val="100000"/>
              <a:buChar char="-"/>
            </a:pPr>
            <a:r>
              <a:rPr lang="en-US"/>
              <a:t>Test on input from specification</a:t>
            </a:r>
            <a:endParaRPr/>
          </a:p>
          <a:p>
            <a:pPr marL="685800" lvl="1" indent="-228600" algn="l" rtl="0">
              <a:lnSpc>
                <a:spcPct val="90000"/>
              </a:lnSpc>
              <a:spcBef>
                <a:spcPts val="500"/>
              </a:spcBef>
              <a:spcAft>
                <a:spcPts val="0"/>
              </a:spcAft>
              <a:buClr>
                <a:schemeClr val="dk1"/>
              </a:buClr>
              <a:buSzPct val="100000"/>
              <a:buChar char="-"/>
            </a:pPr>
            <a:r>
              <a:rPr lang="en-US"/>
              <a:t>Test edge cases (“What if the Stack is empty?”)</a:t>
            </a:r>
            <a:endParaRPr/>
          </a:p>
          <a:p>
            <a:pPr marL="228600" lvl="0" indent="-228600" algn="l" rtl="0">
              <a:lnSpc>
                <a:spcPct val="90000"/>
              </a:lnSpc>
              <a:spcBef>
                <a:spcPts val="1000"/>
              </a:spcBef>
              <a:spcAft>
                <a:spcPts val="0"/>
              </a:spcAft>
              <a:buClr>
                <a:schemeClr val="dk1"/>
              </a:buClr>
              <a:buSzPct val="100000"/>
              <a:buChar char="•"/>
            </a:pPr>
            <a:r>
              <a:rPr lang="en-US" b="1"/>
              <a:t>Iterative Development </a:t>
            </a:r>
            <a:r>
              <a:rPr lang="en-US"/>
              <a:t>– Can we start by solving a different problem that is easier?</a:t>
            </a:r>
            <a:endParaRPr/>
          </a:p>
          <a:p>
            <a:pPr marL="685800" lvl="1" indent="-228600" algn="l" rtl="0">
              <a:lnSpc>
                <a:spcPct val="90000"/>
              </a:lnSpc>
              <a:spcBef>
                <a:spcPts val="500"/>
              </a:spcBef>
              <a:spcAft>
                <a:spcPts val="0"/>
              </a:spcAft>
              <a:buClr>
                <a:schemeClr val="dk1"/>
              </a:buClr>
              <a:buSzPct val="100000"/>
              <a:buChar char="-"/>
            </a:pPr>
            <a:r>
              <a:rPr lang="en-US"/>
              <a:t>Just looping over a queue and printing elements</a:t>
            </a:r>
            <a:endParaRPr/>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51" name="Google Shape;151;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3"/>
              </a:buClr>
              <a:buSzPct val="100000"/>
              <a:buChar char="•"/>
            </a:pPr>
            <a:r>
              <a:rPr lang="en-US" b="1">
                <a:solidFill>
                  <a:schemeClr val="accent3"/>
                </a:solidFill>
              </a:rPr>
              <a:t>Metacognition</a:t>
            </a:r>
            <a:r>
              <a:rPr lang="en-US"/>
              <a:t>: asking questions about your solution process.</a:t>
            </a:r>
            <a:br>
              <a:rPr lang="en-US"/>
            </a:br>
            <a:endParaRPr/>
          </a:p>
          <a:p>
            <a:pPr marL="228600" lvl="0" indent="-228600" algn="l" rtl="0">
              <a:lnSpc>
                <a:spcPct val="90000"/>
              </a:lnSpc>
              <a:spcBef>
                <a:spcPts val="1000"/>
              </a:spcBef>
              <a:spcAft>
                <a:spcPts val="0"/>
              </a:spcAft>
              <a:buClr>
                <a:schemeClr val="dk1"/>
              </a:buClr>
              <a:buSzPct val="100000"/>
              <a:buChar char="•"/>
            </a:pPr>
            <a:r>
              <a:rPr lang="en-US"/>
              <a:t>Examples:</a:t>
            </a:r>
            <a:endParaRPr/>
          </a:p>
          <a:p>
            <a:pPr marL="685800" lvl="1" indent="-228600" algn="l" rtl="0">
              <a:lnSpc>
                <a:spcPct val="90000"/>
              </a:lnSpc>
              <a:spcBef>
                <a:spcPts val="500"/>
              </a:spcBef>
              <a:spcAft>
                <a:spcPts val="0"/>
              </a:spcAft>
              <a:buClr>
                <a:schemeClr val="dk1"/>
              </a:buClr>
              <a:buSzPct val="100000"/>
              <a:buChar char="-"/>
            </a:pPr>
            <a:r>
              <a:rPr lang="en-US" b="1"/>
              <a:t>While debugging</a:t>
            </a:r>
            <a:r>
              <a:rPr lang="en-US"/>
              <a:t>: explain to yourself why you’re making this change to your program.</a:t>
            </a:r>
            <a:endParaRPr/>
          </a:p>
          <a:p>
            <a:pPr marL="685800" lvl="1" indent="-228600" algn="l" rtl="0">
              <a:lnSpc>
                <a:spcPct val="90000"/>
              </a:lnSpc>
              <a:spcBef>
                <a:spcPts val="500"/>
              </a:spcBef>
              <a:spcAft>
                <a:spcPts val="0"/>
              </a:spcAft>
              <a:buClr>
                <a:schemeClr val="dk1"/>
              </a:buClr>
              <a:buSzPct val="100000"/>
              <a:buChar char="-"/>
            </a:pPr>
            <a:r>
              <a:rPr lang="en-US" b="1"/>
              <a:t>Before running your program</a:t>
            </a:r>
            <a:r>
              <a:rPr lang="en-US"/>
              <a:t>: make an explicit prediction of what you expect to see.</a:t>
            </a:r>
            <a:endParaRPr/>
          </a:p>
          <a:p>
            <a:pPr marL="685800" lvl="1" indent="-228600" algn="l" rtl="0">
              <a:lnSpc>
                <a:spcPct val="90000"/>
              </a:lnSpc>
              <a:spcBef>
                <a:spcPts val="500"/>
              </a:spcBef>
              <a:spcAft>
                <a:spcPts val="0"/>
              </a:spcAft>
              <a:buClr>
                <a:schemeClr val="dk1"/>
              </a:buClr>
              <a:buSzPct val="100000"/>
              <a:buChar char="-"/>
            </a:pPr>
            <a:r>
              <a:rPr lang="en-US" b="1"/>
              <a:t>When coding</a:t>
            </a:r>
            <a:r>
              <a:rPr lang="en-US"/>
              <a:t>: be aware when you’re not making progress, so you can take a break or try a different strategy.</a:t>
            </a:r>
            <a:endParaRPr/>
          </a:p>
          <a:p>
            <a:pPr marL="685800" lvl="1" indent="-228600" algn="l" rtl="0">
              <a:lnSpc>
                <a:spcPct val="90000"/>
              </a:lnSpc>
              <a:spcBef>
                <a:spcPts val="500"/>
              </a:spcBef>
              <a:spcAft>
                <a:spcPts val="0"/>
              </a:spcAft>
              <a:buClr>
                <a:schemeClr val="dk1"/>
              </a:buClr>
              <a:buSzPct val="100000"/>
              <a:buChar char="-"/>
            </a:pPr>
            <a:r>
              <a:rPr lang="en-US" b="1"/>
              <a:t>When designing</a:t>
            </a:r>
            <a:r>
              <a:rPr lang="en-US"/>
              <a:t>:</a:t>
            </a:r>
            <a:endParaRPr/>
          </a:p>
          <a:p>
            <a:pPr marL="1143000" lvl="2" indent="-228600" algn="l" rtl="0">
              <a:lnSpc>
                <a:spcPct val="90000"/>
              </a:lnSpc>
              <a:spcBef>
                <a:spcPts val="500"/>
              </a:spcBef>
              <a:spcAft>
                <a:spcPts val="0"/>
              </a:spcAft>
              <a:buClr>
                <a:schemeClr val="dk1"/>
              </a:buClr>
              <a:buSzPct val="100000"/>
              <a:buChar char="-"/>
            </a:pPr>
            <a:r>
              <a:rPr lang="en-US"/>
              <a:t>Explain the tradeoffs with using a different data structure or algorithm.</a:t>
            </a:r>
            <a:endParaRPr/>
          </a:p>
          <a:p>
            <a:pPr marL="1143000" lvl="2" indent="-228600" algn="l" rtl="0">
              <a:lnSpc>
                <a:spcPct val="90000"/>
              </a:lnSpc>
              <a:spcBef>
                <a:spcPts val="500"/>
              </a:spcBef>
              <a:spcAft>
                <a:spcPts val="0"/>
              </a:spcAft>
              <a:buClr>
                <a:schemeClr val="dk1"/>
              </a:buClr>
              <a:buSzPct val="100000"/>
              <a:buChar char="-"/>
            </a:pPr>
            <a:r>
              <a:rPr lang="en-US"/>
              <a:t>If one or more requirements change, how would the solution change as a result?</a:t>
            </a:r>
            <a:endParaRPr/>
          </a:p>
          <a:p>
            <a:pPr marL="1143000" lvl="2" indent="-228600" algn="l" rtl="0">
              <a:lnSpc>
                <a:spcPct val="90000"/>
              </a:lnSpc>
              <a:spcBef>
                <a:spcPts val="500"/>
              </a:spcBef>
              <a:spcAft>
                <a:spcPts val="0"/>
              </a:spcAft>
              <a:buClr>
                <a:schemeClr val="dk1"/>
              </a:buClr>
              <a:buSzPct val="100000"/>
              <a:buChar char="-"/>
            </a:pPr>
            <a:r>
              <a:rPr lang="en-US"/>
              <a:t>Reflect on how you ruled out alternative ideas along the way to a solution.</a:t>
            </a:r>
            <a:endParaRPr/>
          </a:p>
          <a:p>
            <a:pPr marL="685800" lvl="1" indent="-228600" algn="l" rtl="0">
              <a:lnSpc>
                <a:spcPct val="90000"/>
              </a:lnSpc>
              <a:spcBef>
                <a:spcPts val="500"/>
              </a:spcBef>
              <a:spcAft>
                <a:spcPts val="0"/>
              </a:spcAft>
              <a:buClr>
                <a:schemeClr val="dk1"/>
              </a:buClr>
              <a:buSzPct val="100000"/>
              <a:buChar char="-"/>
            </a:pPr>
            <a:r>
              <a:rPr lang="en-US" b="1"/>
              <a:t>When studying</a:t>
            </a:r>
            <a:r>
              <a:rPr lang="en-US"/>
              <a:t>: what is the relationship of this topic to other ideas in the course?</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p:nvPr/>
        </p:nvSpPr>
        <p:spPr>
          <a:xfrm>
            <a:off x="7659825" y="1256050"/>
            <a:ext cx="4377000" cy="226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400" b="1" dirty="0">
                <a:latin typeface="Calibri"/>
                <a:ea typeface="Calibri"/>
                <a:cs typeface="Calibri"/>
                <a:sym typeface="Calibri"/>
              </a:rPr>
              <a:t>What does s contain after mystery finishes?</a:t>
            </a:r>
            <a:endParaRPr sz="4400" b="1" dirty="0">
              <a:solidFill>
                <a:srgbClr val="000000"/>
              </a:solidFill>
              <a:latin typeface="Calibri"/>
              <a:ea typeface="Calibri"/>
              <a:cs typeface="Calibri"/>
              <a:sym typeface="Calibri"/>
            </a:endParaRPr>
          </a:p>
        </p:txBody>
      </p:sp>
      <p:sp>
        <p:nvSpPr>
          <p:cNvPr id="164" name="Google Shape;164;p21"/>
          <p:cNvSpPr txBox="1"/>
          <p:nvPr/>
        </p:nvSpPr>
        <p:spPr>
          <a:xfrm>
            <a:off x="152400" y="1388700"/>
            <a:ext cx="7450800" cy="5483769"/>
          </a:xfrm>
          <a:prstGeom prst="rect">
            <a:avLst/>
          </a:prstGeom>
          <a:solidFill>
            <a:srgbClr val="FAFAFA"/>
          </a:solidFill>
          <a:ln w="9525" cap="flat" cmpd="sng">
            <a:solidFill>
              <a:srgbClr val="8C8C8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8C8C8C"/>
                </a:solidFill>
                <a:latin typeface="Consolas"/>
                <a:ea typeface="Consolas"/>
                <a:cs typeface="Consolas"/>
                <a:sym typeface="Consolas"/>
              </a:rPr>
              <a:t>// s: bottom [0, 1, 2, 3, 4] top</a:t>
            </a:r>
            <a:endParaRPr sz="1800" i="1" dirty="0">
              <a:solidFill>
                <a:srgbClr val="8C8C8C"/>
              </a:solidFill>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rgbClr val="015692"/>
                </a:solidFill>
                <a:highlight>
                  <a:srgbClr val="FBFBFB"/>
                </a:highlight>
                <a:latin typeface="Consolas"/>
                <a:ea typeface="Consolas"/>
                <a:cs typeface="Consolas"/>
                <a:sym typeface="Consolas"/>
              </a:rPr>
              <a:t>public static</a:t>
            </a:r>
            <a:r>
              <a:rPr lang="en-US" sz="1700" dirty="0">
                <a:solidFill>
                  <a:schemeClr val="dk1"/>
                </a:solidFill>
                <a:highlight>
                  <a:srgbClr val="FBFBFB"/>
                </a:highlight>
                <a:latin typeface="Consolas"/>
                <a:ea typeface="Consolas"/>
                <a:cs typeface="Consolas"/>
                <a:sym typeface="Consolas"/>
              </a:rPr>
              <a:t> </a:t>
            </a:r>
            <a:r>
              <a:rPr lang="en-US" sz="1700" dirty="0">
                <a:solidFill>
                  <a:srgbClr val="015692"/>
                </a:solidFill>
                <a:highlight>
                  <a:srgbClr val="FBFBFB"/>
                </a:highlight>
                <a:latin typeface="Consolas"/>
                <a:cs typeface="Consolas"/>
                <a:sym typeface="Consolas"/>
              </a:rPr>
              <a:t>void</a:t>
            </a:r>
            <a:r>
              <a:rPr lang="en-US" sz="1700" dirty="0">
                <a:solidFill>
                  <a:schemeClr val="dk1"/>
                </a:solidFill>
                <a:highlight>
                  <a:srgbClr val="FBFBFB"/>
                </a:highlight>
                <a:latin typeface="Consolas"/>
                <a:ea typeface="Consolas"/>
                <a:cs typeface="Consolas"/>
                <a:sym typeface="Consolas"/>
              </a:rPr>
              <a:t> mystery(Stack&lt;</a:t>
            </a:r>
            <a:r>
              <a:rPr lang="en-US" sz="1700" dirty="0">
                <a:solidFill>
                  <a:schemeClr val="tx1"/>
                </a:solidFill>
                <a:highlight>
                  <a:srgbClr val="FBFBFB"/>
                </a:highlight>
                <a:latin typeface="Consolas"/>
                <a:ea typeface="Consolas"/>
                <a:cs typeface="Consolas"/>
                <a:sym typeface="Consolas"/>
              </a:rPr>
              <a:t>Integer&gt;</a:t>
            </a:r>
            <a:r>
              <a:rPr lang="en-US" sz="1700" dirty="0">
                <a:solidFill>
                  <a:schemeClr val="dk1"/>
                </a:solidFill>
                <a:highlight>
                  <a:srgbClr val="FBFBFB"/>
                </a:highlight>
                <a:latin typeface="Consolas"/>
                <a:ea typeface="Consolas"/>
                <a:cs typeface="Consolas"/>
                <a:sym typeface="Consolas"/>
              </a:rPr>
              <a:t> s)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Stack&lt;</a:t>
            </a:r>
            <a:r>
              <a:rPr lang="en-US" sz="1700" dirty="0">
                <a:solidFill>
                  <a:schemeClr val="dk1"/>
                </a:solidFill>
                <a:highlight>
                  <a:srgbClr val="FBFBFB"/>
                </a:highlight>
                <a:latin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 s2 = </a:t>
            </a:r>
            <a:r>
              <a:rPr lang="en-US" sz="1700" dirty="0">
                <a:solidFill>
                  <a:srgbClr val="015692"/>
                </a:solidFill>
                <a:highlight>
                  <a:srgbClr val="FBFBFB"/>
                </a:highlight>
                <a:latin typeface="Consolas"/>
                <a:ea typeface="Consolas"/>
                <a:cs typeface="Consolas"/>
                <a:sym typeface="Consolas"/>
              </a:rPr>
              <a:t>new</a:t>
            </a:r>
            <a:r>
              <a:rPr lang="en-US" sz="1700" dirty="0">
                <a:solidFill>
                  <a:schemeClr val="dk1"/>
                </a:solidFill>
                <a:highlight>
                  <a:srgbClr val="FBFBFB"/>
                </a:highlight>
                <a:latin typeface="Consolas"/>
                <a:ea typeface="Consolas"/>
                <a:cs typeface="Consolas"/>
                <a:sym typeface="Consolas"/>
              </a:rPr>
              <a:t> Stack&lt;</a:t>
            </a:r>
            <a:r>
              <a:rPr lang="en-US" sz="1700" dirty="0">
                <a:solidFill>
                  <a:schemeClr val="tx1"/>
                </a:solidFill>
                <a:highlight>
                  <a:srgbClr val="FBFBFB"/>
                </a:highlight>
                <a:latin typeface="Consolas"/>
                <a:ea typeface="Consolas"/>
                <a:cs typeface="Consolas"/>
                <a:sym typeface="Consolas"/>
              </a:rPr>
              <a:t>Integer&gt;();</a:t>
            </a:r>
            <a:endParaRPr sz="1700" dirty="0">
              <a:solidFill>
                <a:schemeClr val="tx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Queue&lt;</a:t>
            </a:r>
            <a:r>
              <a:rPr lang="en-US" sz="1700" dirty="0">
                <a:solidFill>
                  <a:schemeClr val="dk1"/>
                </a:solidFill>
                <a:highlight>
                  <a:srgbClr val="FBFBFB"/>
                </a:highlight>
                <a:latin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 q = </a:t>
            </a:r>
            <a:r>
              <a:rPr lang="en-US" sz="1700" dirty="0">
                <a:solidFill>
                  <a:srgbClr val="015692"/>
                </a:solidFill>
                <a:highlight>
                  <a:srgbClr val="FBFBFB"/>
                </a:highlight>
                <a:latin typeface="Consolas"/>
                <a:ea typeface="Consolas"/>
                <a:cs typeface="Consolas"/>
                <a:sym typeface="Consolas"/>
              </a:rPr>
              <a:t>new</a:t>
            </a:r>
            <a:r>
              <a:rPr lang="en-US" sz="1700" dirty="0">
                <a:solidFill>
                  <a:schemeClr val="dk1"/>
                </a:solidFill>
                <a:highlight>
                  <a:srgbClr val="FBFBFB"/>
                </a:highlight>
                <a:latin typeface="Consolas"/>
                <a:ea typeface="Consolas"/>
                <a:cs typeface="Consolas"/>
                <a:sym typeface="Consolas"/>
              </a:rPr>
              <a:t> </a:t>
            </a:r>
            <a:r>
              <a:rPr lang="en-US" sz="1700" dirty="0">
                <a:solidFill>
                  <a:schemeClr val="dk1"/>
                </a:solidFill>
                <a:highlight>
                  <a:srgbClr val="FBFBFB"/>
                </a:highlight>
                <a:latin typeface="Consolas"/>
                <a:cs typeface="Consolas"/>
                <a:sym typeface="Consolas"/>
              </a:rPr>
              <a:t>LinkedList</a:t>
            </a:r>
            <a:r>
              <a:rPr lang="en-US" sz="1700" dirty="0">
                <a:solidFill>
                  <a:schemeClr val="dk1"/>
                </a:solidFill>
                <a:highlight>
                  <a:srgbClr val="FBFBFB"/>
                </a:highlight>
                <a:latin typeface="Consolas"/>
                <a:ea typeface="Consolas"/>
                <a:cs typeface="Consolas"/>
                <a:sym typeface="Consolas"/>
              </a:rPr>
              <a:t>&lt;</a:t>
            </a:r>
            <a:r>
              <a:rPr lang="en-US" sz="1700" dirty="0">
                <a:solidFill>
                  <a:schemeClr val="dk1"/>
                </a:solidFill>
                <a:highlight>
                  <a:srgbClr val="FBFBFB"/>
                </a:highlight>
                <a:latin typeface="Consolas"/>
                <a:cs typeface="Consolas"/>
                <a:sym typeface="Consolas"/>
              </a:rPr>
              <a:t>Integer</a:t>
            </a:r>
            <a:r>
              <a:rPr lang="en-US" sz="1700" dirty="0">
                <a:solidFill>
                  <a:schemeClr val="dk1"/>
                </a:solidFill>
                <a:highlight>
                  <a:srgbClr val="FBFBFB"/>
                </a:highlight>
                <a:latin typeface="Consolas"/>
                <a:ea typeface="Consolas"/>
                <a:cs typeface="Consolas"/>
                <a:sym typeface="Consolas"/>
              </a:rPr>
              <a:t>&gt;();</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656E77"/>
                </a:solidFill>
                <a:highlight>
                  <a:srgbClr val="FBFBFB"/>
                </a:highlight>
                <a:latin typeface="Consolas"/>
                <a:ea typeface="Consolas"/>
                <a:cs typeface="Consolas"/>
                <a:sym typeface="Consolas"/>
              </a:rPr>
              <a:t>// s -&gt; s2</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015692"/>
                </a:solidFill>
                <a:highlight>
                  <a:srgbClr val="FBFBFB"/>
                </a:highlight>
                <a:latin typeface="Consolas"/>
                <a:ea typeface="Consolas"/>
                <a:cs typeface="Consolas"/>
                <a:sym typeface="Consolas"/>
              </a:rPr>
              <a:t>while</a:t>
            </a: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s.isEmpty</a:t>
            </a: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s2.push(</a:t>
            </a:r>
            <a:r>
              <a:rPr lang="en-US" sz="1700" dirty="0" err="1">
                <a:solidFill>
                  <a:schemeClr val="dk1"/>
                </a:solidFill>
                <a:highlight>
                  <a:srgbClr val="FBFBFB"/>
                </a:highlight>
                <a:latin typeface="Consolas"/>
                <a:ea typeface="Consolas"/>
                <a:cs typeface="Consolas"/>
                <a:sym typeface="Consolas"/>
              </a:rPr>
              <a:t>s.pop</a:t>
            </a:r>
            <a:r>
              <a:rPr lang="en-US" sz="1700" dirty="0">
                <a:solidFill>
                  <a:schemeClr val="dk1"/>
                </a:solidFill>
                <a:highlight>
                  <a:srgbClr val="FBFBFB"/>
                </a:highlight>
                <a:latin typeface="Consolas"/>
                <a:ea typeface="Consolas"/>
                <a:cs typeface="Consolas"/>
                <a:sym typeface="Consolas"/>
              </a:rPr>
              <a:t>());</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656E77"/>
                </a:solidFill>
                <a:highlight>
                  <a:srgbClr val="FBFBFB"/>
                </a:highlight>
                <a:latin typeface="Consolas"/>
                <a:ea typeface="Consolas"/>
                <a:cs typeface="Consolas"/>
                <a:sym typeface="Consolas"/>
              </a:rPr>
              <a:t>// s2 -&gt; q</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015692"/>
                </a:solidFill>
                <a:highlight>
                  <a:srgbClr val="FBFBFB"/>
                </a:highlight>
                <a:latin typeface="Consolas"/>
                <a:ea typeface="Consolas"/>
                <a:cs typeface="Consolas"/>
                <a:sym typeface="Consolas"/>
              </a:rPr>
              <a:t>while</a:t>
            </a:r>
            <a:r>
              <a:rPr lang="en-US" sz="1700" dirty="0">
                <a:solidFill>
                  <a:schemeClr val="dk1"/>
                </a:solidFill>
                <a:highlight>
                  <a:srgbClr val="FBFBFB"/>
                </a:highlight>
                <a:latin typeface="Consolas"/>
                <a:ea typeface="Consolas"/>
                <a:cs typeface="Consolas"/>
                <a:sym typeface="Consolas"/>
              </a:rPr>
              <a:t>(!s2.isEmpty())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q.add</a:t>
            </a:r>
            <a:r>
              <a:rPr lang="en-US" sz="1700" dirty="0">
                <a:solidFill>
                  <a:schemeClr val="dk1"/>
                </a:solidFill>
                <a:highlight>
                  <a:srgbClr val="FBFBFB"/>
                </a:highlight>
                <a:latin typeface="Consolas"/>
                <a:ea typeface="Consolas"/>
                <a:cs typeface="Consolas"/>
                <a:sym typeface="Consolas"/>
              </a:rPr>
              <a:t>(s2.pop());</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656E77"/>
                </a:solidFill>
                <a:highlight>
                  <a:srgbClr val="FBFBFB"/>
                </a:highlight>
                <a:latin typeface="Consolas"/>
                <a:ea typeface="Consolas"/>
                <a:cs typeface="Consolas"/>
                <a:sym typeface="Consolas"/>
              </a:rPr>
              <a:t>// q -&gt; s</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a:solidFill>
                  <a:srgbClr val="015692"/>
                </a:solidFill>
                <a:highlight>
                  <a:srgbClr val="FBFBFB"/>
                </a:highlight>
                <a:latin typeface="Consolas"/>
                <a:ea typeface="Consolas"/>
                <a:cs typeface="Consolas"/>
                <a:sym typeface="Consolas"/>
              </a:rPr>
              <a:t>while</a:t>
            </a: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q.isEmpty</a:t>
            </a: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r>
              <a:rPr lang="en-US" sz="1700" dirty="0" err="1">
                <a:solidFill>
                  <a:schemeClr val="dk1"/>
                </a:solidFill>
                <a:highlight>
                  <a:srgbClr val="FBFBFB"/>
                </a:highlight>
                <a:latin typeface="Consolas"/>
                <a:ea typeface="Consolas"/>
                <a:cs typeface="Consolas"/>
                <a:sym typeface="Consolas"/>
              </a:rPr>
              <a:t>s.add</a:t>
            </a:r>
            <a:r>
              <a:rPr lang="en-US" sz="1700" dirty="0">
                <a:solidFill>
                  <a:schemeClr val="dk1"/>
                </a:solidFill>
                <a:highlight>
                  <a:srgbClr val="FBFBFB"/>
                </a:highlight>
                <a:latin typeface="Consolas"/>
                <a:ea typeface="Consolas"/>
                <a:cs typeface="Consolas"/>
                <a:sym typeface="Consolas"/>
              </a:rPr>
              <a:t>(</a:t>
            </a:r>
            <a:r>
              <a:rPr lang="en-US" sz="1700" dirty="0" err="1">
                <a:solidFill>
                  <a:schemeClr val="dk1"/>
                </a:solidFill>
                <a:highlight>
                  <a:srgbClr val="FBFBFB"/>
                </a:highlight>
                <a:latin typeface="Consolas"/>
                <a:ea typeface="Consolas"/>
                <a:cs typeface="Consolas"/>
                <a:sym typeface="Consolas"/>
              </a:rPr>
              <a:t>q.remove</a:t>
            </a:r>
            <a:r>
              <a:rPr lang="en-US" sz="1700" dirty="0">
                <a:solidFill>
                  <a:schemeClr val="dk1"/>
                </a:solidFill>
                <a:highlight>
                  <a:srgbClr val="FBFBFB"/>
                </a:highlight>
                <a:latin typeface="Consolas"/>
                <a:ea typeface="Consolas"/>
                <a:cs typeface="Consolas"/>
                <a:sym typeface="Consolas"/>
              </a:rPr>
              <a:t>());</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    	}</a:t>
            </a:r>
            <a:endParaRPr sz="1700" dirty="0">
              <a:solidFill>
                <a:schemeClr val="dk1"/>
              </a:solidFill>
              <a:highlight>
                <a:srgbClr val="FBFBFB"/>
              </a:highlight>
              <a:latin typeface="Consolas"/>
              <a:ea typeface="Consolas"/>
              <a:cs typeface="Consolas"/>
              <a:sym typeface="Consolas"/>
            </a:endParaRPr>
          </a:p>
          <a:p>
            <a:pPr marL="0" lvl="0" indent="0" algn="l" rtl="0">
              <a:lnSpc>
                <a:spcPct val="115000"/>
              </a:lnSpc>
              <a:spcBef>
                <a:spcPts val="0"/>
              </a:spcBef>
              <a:spcAft>
                <a:spcPts val="0"/>
              </a:spcAft>
              <a:buSzPts val="1100"/>
              <a:buNone/>
            </a:pPr>
            <a:r>
              <a:rPr lang="en-US" sz="1700" dirty="0">
                <a:solidFill>
                  <a:schemeClr val="dk1"/>
                </a:solidFill>
                <a:highlight>
                  <a:srgbClr val="FBFBFB"/>
                </a:highlight>
                <a:latin typeface="Consolas"/>
                <a:ea typeface="Consolas"/>
                <a:cs typeface="Consolas"/>
                <a:sym typeface="Consolas"/>
              </a:rPr>
              <a:t>}</a:t>
            </a:r>
            <a:endParaRPr sz="2400" dirty="0">
              <a:solidFill>
                <a:srgbClr val="0033B3"/>
              </a:solidFill>
              <a:latin typeface="Consolas"/>
              <a:ea typeface="Consolas"/>
              <a:cs typeface="Consolas"/>
              <a:sym typeface="Consolas"/>
            </a:endParaRPr>
          </a:p>
        </p:txBody>
      </p:sp>
      <p:sp>
        <p:nvSpPr>
          <p:cNvPr id="165" name="Google Shape;165;p21"/>
          <p:cNvSpPr txBox="1"/>
          <p:nvPr/>
        </p:nvSpPr>
        <p:spPr>
          <a:xfrm>
            <a:off x="7736025" y="3980100"/>
            <a:ext cx="4303500" cy="15142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0000"/>
              </a:buClr>
              <a:buSzPts val="2800"/>
              <a:buFont typeface="Calibri"/>
              <a:buAutoNum type="alphaUcParenR"/>
            </a:pPr>
            <a:r>
              <a:rPr lang="en-US" sz="2800" i="1" dirty="0">
                <a:latin typeface="Calibri"/>
                <a:ea typeface="Calibri"/>
                <a:cs typeface="Calibri"/>
                <a:sym typeface="Calibri"/>
              </a:rPr>
              <a:t>bottom </a:t>
            </a:r>
            <a:r>
              <a:rPr lang="en-US" sz="2800" dirty="0">
                <a:latin typeface="Calibri"/>
                <a:ea typeface="Calibri"/>
                <a:cs typeface="Calibri"/>
                <a:sym typeface="Calibri"/>
              </a:rPr>
              <a:t>[0, 1, 2, 3, 4] </a:t>
            </a:r>
            <a:r>
              <a:rPr lang="en-US" sz="2800" i="1" dirty="0">
                <a:latin typeface="Calibri"/>
                <a:ea typeface="Calibri"/>
                <a:cs typeface="Calibri"/>
                <a:sym typeface="Calibri"/>
              </a:rPr>
              <a:t>top</a:t>
            </a:r>
            <a:br>
              <a:rPr lang="en-US" sz="2800" i="1" dirty="0">
                <a:latin typeface="Calibri"/>
                <a:ea typeface="Calibri"/>
                <a:cs typeface="Calibri"/>
                <a:sym typeface="Calibri"/>
              </a:rPr>
            </a:br>
            <a:endParaRPr sz="2800" i="1" dirty="0">
              <a:latin typeface="Calibri"/>
              <a:ea typeface="Calibri"/>
              <a:cs typeface="Calibri"/>
              <a:sym typeface="Calibri"/>
            </a:endParaRPr>
          </a:p>
          <a:p>
            <a:pPr marL="342900" marR="0" lvl="0" indent="-342900" algn="l" rtl="0">
              <a:spcBef>
                <a:spcPts val="0"/>
              </a:spcBef>
              <a:spcAft>
                <a:spcPts val="0"/>
              </a:spcAft>
              <a:buClr>
                <a:srgbClr val="000000"/>
              </a:buClr>
              <a:buSzPts val="2800"/>
              <a:buFont typeface="Calibri"/>
              <a:buAutoNum type="alphaUcParenR"/>
            </a:pPr>
            <a:r>
              <a:rPr lang="en-US" sz="2800" i="1" dirty="0">
                <a:latin typeface="Calibri"/>
                <a:ea typeface="Calibri"/>
                <a:cs typeface="Calibri"/>
                <a:sym typeface="Calibri"/>
              </a:rPr>
              <a:t>bottom </a:t>
            </a:r>
            <a:r>
              <a:rPr lang="en-US" sz="2800" dirty="0">
                <a:latin typeface="Calibri"/>
                <a:ea typeface="Calibri"/>
                <a:cs typeface="Calibri"/>
                <a:sym typeface="Calibri"/>
              </a:rPr>
              <a:t>[4, 3, 2, 1, 0]</a:t>
            </a:r>
            <a:r>
              <a:rPr lang="en-US" sz="2800" dirty="0">
                <a:solidFill>
                  <a:srgbClr val="000000"/>
                </a:solidFill>
                <a:latin typeface="Calibri"/>
                <a:ea typeface="Calibri"/>
                <a:cs typeface="Calibri"/>
                <a:sym typeface="Calibri"/>
              </a:rPr>
              <a:t> </a:t>
            </a:r>
            <a:r>
              <a:rPr lang="en-US" sz="2800" i="1" dirty="0">
                <a:solidFill>
                  <a:srgbClr val="000000"/>
                </a:solidFill>
                <a:latin typeface="Calibri"/>
                <a:ea typeface="Calibri"/>
                <a:cs typeface="Calibri"/>
                <a:sym typeface="Calibri"/>
              </a:rPr>
              <a:t>top</a:t>
            </a:r>
            <a:endParaRPr sz="2800" i="1"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1691</Words>
  <Application>Microsoft Macintosh PowerPoint</Application>
  <PresentationFormat>Widescreen</PresentationFormat>
  <Paragraphs>248</Paragraphs>
  <Slides>19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Roboto Mono</vt:lpstr>
      <vt:lpstr>NTR</vt:lpstr>
      <vt:lpstr>Calibri</vt:lpstr>
      <vt:lpstr>Montserrat SemiBold</vt:lpstr>
      <vt:lpstr>Consolas</vt:lpstr>
      <vt:lpstr>Tahoma</vt:lpstr>
      <vt:lpstr>Montserrat ExtraBold</vt:lpstr>
      <vt:lpstr>Montserrat</vt:lpstr>
      <vt:lpstr>CSE 373 Summer 2020</vt:lpstr>
      <vt:lpstr>Stacks &amp; Queues Practice</vt:lpstr>
      <vt:lpstr>Lecture Outline</vt:lpstr>
      <vt:lpstr>Announcements</vt:lpstr>
      <vt:lpstr>Lecture Outline</vt:lpstr>
      <vt:lpstr>Lecture Outline</vt:lpstr>
      <vt:lpstr>(Recap) Stacks &amp; Queues</vt:lpstr>
      <vt:lpstr>(Recap) Common Problem-Solving Strategies</vt:lpstr>
      <vt:lpstr>Metacognition</vt:lpstr>
      <vt:lpstr>PowerPoint Presentation</vt:lpstr>
      <vt:lpstr>PowerPoint Presentation</vt:lpstr>
      <vt:lpstr>(PCM) Common Exceptions</vt:lpstr>
      <vt:lpstr>Which is the most appropriate way to throw an exception for this method? The method should return the n’th element from the top of a Stack.</vt:lpstr>
      <vt:lpstr>Which is the most appropriate way to throw an exception for this method? The method should return the n’th element from the top of a Stack.</vt:lpstr>
      <vt:lpstr>Reference Semantics</vt:lpstr>
      <vt:lpstr>Lecture Outline</vt:lpstr>
      <vt:lpstr>(PCM) copyStack</vt:lpstr>
      <vt:lpstr>Lecture Outline</vt:lpstr>
      <vt:lpstr>spliceStack</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 Practice</dc:title>
  <cp:lastModifiedBy>Melissa Lin</cp:lastModifiedBy>
  <cp:revision>2</cp:revision>
  <dcterms:modified xsi:type="dcterms:W3CDTF">2023-07-07T07:45:33Z</dcterms:modified>
</cp:coreProperties>
</file>