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81" r:id="rId18"/>
    <p:sldId id="282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Montserrat" pitchFamily="2" charset="77"/>
      <p:regular r:id="rId37"/>
      <p:bold r:id="rId38"/>
      <p:italic r:id="rId39"/>
      <p:boldItalic r:id="rId40"/>
    </p:embeddedFont>
    <p:embeddedFont>
      <p:font typeface="Montserrat ExtraBold" pitchFamily="2" charset="77"/>
      <p:bold r:id="rId41"/>
      <p:italic r:id="rId42"/>
      <p:boldItalic r:id="rId43"/>
    </p:embeddedFont>
    <p:embeddedFont>
      <p:font typeface="Montserrat SemiBold" panose="020F0502020204030204" pitchFamily="34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BDC07B-FA41-4F8E-9ECC-DB10076FB082}">
  <a:tblStyle styleId="{DEBDC07B-FA41-4F8E-9ECC-DB10076FB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E7D0CF-D307-4073-8FBD-39283C8C5C7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76"/>
  </p:normalViewPr>
  <p:slideViewPr>
    <p:cSldViewPr snapToGrid="0">
      <p:cViewPr varScale="1">
        <p:scale>
          <a:sx n="114" d="100"/>
          <a:sy n="114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832fea6b2_1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1832fea6b2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1832fea6b2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1832fea6b2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114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832fea6b2_1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1832fea6b2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274" name="Google Shape;27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1832fea6b2_1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21832fea6b2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d039b00cd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2d039b00c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832fea6b2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1832fea6b2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 hasCustomPrompt="1"/>
          </p:nvPr>
        </p:nvSpPr>
        <p:spPr>
          <a:xfrm>
            <a:off x="292977" y="4013370"/>
            <a:ext cx="7032434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Stacks &amp; Queues</a:t>
            </a:r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04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 Lin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65DFD-DBCC-4487-A560-C78C5EE5E50A}"/>
              </a:ext>
            </a:extLst>
          </p:cNvPr>
          <p:cNvSpPr txBox="1"/>
          <p:nvPr userDrawn="1"/>
        </p:nvSpPr>
        <p:spPr>
          <a:xfrm>
            <a:off x="8496960" y="4992318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A2DB8-EF95-DD88-5881-6DB9E389D7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9006" y="5558492"/>
            <a:ext cx="1354709" cy="1354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3" name="Google Shape;4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FD3B0E-FF44-4648-7F00-B66DF41D82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0655" y="278691"/>
            <a:ext cx="8128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9C6BF-5B40-9915-D994-304E0AA2FF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0655" y="278691"/>
            <a:ext cx="8128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Stacks &amp; Queues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/>
        </p:nvSpPr>
        <p:spPr>
          <a:xfrm>
            <a:off x="7456906" y="2225075"/>
            <a:ext cx="447680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Dogs or cats?</a:t>
            </a:r>
          </a:p>
        </p:txBody>
      </p:sp>
      <p:sp>
        <p:nvSpPr>
          <p:cNvPr id="71" name="Google Shape;71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0EC630-430C-F903-5290-9B68B7AE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&amp; Queues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Programming with Stacks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-163286" y="2137954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85800" lvl="1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Stack&lt;String&gt; s = new Stack&lt;String&gt;();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s.push("a");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s.push("b");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s.push("c");             </a:t>
            </a:r>
            <a:r>
              <a:rPr lang="en-US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bottom ["a", "b", "c"] top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System.out.println(s.pop()); </a:t>
            </a:r>
            <a:r>
              <a:rPr lang="en-US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"c"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Stack</a:t>
            </a:r>
            <a:r>
              <a:rPr lang="en-US"/>
              <a:t> has other methods that we will ask you not to use</a:t>
            </a:r>
            <a:endParaRPr/>
          </a:p>
        </p:txBody>
      </p:sp>
      <p:graphicFrame>
        <p:nvGraphicFramePr>
          <p:cNvPr id="168" name="Google Shape;168;p19"/>
          <p:cNvGraphicFramePr/>
          <p:nvPr/>
        </p:nvGraphicFramePr>
        <p:xfrm>
          <a:off x="4003796" y="1405545"/>
          <a:ext cx="7691425" cy="2770780"/>
        </p:xfrm>
        <a:graphic>
          <a:graphicData uri="http://schemas.openxmlformats.org/drawingml/2006/table">
            <a:tbl>
              <a:tblPr>
                <a:noFill/>
                <a:tableStyleId>{DEBDC07B-FA41-4F8E-9ECC-DB10076FB082}</a:tableStyleId>
              </a:tblPr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Stack&lt;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&gt;()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constructs a new stack with elements of type 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</a:t>
                      </a:r>
                      <a:endParaRPr/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push(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value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places given value on top of stack</a:t>
                      </a:r>
                      <a:endParaRPr/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pop()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removes top value from stack and returns it;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throws 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EmptyStackException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stack is empty</a:t>
                      </a:r>
                      <a:endParaRPr/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peek()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top value from stack without removing it;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throws 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EmptyStackException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stack is empty</a:t>
                      </a:r>
                      <a:endParaRPr/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size()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number of elements in stack</a:t>
                      </a:r>
                      <a:endParaRPr/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isEmpty()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true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stack has no elements</a:t>
                      </a:r>
                      <a:endParaRPr/>
                    </a:p>
                  </a:txBody>
                  <a:tcPr marL="91450" marR="91450" marT="45150" marB="451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Queue - What is it good for?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754675" y="1716850"/>
            <a:ext cx="1078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622600" y="1443300"/>
            <a:ext cx="110370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What is it?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-in-First-out (FIFO) data structure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○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Elements are removed in the </a:t>
            </a: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same order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 to how they were added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elements must be of same type*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Dynamically sized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623450" y="4187750"/>
            <a:ext cx="111150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Queue particularly good at?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add element to back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remove element from front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operations are few but </a:t>
            </a: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efficient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9145105" y="5365635"/>
            <a:ext cx="80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queue</a:t>
            </a:r>
            <a:endParaRPr/>
          </a:p>
        </p:txBody>
      </p:sp>
      <p:graphicFrame>
        <p:nvGraphicFramePr>
          <p:cNvPr id="178" name="Google Shape;178;p20"/>
          <p:cNvGraphicFramePr/>
          <p:nvPr/>
        </p:nvGraphicFramePr>
        <p:xfrm>
          <a:off x="8268805" y="4170135"/>
          <a:ext cx="2559050" cy="965200"/>
        </p:xfrm>
        <a:graphic>
          <a:graphicData uri="http://schemas.openxmlformats.org/drawingml/2006/table">
            <a:tbl>
              <a:tblPr>
                <a:noFill/>
                <a:tableStyleId>{DEBDC07B-FA41-4F8E-9ECC-DB10076FB082}</a:tableStyleId>
              </a:tblPr>
              <a:tblGrid>
                <a:gridCol w="8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front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back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9" name="Google Shape;179;p20"/>
          <p:cNvCxnSpPr/>
          <p:nvPr/>
        </p:nvCxnSpPr>
        <p:spPr>
          <a:xfrm rot="10800000">
            <a:off x="10935805" y="4855935"/>
            <a:ext cx="685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0" name="Google Shape;180;p20"/>
          <p:cNvSpPr txBox="1"/>
          <p:nvPr/>
        </p:nvSpPr>
        <p:spPr>
          <a:xfrm>
            <a:off x="11240605" y="4459060"/>
            <a:ext cx="5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</a:t>
            </a:r>
            <a:endParaRPr/>
          </a:p>
        </p:txBody>
      </p:sp>
      <p:cxnSp>
        <p:nvCxnSpPr>
          <p:cNvPr id="181" name="Google Shape;181;p20"/>
          <p:cNvCxnSpPr/>
          <p:nvPr/>
        </p:nvCxnSpPr>
        <p:spPr>
          <a:xfrm rot="10800000">
            <a:off x="7506805" y="4870223"/>
            <a:ext cx="685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2" name="Google Shape;182;p20"/>
          <p:cNvSpPr txBox="1"/>
          <p:nvPr/>
        </p:nvSpPr>
        <p:spPr>
          <a:xfrm>
            <a:off x="6440005" y="4444773"/>
            <a:ext cx="170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remove, peek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Queue</a:t>
            </a:r>
            <a:endParaRPr/>
          </a:p>
        </p:txBody>
      </p:sp>
      <p:grpSp>
        <p:nvGrpSpPr>
          <p:cNvPr id="188" name="Google Shape;188;p21"/>
          <p:cNvGrpSpPr/>
          <p:nvPr/>
        </p:nvGrpSpPr>
        <p:grpSpPr>
          <a:xfrm>
            <a:off x="2906109" y="1312108"/>
            <a:ext cx="6376788" cy="4185866"/>
            <a:chOff x="666750" y="506796"/>
            <a:chExt cx="9566264" cy="5979304"/>
          </a:xfrm>
        </p:grpSpPr>
        <p:cxnSp>
          <p:nvCxnSpPr>
            <p:cNvPr id="189" name="Google Shape;189;p21"/>
            <p:cNvCxnSpPr/>
            <p:nvPr/>
          </p:nvCxnSpPr>
          <p:spPr>
            <a:xfrm flipH="1">
              <a:off x="666750" y="2527300"/>
              <a:ext cx="7810500" cy="12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21"/>
            <p:cNvCxnSpPr/>
            <p:nvPr/>
          </p:nvCxnSpPr>
          <p:spPr>
            <a:xfrm>
              <a:off x="723900" y="5056188"/>
              <a:ext cx="7810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21"/>
            <p:cNvCxnSpPr/>
            <p:nvPr/>
          </p:nvCxnSpPr>
          <p:spPr>
            <a:xfrm flipH="1">
              <a:off x="2800350" y="5689600"/>
              <a:ext cx="3543300" cy="1588"/>
            </a:xfrm>
            <a:prstGeom prst="straightConnector1">
              <a:avLst/>
            </a:pr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92" name="Google Shape;192;p21"/>
            <p:cNvSpPr txBox="1"/>
            <p:nvPr/>
          </p:nvSpPr>
          <p:spPr>
            <a:xfrm>
              <a:off x="4165599" y="5689600"/>
              <a:ext cx="20037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add</a:t>
              </a:r>
              <a:endParaRPr/>
            </a:p>
          </p:txBody>
        </p:sp>
        <p:cxnSp>
          <p:nvCxnSpPr>
            <p:cNvPr id="193" name="Google Shape;193;p21"/>
            <p:cNvCxnSpPr/>
            <p:nvPr/>
          </p:nvCxnSpPr>
          <p:spPr>
            <a:xfrm flipH="1">
              <a:off x="2800350" y="2147888"/>
              <a:ext cx="3543300" cy="9525"/>
            </a:xfrm>
            <a:prstGeom prst="straightConnector1">
              <a:avLst/>
            </a:pr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94" name="Google Shape;194;p21"/>
            <p:cNvSpPr txBox="1"/>
            <p:nvPr/>
          </p:nvSpPr>
          <p:spPr>
            <a:xfrm>
              <a:off x="4046536" y="506796"/>
              <a:ext cx="37371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remove</a:t>
              </a:r>
              <a:endParaRPr/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723900" y="5056189"/>
              <a:ext cx="18117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front</a:t>
              </a:r>
              <a:endParaRPr/>
            </a:p>
          </p:txBody>
        </p:sp>
        <p:sp>
          <p:nvSpPr>
            <p:cNvPr id="196" name="Google Shape;196;p21"/>
            <p:cNvSpPr txBox="1"/>
            <p:nvPr/>
          </p:nvSpPr>
          <p:spPr>
            <a:xfrm>
              <a:off x="7783514" y="5056189"/>
              <a:ext cx="24495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back</a:t>
              </a:r>
              <a:endParaRPr/>
            </a:p>
          </p:txBody>
        </p:sp>
      </p:grpSp>
      <p:pic>
        <p:nvPicPr>
          <p:cNvPr id="198" name="Google Shape;19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322" y="2971790"/>
            <a:ext cx="1990959" cy="127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og GIF - Dog GIFs">
            <a:extLst>
              <a:ext uri="{FF2B5EF4-FFF2-40B4-BE49-F238E27FC236}">
                <a16:creationId xmlns:a16="http://schemas.microsoft.com/office/drawing/2014/main" id="{C13FBFE3-58A5-0A9C-ECF9-B2EEF7F50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9"/>
          <a:stretch/>
        </p:blipFill>
        <p:spPr bwMode="auto">
          <a:xfrm>
            <a:off x="3039482" y="2955379"/>
            <a:ext cx="1596505" cy="13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Creatura Dog Dog Hat GIF - La Creatura Dog Dog Hat Hat Dog GIFs">
            <a:extLst>
              <a:ext uri="{FF2B5EF4-FFF2-40B4-BE49-F238E27FC236}">
                <a16:creationId xmlns:a16="http://schemas.microsoft.com/office/drawing/2014/main" id="{40039522-9FE7-1F74-AAB0-8C5794DC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16" y="2932685"/>
            <a:ext cx="13970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Queues in Computer Science</a:t>
            </a: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Operating systems: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queue of print jobs to send to the printer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queue of programs / processes to be run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queue of network data packets to send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Programming: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modeling a line of customers or clients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storing a queue of computations to be performed in order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Real world examples: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people on an escalator or waiting in a line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cars at a gas station (or on an assembly line)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Programming with Queues</a:t>
            </a:r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body" idx="1"/>
          </p:nvPr>
        </p:nvSpPr>
        <p:spPr>
          <a:xfrm>
            <a:off x="376646" y="3903208"/>
            <a:ext cx="10515600" cy="305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Queue&lt;Integer&gt; q = new </a:t>
            </a:r>
            <a:r>
              <a:rPr lang="en-US" b="1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LinkedList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&lt;Integer&gt;();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q.add(42);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q.add(-3);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q.add(17);       </a:t>
            </a:r>
            <a:r>
              <a:rPr lang="en-US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front [42, -3, 17] back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System.out.println(q.remove());   </a:t>
            </a:r>
            <a:r>
              <a:rPr lang="en-US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42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b="1"/>
              <a:t>IMPORTANT</a:t>
            </a:r>
            <a:r>
              <a:rPr lang="en-US"/>
              <a:t>: When constructing a queue you must use a new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LinkedList</a:t>
            </a:r>
            <a:r>
              <a:rPr lang="en-US"/>
              <a:t> object instead of a new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Queue</a:t>
            </a:r>
            <a:r>
              <a:rPr lang="en-US"/>
              <a:t> object.</a:t>
            </a:r>
            <a:endParaRPr/>
          </a:p>
        </p:txBody>
      </p:sp>
      <p:graphicFrame>
        <p:nvGraphicFramePr>
          <p:cNvPr id="212" name="Google Shape;212;p23"/>
          <p:cNvGraphicFramePr/>
          <p:nvPr/>
        </p:nvGraphicFramePr>
        <p:xfrm>
          <a:off x="3600994" y="1219200"/>
          <a:ext cx="8321675" cy="2401262"/>
        </p:xfrm>
        <a:graphic>
          <a:graphicData uri="http://schemas.openxmlformats.org/drawingml/2006/table">
            <a:tbl>
              <a:tblPr>
                <a:noFill/>
                <a:tableStyleId>{DEBDC07B-FA41-4F8E-9ECC-DB10076FB082}</a:tableStyleId>
              </a:tblPr>
              <a:tblGrid>
                <a:gridCol w="17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add(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value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200" marB="452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places given value at back of queue</a:t>
                      </a:r>
                      <a:endParaRPr/>
                    </a:p>
                  </a:txBody>
                  <a:tcPr marL="91450" marR="91450" marT="45200" marB="452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remove()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200" marB="452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removes value from front of queue and returns it;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throws a 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NoSuchElementException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queue is empty</a:t>
                      </a:r>
                      <a:endParaRPr/>
                    </a:p>
                  </a:txBody>
                  <a:tcPr marL="91450" marR="91450" marT="45200" marB="452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peek()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200" marB="452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front value from queue without removing it;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null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queue is empty</a:t>
                      </a:r>
                      <a:endParaRPr/>
                    </a:p>
                  </a:txBody>
                  <a:tcPr marL="91450" marR="91450" marT="45200" marB="452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size()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200" marB="452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number of elements in queue</a:t>
                      </a:r>
                      <a:endParaRPr/>
                    </a:p>
                  </a:txBody>
                  <a:tcPr marL="91450" marR="91450" marT="45200" marB="452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isEmpty()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200" marB="452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true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queue has no elements</a:t>
                      </a:r>
                      <a:endParaRPr/>
                    </a:p>
                  </a:txBody>
                  <a:tcPr marL="91450" marR="91450" marT="45200" marB="452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en-US" dirty="0"/>
              <a:t>Announcements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Review</a:t>
            </a:r>
          </a:p>
          <a:p>
            <a:pPr indent="-457200">
              <a:spcBef>
                <a:spcPts val="2200"/>
              </a:spcBef>
              <a:buClr>
                <a:schemeClr val="accent5"/>
              </a:buClr>
              <a:buSzPts val="2800"/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  <a:endParaRPr lang="en-US"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Stack Manipulation</a:t>
            </a:r>
            <a:endParaRPr dirty="0"/>
          </a:p>
          <a:p>
            <a:pPr indent="-457200">
              <a:spcBef>
                <a:spcPts val="1700"/>
              </a:spcBef>
              <a:buSzPts val="2400"/>
            </a:pPr>
            <a:r>
              <a:rPr lang="en-US" dirty="0"/>
              <a:t>Problem Solving</a:t>
            </a:r>
            <a:endParaRPr dirty="0"/>
          </a:p>
        </p:txBody>
      </p:sp>
      <p:sp>
        <p:nvSpPr>
          <p:cNvPr id="219" name="Google Shape;219;p24"/>
          <p:cNvSpPr/>
          <p:nvPr/>
        </p:nvSpPr>
        <p:spPr>
          <a:xfrm rot="10800000">
            <a:off x="4627654" y="2784155"/>
            <a:ext cx="444900" cy="3090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en-US" dirty="0"/>
              <a:t>Announcements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Review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Queue Manipulation</a:t>
            </a:r>
            <a:endParaRPr dirty="0"/>
          </a:p>
          <a:p>
            <a:pPr indent="-457200">
              <a:spcBef>
                <a:spcPts val="2200"/>
              </a:spcBef>
              <a:buClr>
                <a:schemeClr val="accent5"/>
              </a:buClr>
              <a:buSzPts val="2800"/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  <a:endParaRPr lang="en-US" dirty="0"/>
          </a:p>
          <a:p>
            <a:pPr indent="-457200">
              <a:spcBef>
                <a:spcPts val="1700"/>
              </a:spcBef>
              <a:buSzPts val="2400"/>
            </a:pPr>
            <a:r>
              <a:rPr lang="en-US" dirty="0"/>
              <a:t>Problem Solving</a:t>
            </a:r>
          </a:p>
        </p:txBody>
      </p:sp>
      <p:sp>
        <p:nvSpPr>
          <p:cNvPr id="263" name="Google Shape;263;p28"/>
          <p:cNvSpPr/>
          <p:nvPr/>
        </p:nvSpPr>
        <p:spPr>
          <a:xfrm rot="10800000">
            <a:off x="4557654" y="3429000"/>
            <a:ext cx="444900" cy="3090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return of this method?</a:t>
            </a:r>
            <a:endParaRPr dirty="0"/>
          </a:p>
        </p:txBody>
      </p:sp>
      <p:sp>
        <p:nvSpPr>
          <p:cNvPr id="225" name="Google Shape;225;p25"/>
          <p:cNvSpPr txBox="1"/>
          <p:nvPr/>
        </p:nvSpPr>
        <p:spPr>
          <a:xfrm>
            <a:off x="838199" y="2150701"/>
            <a:ext cx="7391400" cy="3139281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rgbClr val="8C8C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// numbers: bottom [1, 2, 3, 4, 5] top</a:t>
            </a:r>
            <a:endParaRPr sz="1800" i="1" dirty="0">
              <a:solidFill>
                <a:srgbClr val="8C8C8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sum(Stack&lt;</a:t>
            </a:r>
            <a:r>
              <a:rPr lang="en-US" sz="1800" dirty="0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numbers) {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 = </a:t>
            </a:r>
            <a:r>
              <a:rPr lang="en-US" sz="1800" dirty="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-US" sz="1800" dirty="0" err="1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numbers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.size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++) {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 =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numbers.pop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total += number;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numbers.push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(number);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return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8480956" y="2150701"/>
            <a:ext cx="2912464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 lang="en-US" dirty="0">
              <a:ea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25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Throws an error</a:t>
            </a:r>
            <a:endParaRPr dirty="0"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81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4;p25">
            <a:extLst>
              <a:ext uri="{FF2B5EF4-FFF2-40B4-BE49-F238E27FC236}">
                <a16:creationId xmlns:a16="http://schemas.microsoft.com/office/drawing/2014/main" id="{6C16F7B7-B687-5716-E3D6-CD72D2DF28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return of this method?</a:t>
            </a:r>
            <a:endParaRPr dirty="0"/>
          </a:p>
        </p:txBody>
      </p:sp>
      <p:sp>
        <p:nvSpPr>
          <p:cNvPr id="6" name="Google Shape;226;p25">
            <a:extLst>
              <a:ext uri="{FF2B5EF4-FFF2-40B4-BE49-F238E27FC236}">
                <a16:creationId xmlns:a16="http://schemas.microsoft.com/office/drawing/2014/main" id="{07C00B35-0C66-ED0B-6DE3-525FD0D5CB11}"/>
              </a:ext>
            </a:extLst>
          </p:cNvPr>
          <p:cNvSpPr txBox="1"/>
          <p:nvPr/>
        </p:nvSpPr>
        <p:spPr>
          <a:xfrm>
            <a:off x="8480956" y="2150701"/>
            <a:ext cx="2912464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 lang="en-US" dirty="0">
              <a:ea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25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Throws an error</a:t>
            </a:r>
            <a:endParaRPr dirty="0"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25;p25">
            <a:extLst>
              <a:ext uri="{FF2B5EF4-FFF2-40B4-BE49-F238E27FC236}">
                <a16:creationId xmlns:a16="http://schemas.microsoft.com/office/drawing/2014/main" id="{5299F8D6-B9C4-5737-5B79-234E5BF2615F}"/>
              </a:ext>
            </a:extLst>
          </p:cNvPr>
          <p:cNvSpPr txBox="1"/>
          <p:nvPr/>
        </p:nvSpPr>
        <p:spPr>
          <a:xfrm>
            <a:off x="838199" y="2150701"/>
            <a:ext cx="7391400" cy="3139281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rgbClr val="8C8C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// numbers: bottom [1, 2, 3, 4, 5] top</a:t>
            </a:r>
            <a:endParaRPr sz="1800" i="1" dirty="0">
              <a:solidFill>
                <a:srgbClr val="8C8C8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sum(Stack&lt;</a:t>
            </a:r>
            <a:r>
              <a:rPr lang="en-US" sz="1800" dirty="0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numbers) {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 = </a:t>
            </a:r>
            <a:r>
              <a:rPr lang="en-US" sz="1800" dirty="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-US" sz="1800" dirty="0" err="1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numbers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.size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++) {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 =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numbers.pop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total += number;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numbers.push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(number);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return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1068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return of this method?</a:t>
            </a:r>
            <a:endParaRPr dirty="0"/>
          </a:p>
        </p:txBody>
      </p:sp>
      <p:sp>
        <p:nvSpPr>
          <p:cNvPr id="225" name="Google Shape;225;p25"/>
          <p:cNvSpPr txBox="1"/>
          <p:nvPr/>
        </p:nvSpPr>
        <p:spPr>
          <a:xfrm>
            <a:off x="838199" y="2150701"/>
            <a:ext cx="7391400" cy="3970277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rgbClr val="8C8C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// numbers: bottom [1, 2, 3, 4, 5] top</a:t>
            </a:r>
            <a:endParaRPr sz="1800" i="1" dirty="0">
              <a:solidFill>
                <a:srgbClr val="8C8C8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sum(Stack&lt;</a:t>
            </a:r>
            <a:r>
              <a:rPr lang="en-US" sz="1800" dirty="0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numbers) {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Queue&lt;</a:t>
            </a:r>
            <a:r>
              <a:rPr lang="en-US" sz="1800" dirty="0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q =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new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LinkedList&lt;&gt;();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 = </a:t>
            </a:r>
            <a:r>
              <a:rPr lang="en-US" sz="1800" dirty="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-US" sz="1800" dirty="0" err="1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numbers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.size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++) {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 =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numbers.pop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total += number;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q.add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(number);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return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8480956" y="2150701"/>
            <a:ext cx="291246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Throws an error</a:t>
            </a:r>
            <a:endParaRPr dirty="0"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Clr>
                <a:schemeClr val="accent5"/>
              </a:buClr>
              <a:buSzPts val="2800"/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Review: ADTs, Stacks &amp; Queues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Queue Manipulation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Stack Manipulation</a:t>
            </a:r>
            <a:endParaRPr dirty="0"/>
          </a:p>
          <a:p>
            <a:pPr indent="-457200">
              <a:spcBef>
                <a:spcPts val="1700"/>
              </a:spcBef>
              <a:buSzPts val="2400"/>
            </a:pPr>
            <a:r>
              <a:rPr lang="en-US" dirty="0"/>
              <a:t>Problem Solving</a:t>
            </a:r>
            <a:endParaRPr dirty="0"/>
          </a:p>
        </p:txBody>
      </p:sp>
      <p:sp>
        <p:nvSpPr>
          <p:cNvPr id="78" name="Google Shape;78;p10"/>
          <p:cNvSpPr/>
          <p:nvPr/>
        </p:nvSpPr>
        <p:spPr>
          <a:xfrm rot="10800000">
            <a:off x="4056879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the return of this method?</a:t>
            </a:r>
            <a:endParaRPr/>
          </a:p>
        </p:txBody>
      </p:sp>
      <p:sp>
        <p:nvSpPr>
          <p:cNvPr id="232" name="Google Shape;232;p26"/>
          <p:cNvSpPr txBox="1"/>
          <p:nvPr/>
        </p:nvSpPr>
        <p:spPr>
          <a:xfrm>
            <a:off x="838199" y="2150701"/>
            <a:ext cx="7391400" cy="3970277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// numbers: bottom [1, 2, 3, 4, 5] top</a:t>
            </a:r>
            <a:endParaRPr sz="1800" i="1" dirty="0">
              <a:solidFill>
                <a:srgbClr val="8C8C8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sum(Stack&lt;</a:t>
            </a:r>
            <a:r>
              <a:rPr lang="en-US" sz="1800" dirty="0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numbers) {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Queue&lt;</a:t>
            </a:r>
            <a:r>
              <a:rPr lang="en-US" sz="1800" dirty="0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q =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new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LinkedList&lt;&gt;();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 = </a:t>
            </a:r>
            <a:r>
              <a:rPr lang="en-US" sz="1800" dirty="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-US" sz="1800" dirty="0" err="1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numbers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.size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++) {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 =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numbers.pop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total += number;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q.add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(number);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return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8480956" y="2150701"/>
            <a:ext cx="291246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arenR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Throws an error</a:t>
            </a:r>
            <a:endParaRPr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 Sum bug</a:t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 rot="10800000">
            <a:off x="4152540" y="3428919"/>
            <a:ext cx="444900" cy="3090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152400" y="1388700"/>
            <a:ext cx="6630000" cy="4248300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// numbers: bottom [1, 2, 3, 4, 5] top</a:t>
            </a:r>
            <a:endParaRPr sz="1800" i="1" dirty="0">
              <a:solidFill>
                <a:srgbClr val="8C8C8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sum(Stack&lt;</a:t>
            </a:r>
            <a:r>
              <a:rPr lang="en-US" sz="1800" dirty="0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numbers) {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Queue&lt;</a:t>
            </a:r>
            <a:r>
              <a:rPr lang="en-US" sz="1800" dirty="0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q =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new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LinkedList&lt;&gt;();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 = </a:t>
            </a:r>
            <a:r>
              <a:rPr lang="en-US" sz="1800" dirty="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-US" sz="1800" dirty="0" err="1">
                <a:solidFill>
                  <a:srgbClr val="007E8A"/>
                </a:solidFill>
                <a:latin typeface="Consolas"/>
                <a:ea typeface="Consolas"/>
                <a:cs typeface="Consolas"/>
                <a:sym typeface="Consolas"/>
              </a:rPr>
              <a:t>numbers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.size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++) {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 =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numbers.pop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total += number;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8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q.add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(number);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// Still need to move back to the stack!</a:t>
            </a:r>
            <a:b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i="1" dirty="0">
                <a:solidFill>
                  <a:srgbClr val="8C8C8C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return </a:t>
            </a: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total;</a:t>
            </a:r>
            <a:b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6990075" y="1207450"/>
            <a:ext cx="5216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Loop Table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2" name="Google Shape;242;p27"/>
          <p:cNvGraphicFramePr/>
          <p:nvPr/>
        </p:nvGraphicFramePr>
        <p:xfrm>
          <a:off x="7051225" y="1776850"/>
          <a:ext cx="5046700" cy="1998465"/>
        </p:xfrm>
        <a:graphic>
          <a:graphicData uri="http://schemas.openxmlformats.org/drawingml/2006/table">
            <a:tbl>
              <a:tblPr>
                <a:noFill/>
                <a:tableStyleId>{71E7D0CF-D307-4073-8FBD-39283C8C5C7D}</a:tableStyleId>
              </a:tblPr>
              <a:tblGrid>
                <a:gridCol w="8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total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numbers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numbers.size()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" name="Google Shape;243;p27"/>
          <p:cNvSpPr txBox="1"/>
          <p:nvPr/>
        </p:nvSpPr>
        <p:spPr>
          <a:xfrm>
            <a:off x="7101975" y="2173325"/>
            <a:ext cx="58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7940175" y="2173325"/>
            <a:ext cx="58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8778375" y="2173325"/>
            <a:ext cx="163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[4, 3, 2, 1]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10558679" y="2579332"/>
            <a:ext cx="718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7101975" y="2554325"/>
            <a:ext cx="58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7940175" y="2554325"/>
            <a:ext cx="58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8778375" y="2554325"/>
            <a:ext cx="163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[3, 2, 1]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7101975" y="2959818"/>
            <a:ext cx="58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10561400" y="2960332"/>
            <a:ext cx="718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7940175" y="2967982"/>
            <a:ext cx="58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12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8778375" y="2967982"/>
            <a:ext cx="163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[2, 1]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7101975" y="3348982"/>
            <a:ext cx="58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10561400" y="3349496"/>
            <a:ext cx="718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 rot="1609092">
            <a:off x="8342978" y="3789934"/>
            <a:ext cx="1730868" cy="46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Exit the loop!!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en-US" dirty="0"/>
              <a:t>Announcements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Review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Queue Manipulation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Stack Manipulation</a:t>
            </a:r>
          </a:p>
          <a:p>
            <a:pPr indent="-457200">
              <a:spcBef>
                <a:spcPts val="2200"/>
              </a:spcBef>
              <a:buSzPts val="2800"/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  <a:endParaRPr dirty="0"/>
          </a:p>
        </p:txBody>
      </p:sp>
      <p:sp>
        <p:nvSpPr>
          <p:cNvPr id="270" name="Google Shape;270;p29"/>
          <p:cNvSpPr/>
          <p:nvPr/>
        </p:nvSpPr>
        <p:spPr>
          <a:xfrm rot="10800000">
            <a:off x="4212234" y="4064615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Problem Solving</a:t>
            </a: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 their own, Stacks &amp; Queues are</a:t>
            </a:r>
            <a:br>
              <a:rPr lang="en-US"/>
            </a:br>
            <a:r>
              <a:rPr lang="en-US"/>
              <a:t>quite simple with practice</a:t>
            </a:r>
            <a:br>
              <a:rPr lang="en-US"/>
            </a:br>
            <a:r>
              <a:rPr lang="en-US"/>
              <a:t>(few methods, simple model)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Some of the problems we ask are</a:t>
            </a:r>
            <a:br>
              <a:rPr lang="en-US"/>
            </a:br>
            <a:r>
              <a:rPr lang="en-US"/>
              <a:t>complex </a:t>
            </a:r>
            <a:r>
              <a:rPr lang="en-US" i="1"/>
              <a:t>because </a:t>
            </a:r>
            <a:r>
              <a:rPr lang="en-US"/>
              <a:t>the tools you have</a:t>
            </a:r>
            <a:br>
              <a:rPr lang="en-US"/>
            </a:br>
            <a:r>
              <a:rPr lang="en-US"/>
              <a:t>to solve them are restrictive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sum(Stack) is hard with a Queue as</a:t>
            </a:r>
            <a:br>
              <a:rPr lang="en-US"/>
            </a:br>
            <a:r>
              <a:rPr lang="en-US"/>
              <a:t>the auxiliary structure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challenge you on purpose here</a:t>
            </a:r>
            <a:br>
              <a:rPr lang="en-US"/>
            </a:br>
            <a:r>
              <a:rPr lang="en-US"/>
              <a:t>to practice </a:t>
            </a:r>
            <a:r>
              <a:rPr lang="en-US" b="1"/>
              <a:t>problem solving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8" name="Google Shape;278;p30" descr="Diagram showing the following problem outlined here https://alannaholeson.com/papers/p1449-loksa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2434" y="1436914"/>
            <a:ext cx="5535322" cy="414343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0"/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Oleson, Ko (2016) - Programming, Problem Solving, and Self-Awareness: Effects of Explicit Guidance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Common Problem-Solving Strategies</a:t>
            </a:r>
            <a:endParaRPr dirty="0"/>
          </a:p>
        </p:txBody>
      </p:sp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Analogy</a:t>
            </a:r>
            <a:r>
              <a:rPr lang="en-US"/>
              <a:t> – Is this similar to a problem you’ve seen?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sum(Stack) is probably a lot like sum(Queue), start there!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Brainstorming </a:t>
            </a:r>
            <a:r>
              <a:rPr lang="en-US"/>
              <a:t>– Consider steps to solve problem before writing code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Try to do an example “by hand” → outline steps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Solve Sub-Problems</a:t>
            </a:r>
            <a:r>
              <a:rPr lang="en-US"/>
              <a:t> – Is there a smaller part of the problem to solve?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Move to queue first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Debugging </a:t>
            </a:r>
            <a:r>
              <a:rPr lang="en-US"/>
              <a:t>– Does your solution behave correctly on the example input.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Test on input from specification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Test edge cases (“What if the Stack is empty?”)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Iterative Development </a:t>
            </a:r>
            <a:r>
              <a:rPr lang="en-US"/>
              <a:t>– Can we start by solving a different problem that is easier?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Just looping over a queue and printing elements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Stack &amp; Queue Patterns</a:t>
            </a: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Stack → Queue and Queue → Stack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We give you helper methods for this on problems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Reverse a Stack with a S→Q + Q→S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“Cycling” a queue: Inspect each element by repeatedly removing and adding to back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-US"/>
              <a:t> times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 Careful: Watch your loop bounds when queue’s size changes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”splitting” loop that moves some values to the Stack and others to the Queue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See you Friday!</a:t>
            </a:r>
            <a:endParaRPr/>
          </a:p>
        </p:txBody>
      </p:sp>
      <p:sp>
        <p:nvSpPr>
          <p:cNvPr id="297" name="Google Shape;297;p3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Practice with Stacks &amp; Queues in Section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Quiz on Monday (July 10</a:t>
            </a:r>
            <a:r>
              <a:rPr lang="en-US" baseline="30000" dirty="0"/>
              <a:t>th</a:t>
            </a:r>
            <a:r>
              <a:rPr lang="en-US" dirty="0"/>
              <a:t>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Challenge problem in lecture on Friday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P1, released Friday, will use Stacks &amp; Queues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Remember to do the PCM for Friday!</a:t>
            </a:r>
            <a:endParaRPr dirty="0"/>
          </a:p>
          <a:p>
            <a:pPr marL="228600" lvl="0" indent="-50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Quiz 0 next Monday (July 10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Resub 0 (R0) due tonight</a:t>
            </a:r>
          </a:p>
          <a:p>
            <a:pPr marL="850900" lvl="1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en-US" dirty="0"/>
              <a:t>P0 grades will be released today, so you technically can resubmit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Creative Project (C0) due tomorrow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Programming Assignment 1 (P1) will be released Friday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It will be due next Thursday (July 13)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en-US" dirty="0"/>
              <a:t>Announcements</a:t>
            </a:r>
            <a:endParaRPr dirty="0"/>
          </a:p>
          <a:p>
            <a:pPr indent="-457200">
              <a:spcBef>
                <a:spcPts val="2200"/>
              </a:spcBef>
              <a:buClr>
                <a:schemeClr val="accent5"/>
              </a:buClr>
              <a:buSzPts val="2800"/>
            </a:pPr>
            <a:r>
              <a:rPr lang="en-US" b="1" dirty="0">
                <a:solidFill>
                  <a:schemeClr val="accent5"/>
                </a:solidFill>
              </a:rPr>
              <a:t>Review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Queue Manipulation</a:t>
            </a:r>
            <a:endParaRPr dirty="0"/>
          </a:p>
          <a:p>
            <a:pPr indent="-457200">
              <a:spcBef>
                <a:spcPts val="2200"/>
              </a:spcBef>
              <a:buSzPts val="2800"/>
            </a:pPr>
            <a:r>
              <a:rPr lang="en-US" dirty="0"/>
              <a:t>Stack Manipulation</a:t>
            </a:r>
            <a:endParaRPr dirty="0"/>
          </a:p>
          <a:p>
            <a:pPr indent="-457200">
              <a:spcBef>
                <a:spcPts val="1700"/>
              </a:spcBef>
              <a:buSzPts val="2400"/>
            </a:pPr>
            <a:r>
              <a:rPr lang="en-US" dirty="0"/>
              <a:t>Problem Solving</a:t>
            </a:r>
            <a:endParaRPr dirty="0"/>
          </a:p>
        </p:txBody>
      </p:sp>
      <p:sp>
        <p:nvSpPr>
          <p:cNvPr id="91" name="Google Shape;91;p12"/>
          <p:cNvSpPr/>
          <p:nvPr/>
        </p:nvSpPr>
        <p:spPr>
          <a:xfrm rot="10800000">
            <a:off x="3131049" y="210485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Abstract Data Types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/>
              <a:t>Abstract Data Type (ADT)</a:t>
            </a:r>
            <a:r>
              <a:rPr lang="en-US" dirty="0"/>
              <a:t>: A specification of a collection of data and the operations that can be performed on it.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dirty="0"/>
              <a:t>Describes </a:t>
            </a:r>
            <a:r>
              <a:rPr lang="en-US" i="1" dirty="0"/>
              <a:t>what</a:t>
            </a:r>
            <a:r>
              <a:rPr lang="en-US" dirty="0"/>
              <a:t> a collection does, not </a:t>
            </a:r>
            <a:r>
              <a:rPr lang="en-US" i="1" dirty="0"/>
              <a:t>how</a:t>
            </a:r>
            <a:r>
              <a:rPr lang="en-US" dirty="0"/>
              <a:t> it does it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We don't know exactly how a stack or queue is implemented, and we don't need to!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dirty="0"/>
              <a:t>Only need to understand high-level idea of what a collection does and its operations in order to use them</a:t>
            </a:r>
            <a:br>
              <a:rPr lang="en-US" dirty="0"/>
            </a:b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  <a:br>
              <a:rPr lang="en-US" dirty="0"/>
            </a:br>
            <a:r>
              <a:rPr lang="en-US" dirty="0"/>
              <a:t>Operations: push, pop, peek, …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br>
              <a:rPr lang="en-US" dirty="0"/>
            </a:br>
            <a:r>
              <a:rPr lang="en-US" dirty="0"/>
              <a:t>Operations: add, remove, peek, …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Abstract Data Types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124480" y="1423100"/>
            <a:ext cx="149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more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1663025" y="2029600"/>
            <a:ext cx="407700" cy="3508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EA9999"/>
              </a:highlight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124480" y="5461700"/>
            <a:ext cx="149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more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specific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4633775" y="1578825"/>
            <a:ext cx="2020500" cy="615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ADT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633775" y="3407625"/>
            <a:ext cx="2020500" cy="615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Interface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4328975" y="5388825"/>
            <a:ext cx="2678400" cy="615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8339775" y="1626975"/>
            <a:ext cx="294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queue, stack, list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8339775" y="3531975"/>
            <a:ext cx="294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Queue&lt;&gt;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List&lt;&gt;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8339775" y="5436975"/>
            <a:ext cx="2948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ArrayList, LinkedList, array, Stack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301800" y="2679050"/>
            <a:ext cx="10244550" cy="471675"/>
          </a:xfrm>
          <a:custGeom>
            <a:avLst/>
            <a:gdLst/>
            <a:ahLst/>
            <a:cxnLst/>
            <a:rect l="l" t="t" r="r" b="b"/>
            <a:pathLst>
              <a:path w="409782" h="18867" extrusionOk="0">
                <a:moveTo>
                  <a:pt x="0" y="18867"/>
                </a:moveTo>
                <a:cubicBezTo>
                  <a:pt x="5723" y="17483"/>
                  <a:pt x="21822" y="11446"/>
                  <a:pt x="34337" y="10565"/>
                </a:cubicBezTo>
                <a:cubicBezTo>
                  <a:pt x="46852" y="9685"/>
                  <a:pt x="60059" y="12892"/>
                  <a:pt x="75089" y="13584"/>
                </a:cubicBezTo>
                <a:cubicBezTo>
                  <a:pt x="90119" y="14276"/>
                  <a:pt x="106219" y="16729"/>
                  <a:pt x="124519" y="14716"/>
                </a:cubicBezTo>
                <a:cubicBezTo>
                  <a:pt x="142820" y="12704"/>
                  <a:pt x="167283" y="3584"/>
                  <a:pt x="184892" y="1509"/>
                </a:cubicBezTo>
                <a:cubicBezTo>
                  <a:pt x="202501" y="-566"/>
                  <a:pt x="210048" y="943"/>
                  <a:pt x="230172" y="2264"/>
                </a:cubicBezTo>
                <a:cubicBezTo>
                  <a:pt x="250296" y="3585"/>
                  <a:pt x="275703" y="9810"/>
                  <a:pt x="305638" y="9433"/>
                </a:cubicBezTo>
                <a:cubicBezTo>
                  <a:pt x="335573" y="9056"/>
                  <a:pt x="392425" y="1572"/>
                  <a:pt x="409782" y="0"/>
                </a:cubicBezTo>
              </a:path>
            </a:pathLst>
          </a:cu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14"/>
          <p:cNvSpPr txBox="1"/>
          <p:nvPr/>
        </p:nvSpPr>
        <p:spPr>
          <a:xfrm>
            <a:off x="2556425" y="3045475"/>
            <a:ext cx="185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Language specific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2556425" y="2512075"/>
            <a:ext cx="2077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Language agnostic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 - What is it good for?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754675" y="1716850"/>
            <a:ext cx="1078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622600" y="1443300"/>
            <a:ext cx="110370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What is it?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700" b="1" dirty="0">
                <a:latin typeface="Calibri"/>
                <a:ea typeface="Calibri"/>
                <a:cs typeface="Calibri"/>
                <a:sym typeface="Calibri"/>
              </a:rPr>
              <a:t>Last</a:t>
            </a: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-in-First-out (LIFO) data structure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○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Elements are removed in the </a:t>
            </a:r>
            <a:r>
              <a:rPr lang="en-US" sz="2700" b="1" dirty="0">
                <a:latin typeface="Calibri"/>
                <a:ea typeface="Calibri"/>
                <a:cs typeface="Calibri"/>
                <a:sym typeface="Calibri"/>
              </a:rPr>
              <a:t>reverse order</a:t>
            </a: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 to how they were added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elements must be of same type*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Dynamically sized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23450" y="4187750"/>
            <a:ext cx="111150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Stack particularly good at?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push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add element to top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remove element from top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operations are few but </a:t>
            </a: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efficient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9820828" y="6018213"/>
            <a:ext cx="70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stack</a:t>
            </a:r>
            <a:endParaRPr/>
          </a:p>
        </p:txBody>
      </p:sp>
      <p:graphicFrame>
        <p:nvGraphicFramePr>
          <p:cNvPr id="133" name="Google Shape;133;p16"/>
          <p:cNvGraphicFramePr/>
          <p:nvPr/>
        </p:nvGraphicFramePr>
        <p:xfrm>
          <a:off x="8525428" y="4418013"/>
          <a:ext cx="2133600" cy="1584600"/>
        </p:xfrm>
        <a:graphic>
          <a:graphicData uri="http://schemas.openxmlformats.org/drawingml/2006/table">
            <a:tbl>
              <a:tblPr>
                <a:noFill/>
                <a:tableStyleId>{DEBDC07B-FA41-4F8E-9ECC-DB10076FB082}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top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bottom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34" name="Google Shape;134;p16"/>
          <p:cNvCxnSpPr/>
          <p:nvPr/>
        </p:nvCxnSpPr>
        <p:spPr>
          <a:xfrm>
            <a:off x="9363628" y="3884613"/>
            <a:ext cx="609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5;p16"/>
          <p:cNvSpPr txBox="1"/>
          <p:nvPr/>
        </p:nvSpPr>
        <p:spPr>
          <a:xfrm>
            <a:off x="10430424" y="3489325"/>
            <a:ext cx="170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pop, peek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8977878" y="3489325"/>
            <a:ext cx="91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push</a:t>
            </a:r>
            <a:endParaRPr/>
          </a:p>
        </p:txBody>
      </p:sp>
      <p:cxnSp>
        <p:nvCxnSpPr>
          <p:cNvPr id="137" name="Google Shape;137;p16"/>
          <p:cNvCxnSpPr/>
          <p:nvPr/>
        </p:nvCxnSpPr>
        <p:spPr>
          <a:xfrm rot="10800000" flipH="1">
            <a:off x="10430428" y="3884613"/>
            <a:ext cx="609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Stacks</a:t>
            </a:r>
            <a:endParaRPr/>
          </a:p>
        </p:txBody>
      </p:sp>
      <p:grpSp>
        <p:nvGrpSpPr>
          <p:cNvPr id="143" name="Google Shape;143;p17"/>
          <p:cNvGrpSpPr/>
          <p:nvPr/>
        </p:nvGrpSpPr>
        <p:grpSpPr>
          <a:xfrm>
            <a:off x="3359830" y="1712201"/>
            <a:ext cx="5472340" cy="4249384"/>
            <a:chOff x="612021" y="1284225"/>
            <a:chExt cx="9239891" cy="5667975"/>
          </a:xfrm>
        </p:grpSpPr>
        <p:cxnSp>
          <p:nvCxnSpPr>
            <p:cNvPr id="144" name="Google Shape;144;p17"/>
            <p:cNvCxnSpPr/>
            <p:nvPr/>
          </p:nvCxnSpPr>
          <p:spPr>
            <a:xfrm>
              <a:off x="2605088" y="1284288"/>
              <a:ext cx="0" cy="5316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17"/>
            <p:cNvCxnSpPr/>
            <p:nvPr/>
          </p:nvCxnSpPr>
          <p:spPr>
            <a:xfrm>
              <a:off x="2605088" y="6600825"/>
              <a:ext cx="3908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17"/>
            <p:cNvCxnSpPr/>
            <p:nvPr/>
          </p:nvCxnSpPr>
          <p:spPr>
            <a:xfrm rot="10800000">
              <a:off x="6513513" y="1284225"/>
              <a:ext cx="0" cy="5316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17"/>
            <p:cNvCxnSpPr/>
            <p:nvPr/>
          </p:nvCxnSpPr>
          <p:spPr>
            <a:xfrm>
              <a:off x="2286000" y="2828925"/>
              <a:ext cx="0" cy="2227200"/>
            </a:xfrm>
            <a:prstGeom prst="straightConnector1">
              <a:avLst/>
            </a:pr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48" name="Google Shape;148;p17"/>
            <p:cNvCxnSpPr/>
            <p:nvPr/>
          </p:nvCxnSpPr>
          <p:spPr>
            <a:xfrm rot="10800000">
              <a:off x="6816725" y="2828988"/>
              <a:ext cx="0" cy="2227200"/>
            </a:xfrm>
            <a:prstGeom prst="straightConnector1">
              <a:avLst/>
            </a:pr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49" name="Google Shape;149;p17"/>
            <p:cNvSpPr txBox="1"/>
            <p:nvPr/>
          </p:nvSpPr>
          <p:spPr>
            <a:xfrm>
              <a:off x="612021" y="3687763"/>
              <a:ext cx="1625100" cy="7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push</a:t>
              </a:r>
              <a:endParaRPr/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6513512" y="6248400"/>
              <a:ext cx="3338400" cy="7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bottom</a:t>
              </a:r>
              <a:endParaRPr/>
            </a:p>
          </p:txBody>
        </p:sp>
        <p:sp>
          <p:nvSpPr>
            <p:cNvPr id="151" name="Google Shape;151;p17"/>
            <p:cNvSpPr txBox="1"/>
            <p:nvPr/>
          </p:nvSpPr>
          <p:spPr>
            <a:xfrm>
              <a:off x="6489700" y="1284288"/>
              <a:ext cx="1225500" cy="7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top</a:t>
              </a:r>
              <a:endParaRPr/>
            </a:p>
          </p:txBody>
        </p:sp>
        <p:sp>
          <p:nvSpPr>
            <p:cNvPr id="152" name="Google Shape;152;p17"/>
            <p:cNvSpPr txBox="1"/>
            <p:nvPr/>
          </p:nvSpPr>
          <p:spPr>
            <a:xfrm>
              <a:off x="7078660" y="3840164"/>
              <a:ext cx="1378500" cy="7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pop</a:t>
              </a:r>
              <a:endParaRPr dirty="0"/>
            </a:p>
          </p:txBody>
        </p:sp>
      </p:grpSp>
      <p:pic>
        <p:nvPicPr>
          <p:cNvPr id="1026" name="Picture 2" descr="Kitty Cat Sandwich GIF - Kitty Cat Sandwich Cats GIFs">
            <a:extLst>
              <a:ext uri="{FF2B5EF4-FFF2-40B4-BE49-F238E27FC236}">
                <a16:creationId xmlns:a16="http://schemas.microsoft.com/office/drawing/2014/main" id="{931499E1-8BB1-CCAE-E096-915EAF72F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3"/>
          <a:stretch/>
        </p:blipFill>
        <p:spPr bwMode="auto">
          <a:xfrm>
            <a:off x="5079166" y="4333154"/>
            <a:ext cx="1327997" cy="132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t Ayasan GIF - Cat Ayasan GIFs">
            <a:extLst>
              <a:ext uri="{FF2B5EF4-FFF2-40B4-BE49-F238E27FC236}">
                <a16:creationId xmlns:a16="http://schemas.microsoft.com/office/drawing/2014/main" id="{C4E81B97-ECA2-9933-7C5C-FAF04AFC954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15" y="3160180"/>
            <a:ext cx="1409955" cy="10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t Cute GIF - Cat Cute Working GIFs">
            <a:extLst>
              <a:ext uri="{FF2B5EF4-FFF2-40B4-BE49-F238E27FC236}">
                <a16:creationId xmlns:a16="http://schemas.microsoft.com/office/drawing/2014/main" id="{E61E34A7-700D-8455-2031-F50AF4BD9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b="7441"/>
          <a:stretch/>
        </p:blipFill>
        <p:spPr bwMode="auto">
          <a:xfrm>
            <a:off x="5041815" y="1652646"/>
            <a:ext cx="1408176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Stacks in Computer Science</a:t>
            </a: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Programming languages and compilers: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method calls are placed onto a stack (</a:t>
            </a:r>
            <a:r>
              <a:rPr lang="en-US" i="1"/>
              <a:t>call=push, return=pop</a:t>
            </a:r>
            <a:r>
              <a:rPr lang="en-US"/>
              <a:t>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compilers use stacks to evaluate expressions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Matching up related pairs of things: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find out whether a string is a palindrome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examine a file to see if its braces { } match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convert "infix" expressions to pre/postfix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Sophisticated algorithms: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searching through a maze with "backtracking”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many programs use an "undo stack" of previous operations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1863</Words>
  <Application>Microsoft Macintosh PowerPoint</Application>
  <PresentationFormat>Widescreen</PresentationFormat>
  <Paragraphs>278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Courier New</vt:lpstr>
      <vt:lpstr>Verdana</vt:lpstr>
      <vt:lpstr>Tahoma</vt:lpstr>
      <vt:lpstr>Consolas</vt:lpstr>
      <vt:lpstr>Montserrat SemiBold</vt:lpstr>
      <vt:lpstr>Arial</vt:lpstr>
      <vt:lpstr>NTR</vt:lpstr>
      <vt:lpstr>Montserrat</vt:lpstr>
      <vt:lpstr>Calibri</vt:lpstr>
      <vt:lpstr>Montserrat ExtraBold</vt:lpstr>
      <vt:lpstr>CSE 373 Summer 2020</vt:lpstr>
      <vt:lpstr>Stacks &amp; Queues</vt:lpstr>
      <vt:lpstr>Lecture Outline</vt:lpstr>
      <vt:lpstr>Announcements</vt:lpstr>
      <vt:lpstr>Lecture Outline</vt:lpstr>
      <vt:lpstr>(PCM) Abstract Data Types</vt:lpstr>
      <vt:lpstr>(PCM) Abstract Data Types</vt:lpstr>
      <vt:lpstr>Stack - What is it good for?</vt:lpstr>
      <vt:lpstr>(PCM) Stacks</vt:lpstr>
      <vt:lpstr>Stacks in Computer Science</vt:lpstr>
      <vt:lpstr>(PCM) Programming with Stacks</vt:lpstr>
      <vt:lpstr>Queue - What is it good for?</vt:lpstr>
      <vt:lpstr>(PCM) Queue</vt:lpstr>
      <vt:lpstr>Queues in Computer Science</vt:lpstr>
      <vt:lpstr>(PCM) Programming with Queues</vt:lpstr>
      <vt:lpstr>Lecture Outline</vt:lpstr>
      <vt:lpstr>Lecture Outline</vt:lpstr>
      <vt:lpstr>What is the return of this method?</vt:lpstr>
      <vt:lpstr>What is the return of this method?</vt:lpstr>
      <vt:lpstr>What is the return of this method?</vt:lpstr>
      <vt:lpstr>What is the return of this method?</vt:lpstr>
      <vt:lpstr>Stack Sum bug</vt:lpstr>
      <vt:lpstr>Lecture Outline</vt:lpstr>
      <vt:lpstr>Problem Solving</vt:lpstr>
      <vt:lpstr>Common Problem-Solving Strategies</vt:lpstr>
      <vt:lpstr>Common Stack &amp; Queue Patterns</vt:lpstr>
      <vt:lpstr>See you Friday!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Stacks &amp; Queues</dc:title>
  <cp:lastModifiedBy>Melissa Lin</cp:lastModifiedBy>
  <cp:revision>3</cp:revision>
  <dcterms:modified xsi:type="dcterms:W3CDTF">2023-07-04T08:45:31Z</dcterms:modified>
</cp:coreProperties>
</file>