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324" r:id="rId4"/>
    <p:sldId id="339" r:id="rId5"/>
    <p:sldId id="332" r:id="rId6"/>
    <p:sldId id="350" r:id="rId7"/>
    <p:sldId id="335" r:id="rId8"/>
    <p:sldId id="347" r:id="rId9"/>
    <p:sldId id="312" r:id="rId10"/>
    <p:sldId id="343" r:id="rId11"/>
    <p:sldId id="345" r:id="rId12"/>
    <p:sldId id="348" r:id="rId13"/>
    <p:sldId id="349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121" d="100"/>
          <a:sy n="121" d="100"/>
        </p:scale>
        <p:origin x="360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9f9b406ad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09f9b406a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F817A-E2F4-42BB-9C5A-6086A3C01C02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6F28E5-9210-4D1A-BE01-61EBCA2D6304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14F4B-5D4C-4221-B588-BBF5661DA9B5}"/>
              </a:ext>
            </a:extLst>
          </p:cNvPr>
          <p:cNvSpPr txBox="1"/>
          <p:nvPr userDrawn="1"/>
        </p:nvSpPr>
        <p:spPr>
          <a:xfrm>
            <a:off x="8346734" y="490386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187D8-E9FE-4F2C-92FB-F0CB00C0A684}"/>
              </a:ext>
            </a:extLst>
          </p:cNvPr>
          <p:cNvSpPr/>
          <p:nvPr userDrawn="1"/>
        </p:nvSpPr>
        <p:spPr>
          <a:xfrm>
            <a:off x="8346734" y="4636533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 Lin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0A626-9E69-011C-C7AF-897E040E4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1876" y="5596759"/>
            <a:ext cx="1261241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7ED3D-C149-629A-275E-4D024B8BCA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2316" y="260352"/>
            <a:ext cx="849478" cy="8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9AF6E-14C0-8579-5C45-83D83F2FD4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2316" y="260352"/>
            <a:ext cx="849478" cy="8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4fmObfqWBoiTgYkQAMaEQx?si=63fcb1c990134fc3&amp;pt=65189c6f4ce01f1b3530773f85ce914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best Disney/Pixar movie?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20B6D-F801-4FAD-BB53-3B936924B73E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2D214-DFDF-1C14-D8A8-9B30ADC9BE58}"/>
              </a:ext>
            </a:extLst>
          </p:cNvPr>
          <p:cNvSpPr txBox="1"/>
          <p:nvPr/>
        </p:nvSpPr>
        <p:spPr>
          <a:xfrm>
            <a:off x="8346734" y="5086747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11D06-4BE5-BBAE-3A7A-DCDFAB48B6EC}"/>
              </a:ext>
            </a:extLst>
          </p:cNvPr>
          <p:cNvSpPr txBox="1"/>
          <p:nvPr/>
        </p:nvSpPr>
        <p:spPr>
          <a:xfrm>
            <a:off x="7783132" y="4025246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122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23 tunes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10514DF-A199-6B03-8C12-10BBBD7D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7163929" cy="1954786"/>
          </a:xfrm>
        </p:spPr>
        <p:txBody>
          <a:bodyPr/>
          <a:lstStyle/>
          <a:p>
            <a:r>
              <a:rPr lang="en-US" sz="4400" dirty="0" err="1"/>
              <a:t>ArrayList</a:t>
            </a:r>
            <a:r>
              <a:rPr lang="en-US" sz="4400" dirty="0"/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Load a list of favorites in from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Move a specific favorite down in the list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Save the current list of favorites to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Add a list of favorites in a user-provided file to the stored list of favorites at a specified location.</a:t>
            </a:r>
          </a:p>
        </p:txBody>
      </p:sp>
    </p:spTree>
    <p:extLst>
      <p:ext uri="{BB962C8B-B14F-4D97-AF65-F5344CB8AC3E}">
        <p14:creationId xmlns:p14="http://schemas.microsoft.com/office/powerpoint/2010/main" val="137355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Set up main scaffold code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Menu loop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Each behavior, one at a time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0’s specification – we recommend you follow it! 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10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Load a list of favorites in from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Move a specific favorite down in the list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Save the current list of favorites to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Add a list of favorites in a user-provided file to the stored list of favorites at a specified location.</a:t>
            </a:r>
          </a:p>
        </p:txBody>
      </p:sp>
    </p:spTree>
    <p:extLst>
      <p:ext uri="{BB962C8B-B14F-4D97-AF65-F5344CB8AC3E}">
        <p14:creationId xmlns:p14="http://schemas.microsoft.com/office/powerpoint/2010/main" val="223235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strike="sngStrike" dirty="0"/>
              <a:t>Load a list of favorites in from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strike="sngStrike" dirty="0"/>
              <a:t>Report the top </a:t>
            </a:r>
            <a:r>
              <a:rPr lang="en-US" sz="3200" i="1" strike="sngStrike" dirty="0"/>
              <a:t>n</a:t>
            </a:r>
            <a:r>
              <a:rPr lang="en-US" sz="3200" strike="sngStrike" dirty="0"/>
              <a:t> favorites according to the list, where the user can specify </a:t>
            </a:r>
            <a:r>
              <a:rPr lang="en-US" sz="3200" i="1" strike="sngStrike" dirty="0"/>
              <a:t>n</a:t>
            </a:r>
            <a:r>
              <a:rPr lang="en-US" sz="3200" strike="sngStrike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3200" strike="sngStrike" dirty="0"/>
              <a:t>Move a specific favorite down in the list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Save the current list of favorites to a file provided by the user. </a:t>
            </a:r>
          </a:p>
          <a:p>
            <a:pPr>
              <a:lnSpc>
                <a:spcPct val="100000"/>
              </a:lnSpc>
            </a:pPr>
            <a:r>
              <a:rPr lang="en-US" sz="3200" strike="sngStrike" dirty="0"/>
              <a:t>Add a list of favorites in a user-provided file to the stored list of favorites at a specified location.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A6638-6176-40A4-9386-9EC6D8D7F7D5}"/>
              </a:ext>
            </a:extLst>
          </p:cNvPr>
          <p:cNvSpPr/>
          <p:nvPr/>
        </p:nvSpPr>
        <p:spPr>
          <a:xfrm>
            <a:off x="9269714" y="3840480"/>
            <a:ext cx="25897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PrintStream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7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 - Extension w/Feature Flag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/>
              <a:t>When EXTENSION_FLAG is true, in addition to the usual operations, a user can: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Compare the stored list of favorites to another list of favorites provided by the user in file.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D09BA6-4EBE-FA93-A458-80D5712B0739}"/>
              </a:ext>
            </a:extLst>
          </p:cNvPr>
          <p:cNvSpPr txBox="1">
            <a:spLocks/>
          </p:cNvSpPr>
          <p:nvPr/>
        </p:nvSpPr>
        <p:spPr>
          <a:xfrm>
            <a:off x="838200" y="134532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Large Example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0!</a:t>
            </a:r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Programming Assignment 0 (P0) was due yesterday (June 29)</a:t>
            </a:r>
          </a:p>
          <a:p>
            <a:pPr lvl="1"/>
            <a:r>
              <a:rPr lang="en-US" sz="2800" dirty="0"/>
              <a:t>You can expect grades and feedback to be released next week on Wednesday</a:t>
            </a:r>
          </a:p>
          <a:p>
            <a:pPr lvl="1"/>
            <a:r>
              <a:rPr lang="en-US" sz="2800" dirty="0"/>
              <a:t>Resub 0 is due Wednesday</a:t>
            </a:r>
            <a:endParaRPr lang="en-US" sz="2400" dirty="0"/>
          </a:p>
          <a:p>
            <a:r>
              <a:rPr lang="en-US" sz="3200" dirty="0"/>
              <a:t>Creative Project 0 released today</a:t>
            </a:r>
          </a:p>
          <a:p>
            <a:pPr lvl="1"/>
            <a:r>
              <a:rPr lang="en-US" sz="2800" dirty="0"/>
              <a:t>It will be due next Thursday (July 6) at 11:59pm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Next Tuesday is a holiday, no quiz section!</a:t>
            </a:r>
          </a:p>
          <a:p>
            <a:r>
              <a:rPr lang="en-US" sz="3200" dirty="0"/>
              <a:t>Looking ahead, Quiz 0 is on July 10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2817AA-3280-09E3-316E-7D64F5D4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Large Example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0!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E915966A-3967-02FF-9288-AD0F76AAF2E2}"/>
              </a:ext>
            </a:extLst>
          </p:cNvPr>
          <p:cNvSpPr/>
          <p:nvPr/>
        </p:nvSpPr>
        <p:spPr>
          <a:xfrm rot="10800000">
            <a:off x="2451991" y="21015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PrintStream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Allows us to print to an output file.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"output.txt"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A31515"/>
                </a:solidFill>
                <a:latin typeface="Consolas" panose="020B0609020204030204" pitchFamily="49" charset="0"/>
              </a:rPr>
              <a:t>"hi"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680C0D-21D1-89DC-D271-4BD8884E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</a:t>
            </a:r>
            <a:r>
              <a:rPr lang="en-US" dirty="0"/>
              <a:t> </a:t>
            </a:r>
            <a:r>
              <a:rPr lang="en-US" b="1" dirty="0">
                <a:solidFill>
                  <a:schemeClr val="accent5"/>
                </a:solidFill>
              </a:rPr>
              <a:t>Up</a:t>
            </a:r>
          </a:p>
          <a:p>
            <a:pPr>
              <a:spcAft>
                <a:spcPts val="1200"/>
              </a:spcAft>
            </a:pPr>
            <a:r>
              <a:rPr lang="en-US" dirty="0"/>
              <a:t>Large Example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0!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7BD73E2-3237-861F-3B9A-8F0A88883C1C}"/>
              </a:ext>
            </a:extLst>
          </p:cNvPr>
          <p:cNvSpPr/>
          <p:nvPr/>
        </p:nvSpPr>
        <p:spPr>
          <a:xfrm rot="10800000">
            <a:off x="2704239" y="276367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 panose="020B0609020204030204" pitchFamily="49" charset="0"/>
              </a:rPr>
              <a:t>addAll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/>
              <a:t>that accepts two </a:t>
            </a:r>
            <a:r>
              <a:rPr lang="en-US" sz="3600" dirty="0" err="1">
                <a:latin typeface="Consolas" panose="020B0609020204030204" pitchFamily="49" charset="0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Strings </a:t>
            </a:r>
            <a:r>
              <a:rPr lang="en-US" sz="3600" dirty="0" err="1">
                <a:latin typeface="Consolas" panose="020B0609020204030204" pitchFamily="49" charset="0"/>
              </a:rPr>
              <a:t>mainList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otherList</a:t>
            </a:r>
            <a:r>
              <a:rPr lang="en-US" sz="3600" dirty="0"/>
              <a:t> and an integer </a:t>
            </a:r>
            <a:r>
              <a:rPr lang="en-US" sz="3600" dirty="0">
                <a:latin typeface="Consolas" panose="020B0609020204030204" pitchFamily="49" charset="0"/>
              </a:rPr>
              <a:t>location</a:t>
            </a:r>
            <a:r>
              <a:rPr lang="en-US" sz="3600" dirty="0"/>
              <a:t> as parameters and inserts all of the elements from </a:t>
            </a:r>
            <a:r>
              <a:rPr lang="en-US" sz="3600" dirty="0" err="1">
                <a:latin typeface="Consolas" panose="020B0609020204030204" pitchFamily="49" charset="0"/>
              </a:rPr>
              <a:t>otherList</a:t>
            </a:r>
            <a:r>
              <a:rPr lang="en-US" sz="3600" dirty="0"/>
              <a:t> into </a:t>
            </a:r>
            <a:r>
              <a:rPr lang="en-US" sz="3600" dirty="0" err="1">
                <a:latin typeface="Consolas" panose="020B0609020204030204" pitchFamily="49" charset="0"/>
              </a:rPr>
              <a:t>mainList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 panose="020B0609020204030204" pitchFamily="49" charset="0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Large Example</a:t>
            </a:r>
            <a:r>
              <a:rPr lang="en-US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Helpful for Creative Project 0!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49422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will write a program called </a:t>
            </a:r>
            <a:r>
              <a:rPr lang="en-US" sz="3200" dirty="0">
                <a:latin typeface="Consolas" panose="020B0609020204030204" pitchFamily="49" charset="0"/>
              </a:rPr>
              <a:t>MovieFavorites.java</a:t>
            </a:r>
            <a:r>
              <a:rPr lang="en-US" sz="3200" dirty="0"/>
              <a:t> </a:t>
            </a:r>
            <a:r>
              <a:rPr lang="en-US" sz="3600" dirty="0"/>
              <a:t>that manages a list of favorite movies for a user (using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600" dirty="0"/>
              <a:t>) and allows the user to perform various different operations on their stored list of favorite movies.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10395</TotalTime>
  <Words>594</Words>
  <Application>Microsoft Macintosh PowerPoint</Application>
  <PresentationFormat>Widescreen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Applications</vt:lpstr>
      <vt:lpstr>Lecture Outline</vt:lpstr>
      <vt:lpstr>Announcements</vt:lpstr>
      <vt:lpstr>Lecture Outline</vt:lpstr>
      <vt:lpstr>PrintStream</vt:lpstr>
      <vt:lpstr>Lecture Outline</vt:lpstr>
      <vt:lpstr>addAll</vt:lpstr>
      <vt:lpstr>Lecture Outline</vt:lpstr>
      <vt:lpstr>Movie Favorites</vt:lpstr>
      <vt:lpstr>Movie Favorites Operations</vt:lpstr>
      <vt:lpstr>Movie Favorites: Development Strategy</vt:lpstr>
      <vt:lpstr>Movie Favorites Operations</vt:lpstr>
      <vt:lpstr>Movie Favorites Operations</vt:lpstr>
      <vt:lpstr>Movie Favorites - Extension w/Feature Flag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Melissa Lin</cp:lastModifiedBy>
  <cp:revision>240</cp:revision>
  <cp:lastPrinted>2022-09-27T21:33:44Z</cp:lastPrinted>
  <dcterms:created xsi:type="dcterms:W3CDTF">2020-06-13T06:27:42Z</dcterms:created>
  <dcterms:modified xsi:type="dcterms:W3CDTF">2023-06-28T22:08:43Z</dcterms:modified>
</cp:coreProperties>
</file>