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25" r:id="rId3"/>
    <p:sldId id="340" r:id="rId4"/>
    <p:sldId id="341" r:id="rId5"/>
    <p:sldId id="310" r:id="rId6"/>
    <p:sldId id="326" r:id="rId7"/>
    <p:sldId id="327" r:id="rId8"/>
    <p:sldId id="343" r:id="rId9"/>
    <p:sldId id="331" r:id="rId10"/>
    <p:sldId id="302" r:id="rId11"/>
    <p:sldId id="303" r:id="rId12"/>
    <p:sldId id="329" r:id="rId13"/>
    <p:sldId id="312" r:id="rId14"/>
    <p:sldId id="332" r:id="rId15"/>
    <p:sldId id="333" r:id="rId16"/>
    <p:sldId id="334" r:id="rId17"/>
    <p:sldId id="317" r:id="rId18"/>
    <p:sldId id="335" r:id="rId19"/>
    <p:sldId id="336" r:id="rId20"/>
    <p:sldId id="337" r:id="rId21"/>
    <p:sldId id="339" r:id="rId22"/>
    <p:sldId id="338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FAFAFA"/>
    <a:srgbClr val="F5F5F5"/>
    <a:srgbClr val="EF5777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5" autoAdjust="0"/>
    <p:restoredTop sz="91361"/>
  </p:normalViewPr>
  <p:slideViewPr>
    <p:cSldViewPr snapToGrid="0" snapToObjects="1">
      <p:cViewPr varScale="1">
        <p:scale>
          <a:sx n="121" d="100"/>
          <a:sy n="121" d="100"/>
        </p:scale>
        <p:origin x="144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4fmObfqWBoiTgYkQAMaEQx?si=63fcb1c990134fc3&amp;pt=65189c6f4ce01f1b3530773f85ce914c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75A53-2B8E-4E75-B53B-0A88A0A95D9E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17D43-FA56-4A34-A55C-D90148D920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4EED43-2B07-49B0-B369-B76714C24C23}"/>
              </a:ext>
            </a:extLst>
          </p:cNvPr>
          <p:cNvSpPr/>
          <p:nvPr userDrawn="1"/>
        </p:nvSpPr>
        <p:spPr>
          <a:xfrm>
            <a:off x="8346734" y="4819413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 Lin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76C2E-8765-A473-EDCD-2C8C8F8C4B10}"/>
              </a:ext>
            </a:extLst>
          </p:cNvPr>
          <p:cNvSpPr txBox="1"/>
          <p:nvPr userDrawn="1"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CBBBA-8C03-BADA-AE92-9F95ABAD94E1}"/>
              </a:ext>
            </a:extLst>
          </p:cNvPr>
          <p:cNvSpPr txBox="1"/>
          <p:nvPr userDrawn="1"/>
        </p:nvSpPr>
        <p:spPr>
          <a:xfrm>
            <a:off x="8346734" y="5086747"/>
            <a:ext cx="3552289" cy="100767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Arangam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Gunawan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 Harris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 Kashyap</a:t>
            </a:r>
          </a:p>
          <a:p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Kunisetty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 Lin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 Mao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 Nguyen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 Wang</a:t>
            </a:r>
          </a:p>
          <a:p>
            <a:r>
              <a:rPr 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 Zhang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44877A-221C-7D8B-A4C4-CA1183812A6C}"/>
              </a:ext>
            </a:extLst>
          </p:cNvPr>
          <p:cNvSpPr txBox="1"/>
          <p:nvPr userDrawn="1"/>
        </p:nvSpPr>
        <p:spPr>
          <a:xfrm>
            <a:off x="7456906" y="184035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Waffles or pancakes?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C7390-AA0D-44A2-055C-CCC1ADD6D96D}"/>
              </a:ext>
            </a:extLst>
          </p:cNvPr>
          <p:cNvSpPr txBox="1"/>
          <p:nvPr userDrawn="1"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122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23 tunes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A2A3F006-3564-27B1-41A0-2E03BB029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 err="1"/>
              <a:t>ArrayLists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9F81B-BB86-835D-9101-24F4D72E6E8A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14D7D-81C7-FD9D-E92B-69B8D1A5DA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3576" y="5574803"/>
            <a:ext cx="1325175" cy="13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778CC-6534-A266-85FA-E44239755D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655" y="2786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5E963-B2A3-B195-22AD-5D8D134ADA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655" y="2786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3su/resources/testing_tip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D2AE44-87BF-CEB7-1CD5-F05C13F5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67" y="4090497"/>
            <a:ext cx="6212925" cy="1954786"/>
          </a:xfrm>
        </p:spPr>
        <p:txBody>
          <a:bodyPr/>
          <a:lstStyle/>
          <a:p>
            <a:r>
              <a:rPr lang="en-US" dirty="0" err="1"/>
              <a:t>ArrayLists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DAD0-8E15-3369-5466-83CFC6E3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D5F46-9BDE-40C0-4839-7317955CCD03}"/>
              </a:ext>
            </a:extLst>
          </p:cNvPr>
          <p:cNvSpPr txBox="1">
            <a:spLocks/>
          </p:cNvSpPr>
          <p:nvPr/>
        </p:nvSpPr>
        <p:spPr>
          <a:xfrm>
            <a:off x="838199" y="2150701"/>
            <a:ext cx="10515600" cy="4466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Goal</a:t>
            </a:r>
            <a:r>
              <a:rPr lang="en-US" dirty="0"/>
              <a:t>: Get you actively participating in your learning</a:t>
            </a:r>
            <a:endParaRPr lang="en-US" b="1" dirty="0"/>
          </a:p>
          <a:p>
            <a:pPr fontAlgn="base"/>
            <a:r>
              <a:rPr lang="en-US" dirty="0"/>
              <a:t>Typical Activity</a:t>
            </a:r>
          </a:p>
          <a:p>
            <a:pPr lvl="1" fontAlgn="base"/>
            <a:r>
              <a:rPr lang="en-US" dirty="0"/>
              <a:t>Question is posed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(1 min): Think about the question on your own</a:t>
            </a:r>
            <a:endParaRPr lang="en-US" b="1" dirty="0"/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b="1" dirty="0"/>
              <a:t> </a:t>
            </a:r>
            <a:r>
              <a:rPr lang="en-US" dirty="0"/>
              <a:t>(2 min): Talk with your neighbor to discuss question</a:t>
            </a:r>
            <a:endParaRPr lang="en-US" b="1" dirty="0"/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 at different conclusions, discuss your logic and figure out why you differ!</a:t>
            </a:r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arrived at the same conclusion, discuss why the other answers might be wrong!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(1 min): We discuss the conclusions as a class</a:t>
            </a:r>
            <a:endParaRPr lang="en-US" b="1" dirty="0"/>
          </a:p>
          <a:p>
            <a:pPr fontAlgn="base"/>
            <a:r>
              <a:rPr lang="en-US" dirty="0"/>
              <a:t>During each of the </a:t>
            </a: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dirty="0"/>
              <a:t> stages, you will respond to the question via a </a:t>
            </a:r>
            <a:r>
              <a:rPr lang="en-US" dirty="0" err="1"/>
              <a:t>sli.do</a:t>
            </a:r>
            <a:r>
              <a:rPr lang="en-US" dirty="0"/>
              <a:t> poll</a:t>
            </a:r>
          </a:p>
          <a:p>
            <a:pPr lvl="1" fontAlgn="base"/>
            <a:r>
              <a:rPr lang="en-US" dirty="0"/>
              <a:t>Not worth any points, just here to help you learn!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5D463A7-CEFA-40CE-9621-15F620281B1E}"/>
              </a:ext>
            </a:extLst>
          </p:cNvPr>
          <p:cNvSpPr txBox="1"/>
          <p:nvPr/>
        </p:nvSpPr>
        <p:spPr>
          <a:xfrm>
            <a:off x="838199" y="2435829"/>
            <a:ext cx="7391402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mystery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&lt;Integer&gt;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934104-CF7C-3F01-CBC7-1CB06A72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4C8B2-517A-4AAD-59EC-241DDF7DC495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0, the next line is stored at index 1,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right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1)</a:t>
            </a:r>
            <a:r>
              <a:rPr lang="en-US" dirty="0"/>
              <a:t>, after the method call,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[8, 13, 4, -7]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/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EAA55-6FE9-24ED-237E-DC17C00A1B97}"/>
              </a:ext>
            </a:extLst>
          </p:cNvPr>
          <p:cNvSpPr txBox="1"/>
          <p:nvPr/>
        </p:nvSpPr>
        <p:spPr>
          <a:xfrm>
            <a:off x="8323400" y="3429000"/>
            <a:ext cx="332226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right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/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F664F-E6DC-1B7D-A0CC-9B7C2A4F5626}"/>
              </a:ext>
            </a:extLst>
          </p:cNvPr>
          <p:cNvSpPr txBox="1"/>
          <p:nvPr/>
        </p:nvSpPr>
        <p:spPr>
          <a:xfrm>
            <a:off x="8323400" y="3429000"/>
            <a:ext cx="332226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right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testing tips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1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E69AC0-36D1-AB73-87D0-C0BE41DA1BDA}"/>
              </a:ext>
            </a:extLst>
          </p:cNvPr>
          <p:cNvSpPr/>
          <p:nvPr/>
        </p:nvSpPr>
        <p:spPr>
          <a:xfrm>
            <a:off x="7076225" y="191386"/>
            <a:ext cx="4805916" cy="994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92C6D-006E-49A7-717B-1C1CA489A902}"/>
              </a:ext>
            </a:extLst>
          </p:cNvPr>
          <p:cNvSpPr txBox="1"/>
          <p:nvPr/>
        </p:nvSpPr>
        <p:spPr>
          <a:xfrm>
            <a:off x="8410353" y="45020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</a:t>
            </a:r>
            <a:r>
              <a:rPr lang="en-US" sz="2400" dirty="0" err="1">
                <a:solidFill>
                  <a:schemeClr val="bg1"/>
                </a:solidFill>
              </a:rPr>
              <a:t>sli.do</a:t>
            </a:r>
            <a:r>
              <a:rPr lang="en-US" sz="2400" dirty="0">
                <a:solidFill>
                  <a:schemeClr val="bg1"/>
                </a:solidFill>
              </a:rPr>
              <a:t> poll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F44A1-26E3-C013-7F67-CEF5ED959959}"/>
              </a:ext>
            </a:extLst>
          </p:cNvPr>
          <p:cNvSpPr txBox="1"/>
          <p:nvPr/>
        </p:nvSpPr>
        <p:spPr>
          <a:xfrm>
            <a:off x="1972189" y="5563483"/>
            <a:ext cx="8378455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5 (index 0 in list1, index 1 in list2)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7 (index 2 in list1, index 0 in list2)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/>
              <a:t>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76430" y="145463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2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1972189" y="5563483"/>
            <a:ext cx="8378455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5 (index 0 in list1, index 1 in list2)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7 (index 2 in list1, index 0 in list2)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BFA956-5F12-1DD9-4C48-DE5767229AF1}"/>
              </a:ext>
            </a:extLst>
          </p:cNvPr>
          <p:cNvSpPr/>
          <p:nvPr/>
        </p:nvSpPr>
        <p:spPr>
          <a:xfrm>
            <a:off x="7076225" y="191386"/>
            <a:ext cx="4805916" cy="994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06133-1595-0942-B179-4B6751A261E3}"/>
              </a:ext>
            </a:extLst>
          </p:cNvPr>
          <p:cNvSpPr txBox="1"/>
          <p:nvPr/>
        </p:nvSpPr>
        <p:spPr>
          <a:xfrm>
            <a:off x="8410353" y="45020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</a:t>
            </a:r>
            <a:r>
              <a:rPr lang="en-US" sz="2400" dirty="0" err="1">
                <a:solidFill>
                  <a:schemeClr val="bg1"/>
                </a:solidFill>
              </a:rPr>
              <a:t>sli.do</a:t>
            </a:r>
            <a:r>
              <a:rPr lang="en-US" sz="2400" dirty="0">
                <a:solidFill>
                  <a:schemeClr val="bg1"/>
                </a:solidFill>
              </a:rPr>
              <a:t> poll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end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[‘c’, ‘o’, ‘m’, ‘p’, ‘u’, ‘t’, ‘e’, ‘r’]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[‘c’, ‘o’, ‘m’, ‘p’]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saveToFile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saveToFile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Strings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writes the list to a file named “</a:t>
            </a:r>
            <a:r>
              <a:rPr lang="en-US" sz="3200" dirty="0" err="1"/>
              <a:t>output.txt</a:t>
            </a:r>
            <a:r>
              <a:rPr lang="en-US" sz="3200" dirty="0"/>
              <a:t>”.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the first element in the </a:t>
            </a:r>
            <a:r>
              <a:rPr lang="en-US" sz="3200" dirty="0" err="1"/>
              <a:t>ArrayList</a:t>
            </a:r>
            <a:r>
              <a:rPr lang="en-US" sz="3200" dirty="0"/>
              <a:t> is written to the first line in the file, the second element in the </a:t>
            </a:r>
            <a:r>
              <a:rPr lang="en-US" sz="3200" dirty="0" err="1"/>
              <a:t>ArrayList</a:t>
            </a:r>
            <a:r>
              <a:rPr lang="en-US" sz="3200" dirty="0"/>
              <a:t> is written to the second line in the file, and so on.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504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83DD-E457-D9F9-5798-FE54450C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B6E4-0B81-6A35-65E3-78AE8A77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12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IPL is open!</a:t>
            </a:r>
          </a:p>
          <a:p>
            <a:pPr lvl="1"/>
            <a:r>
              <a:rPr lang="en-US" dirty="0"/>
              <a:t>MGH 334 for in-person times</a:t>
            </a:r>
          </a:p>
          <a:p>
            <a:pPr lvl="1"/>
            <a:r>
              <a:rPr lang="en-US" dirty="0"/>
              <a:t>Zoom for virtual times</a:t>
            </a:r>
          </a:p>
          <a:p>
            <a:pPr lvl="1"/>
            <a:r>
              <a:rPr lang="en-US" dirty="0"/>
              <a:t>Schedule + instructions on course website</a:t>
            </a:r>
          </a:p>
          <a:p>
            <a:r>
              <a:rPr lang="en-US" dirty="0"/>
              <a:t>My Office Hours start today</a:t>
            </a:r>
          </a:p>
          <a:p>
            <a:pPr lvl="1"/>
            <a:r>
              <a:rPr lang="en-US" dirty="0"/>
              <a:t>CSE 220 after lecture on Wednesday and Friday</a:t>
            </a:r>
          </a:p>
          <a:p>
            <a:r>
              <a:rPr lang="en-US" dirty="0"/>
              <a:t>Programming Assignment 0 is due tomorrow at 11:59pm</a:t>
            </a:r>
          </a:p>
          <a:p>
            <a:pPr lvl="1"/>
            <a:r>
              <a:rPr lang="en-US" dirty="0"/>
              <a:t>Click “Mark” to submit your work</a:t>
            </a:r>
          </a:p>
          <a:p>
            <a:pPr lvl="2"/>
            <a:r>
              <a:rPr lang="en-US" dirty="0"/>
              <a:t>Submit as many times as you want – we will grade your latest on-time submission</a:t>
            </a:r>
          </a:p>
          <a:p>
            <a:pPr lvl="1"/>
            <a:r>
              <a:rPr lang="en-US" dirty="0"/>
              <a:t>Resub 0 will be due next Wednesday, can use it to turn in P0 late</a:t>
            </a:r>
          </a:p>
          <a:p>
            <a:pPr lvl="2"/>
            <a:r>
              <a:rPr lang="en-US" dirty="0"/>
              <a:t>Form will be </a:t>
            </a:r>
            <a:r>
              <a:rPr lang="en-US"/>
              <a:t>posted Friday</a:t>
            </a:r>
            <a:endParaRPr lang="en-US" dirty="0"/>
          </a:p>
          <a:p>
            <a:r>
              <a:rPr lang="en-US" dirty="0"/>
              <a:t>Java Review Session recording and materials posted</a:t>
            </a:r>
          </a:p>
          <a:p>
            <a:r>
              <a:rPr lang="en-US" dirty="0"/>
              <a:t>Slight update about final exam logistics</a:t>
            </a:r>
          </a:p>
          <a:p>
            <a:pPr lvl="1"/>
            <a:r>
              <a:rPr lang="en-US" dirty="0"/>
              <a:t>August 16 and August 18 during lecture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3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Elements must all have the same type</a:t>
            </a:r>
          </a:p>
          <a:p>
            <a:pPr lvl="1"/>
            <a:r>
              <a:rPr lang="en-US" dirty="0" err="1"/>
              <a:t>ArrayLists</a:t>
            </a:r>
            <a:r>
              <a:rPr lang="en-US" dirty="0"/>
              <a:t> can only hold Objects, so we need to use “wrapper” types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Integer, Double, Boolean, Character, etc.</a:t>
            </a:r>
          </a:p>
          <a:p>
            <a:r>
              <a:rPr lang="en-US" dirty="0"/>
              <a:t>Zero-based indexing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BUT </a:t>
            </a:r>
            <a:r>
              <a:rPr lang="en-US" dirty="0" err="1"/>
              <a:t>ArrayLists</a:t>
            </a:r>
            <a:r>
              <a:rPr lang="en-US" dirty="0"/>
              <a:t> have dynamic length (so they can resize)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list.add</a:t>
            </a:r>
            <a:r>
              <a:rPr lang="en-US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(): </a:t>
            </a:r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30875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end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on!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”world"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”hello"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”world"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D0E6-96FD-8D69-54CB-3FAFD3A2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Interface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F9A1-E853-2DA5-6CCA-5B5A18997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declaring </a:t>
            </a:r>
            <a:r>
              <a:rPr lang="en-US" dirty="0" err="1"/>
              <a:t>ArrayLists</a:t>
            </a:r>
            <a:r>
              <a:rPr lang="en-US" dirty="0"/>
              <a:t> like this:</a:t>
            </a:r>
          </a:p>
          <a:p>
            <a:pPr lvl="1"/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dirty="0"/>
              <a:t>Do this instead</a:t>
            </a:r>
          </a:p>
          <a:p>
            <a:pPr lvl="1"/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List:</a:t>
            </a:r>
            <a:r>
              <a:rPr lang="en-US" dirty="0">
                <a:solidFill>
                  <a:srgbClr val="000000"/>
                </a:solidFill>
              </a:rPr>
              <a:t> interface</a:t>
            </a:r>
          </a:p>
          <a:p>
            <a:pPr lvl="1"/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ArrayList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an implementation of the List interface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More on interfaces later!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Basically, makes our code more flexible and reusable</a:t>
            </a:r>
            <a:endParaRPr lang="en-US" dirty="0"/>
          </a:p>
          <a:p>
            <a:endParaRPr lang="en-US" dirty="0"/>
          </a:p>
        </p:txBody>
      </p:sp>
      <p:pic>
        <p:nvPicPr>
          <p:cNvPr id="5" name="Graphic 4" descr="No sign with solid fill">
            <a:extLst>
              <a:ext uri="{FF2B5EF4-FFF2-40B4-BE49-F238E27FC236}">
                <a16:creationId xmlns:a16="http://schemas.microsoft.com/office/drawing/2014/main" id="{3EE6E80E-8F6A-1B91-5E52-5A6B05062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0319" y="1651861"/>
            <a:ext cx="731004" cy="73100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0746807-70A2-DCB6-0F7A-4E380526A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8799" y="258042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15063</TotalTime>
  <Words>2056</Words>
  <Application>Microsoft Macintosh PowerPoint</Application>
  <PresentationFormat>Widescreen</PresentationFormat>
  <Paragraphs>210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Source Code Pro</vt:lpstr>
      <vt:lpstr>System Font Regular</vt:lpstr>
      <vt:lpstr>CSE 373 Summer 2020</vt:lpstr>
      <vt:lpstr>ArrayLists</vt:lpstr>
      <vt:lpstr>Lecture Outline</vt:lpstr>
      <vt:lpstr>Announcements</vt:lpstr>
      <vt:lpstr>Lecture Outline</vt:lpstr>
      <vt:lpstr>ArrayList</vt:lpstr>
      <vt:lpstr>ArrayList Methods</vt:lpstr>
      <vt:lpstr>ArrayList Methods</vt:lpstr>
      <vt:lpstr>List Interface Type</vt:lpstr>
      <vt:lpstr>Lecture Outline</vt:lpstr>
      <vt:lpstr>In-Class Activities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  <vt:lpstr>saveToFile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Melissa Lin</cp:lastModifiedBy>
  <cp:revision>239</cp:revision>
  <cp:lastPrinted>2022-09-27T21:33:44Z</cp:lastPrinted>
  <dcterms:created xsi:type="dcterms:W3CDTF">2020-06-13T06:27:42Z</dcterms:created>
  <dcterms:modified xsi:type="dcterms:W3CDTF">2023-06-28T19:30:11Z</dcterms:modified>
</cp:coreProperties>
</file>