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21"/>
  </p:notesMasterIdLst>
  <p:sldIdLst>
    <p:sldId id="256" r:id="rId2"/>
    <p:sldId id="257" r:id="rId3"/>
    <p:sldId id="258" r:id="rId4"/>
    <p:sldId id="27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6" r:id="rId15"/>
    <p:sldId id="865" r:id="rId16"/>
    <p:sldId id="845" r:id="rId17"/>
    <p:sldId id="853" r:id="rId18"/>
    <p:sldId id="866" r:id="rId19"/>
    <p:sldId id="867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nsolas" panose="020B0609020204030204" pitchFamily="49" charset="0"/>
      <p:regular r:id="rId26"/>
      <p:bold r:id="rId27"/>
      <p:italic r:id="rId28"/>
      <p:boldItalic r:id="rId29"/>
    </p:embeddedFont>
    <p:embeddedFont>
      <p:font typeface="Montserrat" pitchFamily="2" charset="77"/>
      <p:regular r:id="rId30"/>
      <p:bold r:id="rId31"/>
      <p:italic r:id="rId32"/>
      <p:boldItalic r:id="rId33"/>
    </p:embeddedFont>
    <p:embeddedFont>
      <p:font typeface="Montserrat ExtraBold" pitchFamily="2" charset="77"/>
      <p:bold r:id="rId34"/>
      <p:italic r:id="rId35"/>
      <p:boldItalic r:id="rId36"/>
    </p:embeddedFont>
    <p:embeddedFont>
      <p:font typeface="Montserrat SemiBold" panose="020F050202020403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9ADA97-A8A2-4736-977C-7C38D3967FC4}">
  <a:tblStyle styleId="{869ADA97-A8A2-4736-977C-7C38D3967FC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7E9"/>
          </a:solidFill>
        </a:fill>
      </a:tcStyle>
    </a:wholeTbl>
    <a:band1H>
      <a:tcTxStyle/>
      <a:tcStyle>
        <a:tcBdr/>
        <a:fill>
          <a:solidFill>
            <a:srgbClr val="CCCBD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CBD1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0"/>
    <p:restoredTop sz="94676"/>
  </p:normalViewPr>
  <p:slideViewPr>
    <p:cSldViewPr snapToGrid="0">
      <p:cViewPr varScale="1">
        <p:scale>
          <a:sx n="114" d="100"/>
          <a:sy n="114" d="100"/>
        </p:scale>
        <p:origin x="7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47c8e4abf4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47c8e4abf4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247c8e4abf4_0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3358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1691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sz="6000" b="0" i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/>
          <p:nvPr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122</a:t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20128" y="2753848"/>
            <a:ext cx="1269523" cy="420130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LEC 15</a:t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22;p2"/>
          <p:cNvCxnSpPr/>
          <p:nvPr/>
        </p:nvCxnSpPr>
        <p:spPr>
          <a:xfrm>
            <a:off x="7452794" y="4551419"/>
            <a:ext cx="4468305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2"/>
          <p:cNvSpPr/>
          <p:nvPr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71163" y="5574803"/>
            <a:ext cx="22506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72629" y="5851802"/>
            <a:ext cx="243211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#cse122 </a:t>
            </a: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2950313" y="5594680"/>
            <a:ext cx="1218438" cy="1223089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6;p2">
            <a:extLst>
              <a:ext uri="{FF2B5EF4-FFF2-40B4-BE49-F238E27FC236}">
                <a16:creationId xmlns:a16="http://schemas.microsoft.com/office/drawing/2014/main" id="{09141AF8-1FAB-3124-2145-2690AFDED71C}"/>
              </a:ext>
            </a:extLst>
          </p:cNvPr>
          <p:cNvSpPr/>
          <p:nvPr userDrawn="1"/>
        </p:nvSpPr>
        <p:spPr>
          <a:xfrm>
            <a:off x="7370760" y="4743120"/>
            <a:ext cx="11262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lang="en-US" sz="1200" b="1" i="0" u="none" strike="noStrike" cap="none" dirty="0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Instructor</a:t>
            </a:r>
            <a:endParaRPr sz="1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27;p2">
            <a:extLst>
              <a:ext uri="{FF2B5EF4-FFF2-40B4-BE49-F238E27FC236}">
                <a16:creationId xmlns:a16="http://schemas.microsoft.com/office/drawing/2014/main" id="{E2CD7B9D-F05D-80B3-4549-01F4F009B1F7}"/>
              </a:ext>
            </a:extLst>
          </p:cNvPr>
          <p:cNvSpPr/>
          <p:nvPr userDrawn="1"/>
        </p:nvSpPr>
        <p:spPr>
          <a:xfrm>
            <a:off x="8000400" y="4999440"/>
            <a:ext cx="4800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lang="en-US" sz="1200" b="1" i="0" u="none" strike="noStrike" cap="none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TAs</a:t>
            </a: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28;p2">
            <a:extLst>
              <a:ext uri="{FF2B5EF4-FFF2-40B4-BE49-F238E27FC236}">
                <a16:creationId xmlns:a16="http://schemas.microsoft.com/office/drawing/2014/main" id="{1D8814F8-0FEC-DAB6-4F5B-CE2B17B38E7F}"/>
              </a:ext>
            </a:extLst>
          </p:cNvPr>
          <p:cNvSpPr/>
          <p:nvPr userDrawn="1"/>
        </p:nvSpPr>
        <p:spPr>
          <a:xfrm>
            <a:off x="8484960" y="4743120"/>
            <a:ext cx="28893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Melissa Lin</a:t>
            </a:r>
            <a:endParaRPr sz="1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32B14D-A4DE-E331-F620-C30480E5D0EB}"/>
              </a:ext>
            </a:extLst>
          </p:cNvPr>
          <p:cNvSpPr txBox="1"/>
          <p:nvPr userDrawn="1"/>
        </p:nvSpPr>
        <p:spPr>
          <a:xfrm>
            <a:off x="8496960" y="4992318"/>
            <a:ext cx="3552289" cy="1007676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Poojitha</a:t>
            </a:r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</a:t>
            </a:r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Arangam</a:t>
            </a:r>
            <a:endParaRPr lang="en-US" sz="1200" b="0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Darel</a:t>
            </a:r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</a:t>
            </a:r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Gunawan</a:t>
            </a:r>
            <a:endParaRPr lang="en-US" sz="1200" b="0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Colton Harris</a:t>
            </a: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Atharva Kashyap</a:t>
            </a:r>
          </a:p>
          <a:p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Eesha</a:t>
            </a:r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</a:t>
            </a:r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Kunisetty</a:t>
            </a:r>
            <a:endParaRPr lang="en-US" sz="1200" b="0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Audrey Lin</a:t>
            </a: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Di Mao</a:t>
            </a: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Steven Nguyen</a:t>
            </a: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Ben Wang</a:t>
            </a: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Jaylyn Zhang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B5B5C9-A61A-60F0-CE81-DDCE45C791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23012" y="5538723"/>
            <a:ext cx="1345739" cy="13457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4"/>
          <p:cNvSpPr txBox="1"/>
          <p:nvPr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ctice: Think">
  <p:cSld name="Practice: Thi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5"/>
          <p:cNvSpPr/>
          <p:nvPr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 cap="flat" cmpd="sng">
            <a:solidFill>
              <a:srgbClr val="2E23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8365340" y="393723"/>
            <a:ext cx="3380431" cy="556054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sli.do      #cse122</a:t>
            </a:r>
            <a:endParaRPr/>
          </a:p>
        </p:txBody>
      </p:sp>
      <p:sp>
        <p:nvSpPr>
          <p:cNvPr id="46" name="Google Shape;46;p5"/>
          <p:cNvSpPr txBox="1"/>
          <p:nvPr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: Think</a:t>
            </a:r>
            <a:endParaRPr/>
          </a:p>
        </p:txBody>
      </p:sp>
      <p:pic>
        <p:nvPicPr>
          <p:cNvPr id="47" name="Google Shape;4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5"/>
          <p:cNvSpPr/>
          <p:nvPr/>
        </p:nvSpPr>
        <p:spPr>
          <a:xfrm>
            <a:off x="7256995" y="195215"/>
            <a:ext cx="960120" cy="960120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F41270-2C3E-6BDA-BE34-10150DAE9A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3910" y="232752"/>
            <a:ext cx="904677" cy="9046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citce: Pair">
  <p:cSld name="Pracitce: Pai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6"/>
          <p:cNvSpPr/>
          <p:nvPr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 cap="flat" cmpd="sng">
            <a:solidFill>
              <a:srgbClr val="2E23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6"/>
          <p:cNvSpPr/>
          <p:nvPr/>
        </p:nvSpPr>
        <p:spPr>
          <a:xfrm>
            <a:off x="8365340" y="393723"/>
            <a:ext cx="3380431" cy="556054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sli.do      #cse122</a:t>
            </a:r>
            <a:endParaRPr/>
          </a:p>
        </p:txBody>
      </p:sp>
      <p:sp>
        <p:nvSpPr>
          <p:cNvPr id="57" name="Google Shape;57;p6"/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6"/>
          <p:cNvSpPr/>
          <p:nvPr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6"/>
          <p:cNvSpPr txBox="1"/>
          <p:nvPr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: Pair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9A50A5-C65E-5763-8326-CC7E925FC5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3910" y="232752"/>
            <a:ext cx="904677" cy="9046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TR"/>
              <a:buChar char="-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Char char="-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 cap="flat" cmpd="sng">
            <a:solidFill>
              <a:srgbClr val="2E23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763" y="29972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 txBox="1"/>
          <p:nvPr/>
        </p:nvSpPr>
        <p:spPr>
          <a:xfrm>
            <a:off x="10569575" y="0"/>
            <a:ext cx="162242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122 </a:t>
            </a:r>
            <a:endParaRPr/>
          </a:p>
        </p:txBody>
      </p:sp>
      <p:sp>
        <p:nvSpPr>
          <p:cNvPr id="16" name="Google Shape;16;p1"/>
          <p:cNvSpPr txBox="1"/>
          <p:nvPr/>
        </p:nvSpPr>
        <p:spPr>
          <a:xfrm>
            <a:off x="3000376" y="-2819"/>
            <a:ext cx="61912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15: Collections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SemiBold"/>
              <a:buNone/>
            </a:pPr>
            <a:r>
              <a:rPr lang="en-US" sz="3600"/>
              <a:t>Collections</a:t>
            </a:r>
            <a:endParaRPr/>
          </a:p>
        </p:txBody>
      </p:sp>
      <p:sp>
        <p:nvSpPr>
          <p:cNvPr id="71" name="Google Shape;71;p9"/>
          <p:cNvSpPr txBox="1"/>
          <p:nvPr/>
        </p:nvSpPr>
        <p:spPr>
          <a:xfrm>
            <a:off x="7498025" y="2041170"/>
            <a:ext cx="447680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i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Favorite 122 data structure?</a:t>
            </a:r>
            <a:endParaRPr i="1" dirty="0"/>
          </a:p>
        </p:txBody>
      </p:sp>
      <p:sp>
        <p:nvSpPr>
          <p:cNvPr id="72" name="Google Shape;72;p9"/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A5A5A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DumbArrayIntList</a:t>
            </a:r>
            <a:endParaRPr/>
          </a:p>
        </p:txBody>
      </p:sp>
      <p:sp>
        <p:nvSpPr>
          <p:cNvPr id="167" name="Google Shape;167;p24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 err="1">
                <a:latin typeface="Consolas"/>
                <a:ea typeface="Consolas"/>
                <a:cs typeface="Consolas"/>
                <a:sym typeface="Consolas"/>
              </a:rPr>
              <a:t>DumbArrayIntList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()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add(int value)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add(int index, int value)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contains(int value)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 err="1">
                <a:latin typeface="Consolas"/>
                <a:ea typeface="Consolas"/>
                <a:cs typeface="Consolas"/>
                <a:sym typeface="Consolas"/>
              </a:rPr>
              <a:t>isEmpty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()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get(int index)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set(int index, int value)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remove(int index)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size()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 err="1">
                <a:latin typeface="Consolas"/>
                <a:ea typeface="Consolas"/>
                <a:cs typeface="Consolas"/>
                <a:sym typeface="Consolas"/>
              </a:rPr>
              <a:t>indexOf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(int value)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 err="1">
                <a:latin typeface="Consolas"/>
                <a:ea typeface="Consolas"/>
                <a:cs typeface="Consolas"/>
                <a:sym typeface="Consolas"/>
              </a:rPr>
              <a:t>toString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()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Announcements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Classes + Interfaces Recap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tx1"/>
              </a:buClr>
              <a:buSzPts val="2800"/>
              <a:buChar char="•"/>
            </a:pPr>
            <a:r>
              <a:rPr lang="en-US" dirty="0"/>
              <a:t>Dumb Data Structures</a:t>
            </a:r>
          </a:p>
          <a:p>
            <a:pPr marL="228600" indent="-228600">
              <a:spcBef>
                <a:spcPts val="2200"/>
              </a:spcBef>
              <a:buClr>
                <a:schemeClr val="accent5"/>
              </a:buClr>
              <a:buSzPts val="2800"/>
            </a:pPr>
            <a:r>
              <a:rPr lang="en-US" b="1" dirty="0">
                <a:solidFill>
                  <a:schemeClr val="accent5"/>
                </a:solidFill>
              </a:rPr>
              <a:t>Collections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Final Exam Review</a:t>
            </a:r>
          </a:p>
        </p:txBody>
      </p:sp>
      <p:sp>
        <p:nvSpPr>
          <p:cNvPr id="174" name="Google Shape;174;p25"/>
          <p:cNvSpPr/>
          <p:nvPr/>
        </p:nvSpPr>
        <p:spPr>
          <a:xfrm rot="10800000">
            <a:off x="3336441" y="3429000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IntCollection Relationships</a:t>
            </a:r>
            <a:endParaRPr/>
          </a:p>
        </p:txBody>
      </p:sp>
      <p:sp>
        <p:nvSpPr>
          <p:cNvPr id="180" name="Google Shape;180;p26"/>
          <p:cNvSpPr txBox="1"/>
          <p:nvPr/>
        </p:nvSpPr>
        <p:spPr>
          <a:xfrm>
            <a:off x="4284900" y="1236288"/>
            <a:ext cx="1448400" cy="4617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IntCollection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6"/>
          <p:cNvSpPr txBox="1"/>
          <p:nvPr/>
        </p:nvSpPr>
        <p:spPr>
          <a:xfrm>
            <a:off x="2909875" y="3369900"/>
            <a:ext cx="1448400" cy="4617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IntList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6"/>
          <p:cNvSpPr txBox="1"/>
          <p:nvPr/>
        </p:nvSpPr>
        <p:spPr>
          <a:xfrm>
            <a:off x="8080625" y="3442950"/>
            <a:ext cx="1448400" cy="4617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IntSet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6"/>
          <p:cNvSpPr txBox="1"/>
          <p:nvPr/>
        </p:nvSpPr>
        <p:spPr>
          <a:xfrm>
            <a:off x="333625" y="3577400"/>
            <a:ext cx="1448400" cy="4617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IntQueue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6"/>
          <p:cNvSpPr txBox="1"/>
          <p:nvPr/>
        </p:nvSpPr>
        <p:spPr>
          <a:xfrm>
            <a:off x="333625" y="5427300"/>
            <a:ext cx="2511300" cy="461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class DumbLinkedIntList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5" name="Google Shape;185;p26"/>
          <p:cNvCxnSpPr>
            <a:stCxn id="181" idx="0"/>
            <a:endCxn id="180" idx="2"/>
          </p:cNvCxnSpPr>
          <p:nvPr/>
        </p:nvCxnSpPr>
        <p:spPr>
          <a:xfrm rot="-5400000">
            <a:off x="3485575" y="1846500"/>
            <a:ext cx="1671900" cy="1374900"/>
          </a:xfrm>
          <a:prstGeom prst="bentConnector3">
            <a:avLst>
              <a:gd name="adj1" fmla="val 20104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26"/>
          <p:cNvCxnSpPr>
            <a:stCxn id="183" idx="0"/>
            <a:endCxn id="180" idx="2"/>
          </p:cNvCxnSpPr>
          <p:nvPr/>
        </p:nvCxnSpPr>
        <p:spPr>
          <a:xfrm rot="-5400000">
            <a:off x="2093725" y="662000"/>
            <a:ext cx="1879500" cy="3951300"/>
          </a:xfrm>
          <a:prstGeom prst="bentConnector3">
            <a:avLst>
              <a:gd name="adj1" fmla="val 65746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7" name="Google Shape;187;p26"/>
          <p:cNvSpPr txBox="1"/>
          <p:nvPr/>
        </p:nvSpPr>
        <p:spPr>
          <a:xfrm>
            <a:off x="1832275" y="2128383"/>
            <a:ext cx="88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extends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88" name="Google Shape;188;p26"/>
          <p:cNvCxnSpPr>
            <a:stCxn id="184" idx="0"/>
            <a:endCxn id="183" idx="2"/>
          </p:cNvCxnSpPr>
          <p:nvPr/>
        </p:nvCxnSpPr>
        <p:spPr>
          <a:xfrm rot="5400000" flipH="1">
            <a:off x="629575" y="4467600"/>
            <a:ext cx="1388100" cy="531300"/>
          </a:xfrm>
          <a:prstGeom prst="curvedConnector3">
            <a:avLst>
              <a:gd name="adj1" fmla="val 50004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9" name="Google Shape;189;p26"/>
          <p:cNvCxnSpPr>
            <a:stCxn id="190" idx="0"/>
            <a:endCxn id="181" idx="2"/>
          </p:cNvCxnSpPr>
          <p:nvPr/>
        </p:nvCxnSpPr>
        <p:spPr>
          <a:xfrm rot="5400000" flipH="1">
            <a:off x="2988325" y="4477350"/>
            <a:ext cx="1648800" cy="3573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1" name="Google Shape;191;p26"/>
          <p:cNvSpPr txBox="1"/>
          <p:nvPr/>
        </p:nvSpPr>
        <p:spPr>
          <a:xfrm>
            <a:off x="3247475" y="4595675"/>
            <a:ext cx="121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2" name="Google Shape;192;p26"/>
          <p:cNvSpPr txBox="1"/>
          <p:nvPr/>
        </p:nvSpPr>
        <p:spPr>
          <a:xfrm>
            <a:off x="3305425" y="5503500"/>
            <a:ext cx="2511300" cy="461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class DumbArrayIntList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6"/>
          <p:cNvSpPr txBox="1"/>
          <p:nvPr/>
        </p:nvSpPr>
        <p:spPr>
          <a:xfrm>
            <a:off x="6366025" y="5508000"/>
            <a:ext cx="2511300" cy="461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class DumbHashIntSet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6"/>
          <p:cNvSpPr txBox="1"/>
          <p:nvPr/>
        </p:nvSpPr>
        <p:spPr>
          <a:xfrm>
            <a:off x="9414025" y="5508000"/>
            <a:ext cx="2511300" cy="461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class DumbTreeIntSet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5" name="Google Shape;195;p26"/>
          <p:cNvCxnSpPr>
            <a:stCxn id="184" idx="0"/>
            <a:endCxn id="181" idx="2"/>
          </p:cNvCxnSpPr>
          <p:nvPr/>
        </p:nvCxnSpPr>
        <p:spPr>
          <a:xfrm rot="-5400000">
            <a:off x="1813825" y="3607050"/>
            <a:ext cx="1595700" cy="20448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6" name="Google Shape;196;p26"/>
          <p:cNvSpPr txBox="1"/>
          <p:nvPr/>
        </p:nvSpPr>
        <p:spPr>
          <a:xfrm>
            <a:off x="3889675" y="2814183"/>
            <a:ext cx="88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extends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97" name="Google Shape;197;p26"/>
          <p:cNvCxnSpPr>
            <a:stCxn id="182" idx="0"/>
            <a:endCxn id="180" idx="2"/>
          </p:cNvCxnSpPr>
          <p:nvPr/>
        </p:nvCxnSpPr>
        <p:spPr>
          <a:xfrm rot="5400000" flipH="1">
            <a:off x="6034475" y="672600"/>
            <a:ext cx="1745100" cy="3795600"/>
          </a:xfrm>
          <a:prstGeom prst="bentConnector3">
            <a:avLst>
              <a:gd name="adj1" fmla="val 49996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8" name="Google Shape;198;p26"/>
          <p:cNvSpPr txBox="1"/>
          <p:nvPr/>
        </p:nvSpPr>
        <p:spPr>
          <a:xfrm>
            <a:off x="6578775" y="2502017"/>
            <a:ext cx="88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extends</a:t>
            </a:r>
            <a:endParaRPr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99" name="Google Shape;199;p26"/>
          <p:cNvCxnSpPr>
            <a:stCxn id="193" idx="0"/>
            <a:endCxn id="182" idx="2"/>
          </p:cNvCxnSpPr>
          <p:nvPr/>
        </p:nvCxnSpPr>
        <p:spPr>
          <a:xfrm rot="-5400000">
            <a:off x="7411675" y="4114800"/>
            <a:ext cx="1603200" cy="1183200"/>
          </a:xfrm>
          <a:prstGeom prst="curvedConnector3">
            <a:avLst>
              <a:gd name="adj1" fmla="val 50005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0" name="Google Shape;200;p26"/>
          <p:cNvSpPr txBox="1"/>
          <p:nvPr/>
        </p:nvSpPr>
        <p:spPr>
          <a:xfrm>
            <a:off x="7590875" y="4519475"/>
            <a:ext cx="121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01" name="Google Shape;201;p26"/>
          <p:cNvCxnSpPr>
            <a:stCxn id="194" idx="0"/>
            <a:endCxn id="182" idx="2"/>
          </p:cNvCxnSpPr>
          <p:nvPr/>
        </p:nvCxnSpPr>
        <p:spPr>
          <a:xfrm rot="5400000" flipH="1">
            <a:off x="8935675" y="3774000"/>
            <a:ext cx="1603200" cy="1864800"/>
          </a:xfrm>
          <a:prstGeom prst="curvedConnector3">
            <a:avLst>
              <a:gd name="adj1" fmla="val 50005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2" name="Google Shape;202;p26"/>
          <p:cNvSpPr txBox="1"/>
          <p:nvPr/>
        </p:nvSpPr>
        <p:spPr>
          <a:xfrm>
            <a:off x="9267275" y="4519475"/>
            <a:ext cx="121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3" name="Google Shape;203;p26"/>
          <p:cNvSpPr txBox="1"/>
          <p:nvPr/>
        </p:nvSpPr>
        <p:spPr>
          <a:xfrm>
            <a:off x="1113875" y="4900475"/>
            <a:ext cx="121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4800"/>
            <a:ext cx="11783626" cy="640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800"/>
              <a:buChar char="•"/>
            </a:pPr>
            <a:r>
              <a:rPr lang="en-US" dirty="0"/>
              <a:t>Announcements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Classes + Interfaces Recap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Dumb Data Structures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Collections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Final Exam Review</a:t>
            </a:r>
            <a:endParaRPr b="1" dirty="0">
              <a:solidFill>
                <a:schemeClr val="accent5"/>
              </a:solidFill>
            </a:endParaRPr>
          </a:p>
        </p:txBody>
      </p:sp>
      <p:sp>
        <p:nvSpPr>
          <p:cNvPr id="79" name="Google Shape;79;p10"/>
          <p:cNvSpPr/>
          <p:nvPr/>
        </p:nvSpPr>
        <p:spPr>
          <a:xfrm rot="10800000">
            <a:off x="4178837" y="4078633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0481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DAF65-D121-7384-D33B-D9A7F74B9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8780B-8E07-1B0B-A533-F3EF1D0BC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 questions in total, each will receive one ESN grade</a:t>
            </a:r>
          </a:p>
          <a:p>
            <a:pPr lvl="1"/>
            <a:r>
              <a:rPr lang="en-US" dirty="0"/>
              <a:t>Some questions might have sub-parts</a:t>
            </a:r>
          </a:p>
          <a:p>
            <a:pPr lvl="1"/>
            <a:r>
              <a:rPr lang="en-US" dirty="0"/>
              <a:t>Reminder: Quiz and Exam grades are all mixed into the same bucket</a:t>
            </a:r>
          </a:p>
          <a:p>
            <a:r>
              <a:rPr lang="en-US" dirty="0"/>
              <a:t>General format</a:t>
            </a:r>
          </a:p>
          <a:p>
            <a:pPr lvl="1"/>
            <a:r>
              <a:rPr lang="en-US" dirty="0"/>
              <a:t>3 Questions: Mix of Conceptual, Mechanical/Tracing, Debugging Problems</a:t>
            </a:r>
          </a:p>
          <a:p>
            <a:pPr lvl="1"/>
            <a:r>
              <a:rPr lang="en-US" dirty="0"/>
              <a:t>3 Questions: Programming Problems </a:t>
            </a:r>
          </a:p>
          <a:p>
            <a:pPr lvl="1"/>
            <a:r>
              <a:rPr lang="en-US" dirty="0"/>
              <a:t>Wednesday – 3 questions</a:t>
            </a:r>
          </a:p>
          <a:p>
            <a:pPr lvl="1"/>
            <a:r>
              <a:rPr lang="en-US" dirty="0"/>
              <a:t>Friday – 3 questions</a:t>
            </a:r>
          </a:p>
          <a:p>
            <a:r>
              <a:rPr lang="en-US" dirty="0"/>
              <a:t>See sections 11, 13, and 14 for practice handwriting problems</a:t>
            </a:r>
          </a:p>
          <a:p>
            <a:r>
              <a:rPr lang="en-US" dirty="0"/>
              <a:t>Practice finals posted on course website</a:t>
            </a:r>
          </a:p>
        </p:txBody>
      </p:sp>
    </p:spTree>
    <p:extLst>
      <p:ext uri="{BB962C8B-B14F-4D97-AF65-F5344CB8AC3E}">
        <p14:creationId xmlns:p14="http://schemas.microsoft.com/office/powerpoint/2010/main" val="3944359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CA1C3-FC58-7393-AB05-9D6731469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54A0A-3D76-CB33-315E-A74622C0F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089995" cy="4805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Most important bits</a:t>
            </a:r>
          </a:p>
          <a:p>
            <a:r>
              <a:rPr lang="en-US" dirty="0"/>
              <a:t>Wednesday and Friday @ 10:50am – 11:50am in PCAR 192</a:t>
            </a:r>
          </a:p>
          <a:p>
            <a:r>
              <a:rPr lang="en-US" dirty="0"/>
              <a:t>Seat assignments</a:t>
            </a:r>
          </a:p>
          <a:p>
            <a:r>
              <a:rPr lang="en-US" dirty="0"/>
              <a:t>Don’t cheat </a:t>
            </a:r>
          </a:p>
          <a:p>
            <a:pPr lvl="1"/>
            <a:r>
              <a:rPr lang="en-US" dirty="0"/>
              <a:t>Only have the exam open during the time (don’t’ start early; don’t work after)</a:t>
            </a:r>
          </a:p>
          <a:p>
            <a:pPr lvl="1"/>
            <a:r>
              <a:rPr lang="en-US" dirty="0"/>
              <a:t>No electronic devices</a:t>
            </a:r>
          </a:p>
          <a:p>
            <a:r>
              <a:rPr lang="en-US" dirty="0"/>
              <a:t>You can bring one 8.5x11 inch paper with notes (front and back)</a:t>
            </a:r>
          </a:p>
          <a:p>
            <a:pPr lvl="1"/>
            <a:r>
              <a:rPr lang="en-US" dirty="0"/>
              <a:t>Will also provide a reference sheet (see course website)</a:t>
            </a:r>
          </a:p>
          <a:p>
            <a:r>
              <a:rPr lang="en-US" dirty="0"/>
              <a:t>Bring husky card + pencil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Questions? Raise hand or ask on </a:t>
            </a:r>
            <a:r>
              <a:rPr lang="en-US" dirty="0" err="1"/>
              <a:t>sli.do</a:t>
            </a:r>
            <a:r>
              <a:rPr lang="en-US" dirty="0"/>
              <a:t> (#cse122) </a:t>
            </a:r>
          </a:p>
        </p:txBody>
      </p:sp>
    </p:spTree>
    <p:extLst>
      <p:ext uri="{BB962C8B-B14F-4D97-AF65-F5344CB8AC3E}">
        <p14:creationId xmlns:p14="http://schemas.microsoft.com/office/powerpoint/2010/main" val="3278244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CC456-7098-502F-5077-78F780561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C2CEB-06EA-3042-177C-9C507A19B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Pre-Class Materials + Lectures</a:t>
            </a:r>
          </a:p>
          <a:p>
            <a:r>
              <a:rPr lang="en-US" dirty="0"/>
              <a:t>Section Handouts (Especially sections 11, 13, and 14)</a:t>
            </a:r>
          </a:p>
          <a:p>
            <a:r>
              <a:rPr lang="en-US" dirty="0"/>
              <a:t>Quizzes</a:t>
            </a:r>
          </a:p>
          <a:p>
            <a:r>
              <a:rPr lang="en-US" dirty="0"/>
              <a:t>Sample Finals</a:t>
            </a:r>
          </a:p>
          <a:p>
            <a:r>
              <a:rPr lang="en-US" dirty="0"/>
              <a:t>Your Notes!</a:t>
            </a:r>
          </a:p>
          <a:p>
            <a:pPr lvl="1"/>
            <a:r>
              <a:rPr lang="en-US" dirty="0"/>
              <a:t>Helpful for contextualizing what you learned</a:t>
            </a:r>
          </a:p>
        </p:txBody>
      </p:sp>
    </p:spTree>
    <p:extLst>
      <p:ext uri="{BB962C8B-B14F-4D97-AF65-F5344CB8AC3E}">
        <p14:creationId xmlns:p14="http://schemas.microsoft.com/office/powerpoint/2010/main" val="260375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26D219-8547-22DC-075C-A83540845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263" y="236431"/>
            <a:ext cx="8441474" cy="662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36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BA05E-E25B-F8D9-C4DA-291AC09E4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6842"/>
            <a:ext cx="10515600" cy="3831723"/>
          </a:xfrm>
        </p:spPr>
        <p:txBody>
          <a:bodyPr>
            <a:normAutofit fontScale="90000"/>
          </a:bodyPr>
          <a:lstStyle/>
          <a:p>
            <a:r>
              <a:rPr lang="en-US" dirty="0"/>
              <a:t>What topic do you feel the most confident about? Least confident?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How do you plan on studying for the final?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What questions do you have about the final?</a:t>
            </a:r>
          </a:p>
        </p:txBody>
      </p:sp>
      <p:sp>
        <p:nvSpPr>
          <p:cNvPr id="3" name="Cross 2">
            <a:extLst>
              <a:ext uri="{FF2B5EF4-FFF2-40B4-BE49-F238E27FC236}">
                <a16:creationId xmlns:a16="http://schemas.microsoft.com/office/drawing/2014/main" id="{4AAE52B7-8A36-2EA9-6984-609DB6A51D34}"/>
              </a:ext>
            </a:extLst>
          </p:cNvPr>
          <p:cNvSpPr/>
          <p:nvPr/>
        </p:nvSpPr>
        <p:spPr>
          <a:xfrm rot="2727122">
            <a:off x="7159082" y="66907"/>
            <a:ext cx="1193180" cy="1182029"/>
          </a:xfrm>
          <a:prstGeom prst="plus">
            <a:avLst>
              <a:gd name="adj" fmla="val 41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37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Classes + Interfaces Recap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Dumb Data Structures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Collections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Final Exam Review</a:t>
            </a:r>
            <a:endParaRPr dirty="0"/>
          </a:p>
        </p:txBody>
      </p:sp>
      <p:sp>
        <p:nvSpPr>
          <p:cNvPr id="79" name="Google Shape;79;p10"/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Announcements</a:t>
            </a:r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P3 due on Sunday at 11:59pm</a:t>
            </a:r>
          </a:p>
          <a:p>
            <a:pPr marL="2286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Resub 6 due Tuesday</a:t>
            </a:r>
            <a:endParaRPr dirty="0"/>
          </a:p>
          <a:p>
            <a:pPr marL="2286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Quiz 2 grades will be released Monday</a:t>
            </a:r>
          </a:p>
          <a:p>
            <a:pPr marL="2286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Final Exam is next week!</a:t>
            </a:r>
          </a:p>
          <a:p>
            <a:pPr marL="685800" lvl="1" indent="-292100">
              <a:lnSpc>
                <a:spcPct val="115000"/>
              </a:lnSpc>
              <a:spcBef>
                <a:spcPts val="0"/>
              </a:spcBef>
              <a:buSzPts val="2800"/>
              <a:buChar char="•"/>
            </a:pPr>
            <a:r>
              <a:rPr lang="en-US" dirty="0"/>
              <a:t>Wednesday + Friday @ 10:50am – 11:50am in PCAR 192</a:t>
            </a:r>
          </a:p>
          <a:p>
            <a:pPr marL="685800" lvl="1" indent="-292100">
              <a:lnSpc>
                <a:spcPct val="115000"/>
              </a:lnSpc>
              <a:spcBef>
                <a:spcPts val="0"/>
              </a:spcBef>
              <a:buSzPts val="2800"/>
              <a:buChar char="•"/>
            </a:pPr>
            <a:r>
              <a:rPr lang="en-US" dirty="0"/>
              <a:t>Final Review Session Monday @ 11:00am – 1:30pm</a:t>
            </a:r>
          </a:p>
          <a:p>
            <a:pPr marL="1143000" lvl="2" indent="-292100">
              <a:lnSpc>
                <a:spcPct val="115000"/>
              </a:lnSpc>
              <a:spcBef>
                <a:spcPts val="0"/>
              </a:spcBef>
              <a:buSzPts val="2800"/>
              <a:buChar char="•"/>
            </a:pPr>
            <a:r>
              <a:rPr lang="en-US" dirty="0"/>
              <a:t>11am – 12:15pm : Work on a practice final</a:t>
            </a:r>
          </a:p>
          <a:p>
            <a:pPr marL="1143000" lvl="2" indent="-292100">
              <a:lnSpc>
                <a:spcPct val="115000"/>
              </a:lnSpc>
              <a:spcBef>
                <a:spcPts val="0"/>
              </a:spcBef>
              <a:buSzPts val="2800"/>
              <a:buChar char="•"/>
            </a:pPr>
            <a:r>
              <a:rPr lang="en-US" dirty="0"/>
              <a:t>12:15pm – 1:30pm : TAs walk through solutions</a:t>
            </a:r>
          </a:p>
          <a:p>
            <a:pPr marL="228600" indent="-292100">
              <a:lnSpc>
                <a:spcPct val="115000"/>
              </a:lnSpc>
              <a:spcBef>
                <a:spcPts val="0"/>
              </a:spcBef>
              <a:buSzPts val="2800"/>
            </a:pPr>
            <a:r>
              <a:rPr lang="en-US" dirty="0"/>
              <a:t>IPL will be open through Thursday, Aug 17</a:t>
            </a:r>
          </a:p>
          <a:p>
            <a:pPr marL="685800" lvl="1" indent="-292100">
              <a:lnSpc>
                <a:spcPct val="115000"/>
              </a:lnSpc>
              <a:spcBef>
                <a:spcPts val="0"/>
              </a:spcBef>
              <a:buSzPts val="2800"/>
              <a:buChar char="•"/>
            </a:pPr>
            <a:endParaRPr lang="en-US" dirty="0"/>
          </a:p>
          <a:p>
            <a:pPr marL="2286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800"/>
              <a:buChar char="•"/>
            </a:pPr>
            <a:r>
              <a:rPr lang="en-US" dirty="0"/>
              <a:t>Announcements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Classes + Interfaces Recap</a:t>
            </a:r>
            <a:endParaRPr b="1" dirty="0">
              <a:solidFill>
                <a:schemeClr val="accent5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Dumb Data Structures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Collections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Final Exam Review</a:t>
            </a:r>
            <a:endParaRPr dirty="0"/>
          </a:p>
        </p:txBody>
      </p:sp>
      <p:sp>
        <p:nvSpPr>
          <p:cNvPr id="79" name="Google Shape;79;p10"/>
          <p:cNvSpPr/>
          <p:nvPr/>
        </p:nvSpPr>
        <p:spPr>
          <a:xfrm rot="10800000">
            <a:off x="5305110" y="2093716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5209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Goal for Today</a:t>
            </a:r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/>
              <a:t>Review some of the data structures we’ve talked about this quarter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endParaRPr sz="44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/>
              <a:t>Understand how Java organizes them with </a:t>
            </a:r>
            <a:r>
              <a:rPr lang="en-US" sz="4400" i="1"/>
              <a:t>interfaces</a:t>
            </a:r>
            <a:endParaRPr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Collections: What</a:t>
            </a:r>
            <a:r>
              <a:rPr lang="en-US" i="1"/>
              <a:t> classes </a:t>
            </a:r>
            <a:r>
              <a:rPr lang="en-US"/>
              <a:t>have we seen so far? </a:t>
            </a:r>
            <a:endParaRPr/>
          </a:p>
        </p:txBody>
      </p:sp>
      <p:sp>
        <p:nvSpPr>
          <p:cNvPr id="142" name="Google Shape;142;p20"/>
          <p:cNvSpPr txBox="1"/>
          <p:nvPr/>
        </p:nvSpPr>
        <p:spPr>
          <a:xfrm>
            <a:off x="924450" y="1726300"/>
            <a:ext cx="103389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</a:pPr>
            <a:r>
              <a:rPr lang="en-US" sz="3900"/>
              <a:t>Collections: What</a:t>
            </a:r>
            <a:r>
              <a:rPr lang="en-US" sz="3900" i="1"/>
              <a:t> interfaces </a:t>
            </a:r>
            <a:r>
              <a:rPr lang="en-US" sz="3900"/>
              <a:t>have we seen so far?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Announcements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Classes + Interfaces Recap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Dumb Data Structures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Collections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Final Exam Review</a:t>
            </a:r>
            <a:endParaRPr dirty="0"/>
          </a:p>
        </p:txBody>
      </p:sp>
      <p:sp>
        <p:nvSpPr>
          <p:cNvPr id="155" name="Google Shape;155;p22"/>
          <p:cNvSpPr/>
          <p:nvPr/>
        </p:nvSpPr>
        <p:spPr>
          <a:xfrm rot="10800000">
            <a:off x="4717998" y="2637264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Dumb Data Structures</a:t>
            </a:r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r>
              <a:rPr lang="en-US" sz="3300"/>
              <a:t>We’re going to create our own versions of these classes so we can dig into how they all relate to each other!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endParaRPr sz="33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r>
              <a:rPr lang="en-US" sz="3300"/>
              <a:t>BUT they’re going to be real dumb.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endParaRPr sz="33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r>
              <a:rPr lang="en-US" sz="3300"/>
              <a:t>If you want to get a sense of how they’re </a:t>
            </a:r>
            <a:r>
              <a:rPr lang="en-US" sz="3300" i="1"/>
              <a:t>actually </a:t>
            </a:r>
            <a:r>
              <a:rPr lang="en-US" sz="3300"/>
              <a:t>implemented, go take CSE 123!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1970</TotalTime>
  <Words>543</Words>
  <Application>Microsoft Macintosh PowerPoint</Application>
  <PresentationFormat>Widescreen</PresentationFormat>
  <Paragraphs>118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Montserrat SemiBold</vt:lpstr>
      <vt:lpstr>Calibri</vt:lpstr>
      <vt:lpstr>NTR</vt:lpstr>
      <vt:lpstr>Montserrat</vt:lpstr>
      <vt:lpstr>Consolas</vt:lpstr>
      <vt:lpstr>Montserrat ExtraBold</vt:lpstr>
      <vt:lpstr>CSE 373 Summer 2020</vt:lpstr>
      <vt:lpstr>Collections</vt:lpstr>
      <vt:lpstr>Lecture Outline</vt:lpstr>
      <vt:lpstr>Announcements</vt:lpstr>
      <vt:lpstr>Lecture Outline</vt:lpstr>
      <vt:lpstr>Goal for Today</vt:lpstr>
      <vt:lpstr>Collections: What classes have we seen so far? </vt:lpstr>
      <vt:lpstr>Collections: What interfaces have we seen so far? </vt:lpstr>
      <vt:lpstr>Lecture Outline</vt:lpstr>
      <vt:lpstr>Dumb Data Structures</vt:lpstr>
      <vt:lpstr>DumbArrayIntList</vt:lpstr>
      <vt:lpstr>Lecture Outline</vt:lpstr>
      <vt:lpstr>IntCollection Relationships</vt:lpstr>
      <vt:lpstr>PowerPoint Presentation</vt:lpstr>
      <vt:lpstr>Lecture Outline</vt:lpstr>
      <vt:lpstr>Exam Format</vt:lpstr>
      <vt:lpstr>Exam Logistics</vt:lpstr>
      <vt:lpstr>Review Resources</vt:lpstr>
      <vt:lpstr>PowerPoint Presentation</vt:lpstr>
      <vt:lpstr>What topic do you feel the most confident about? Least confident?   How do you plan on studying for the final?  What questions do you have about the final?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Collections</dc:title>
  <cp:lastModifiedBy>Melissa Lin</cp:lastModifiedBy>
  <cp:revision>4</cp:revision>
  <dcterms:modified xsi:type="dcterms:W3CDTF">2023-08-11T02:30:21Z</dcterms:modified>
</cp:coreProperties>
</file>