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25"/>
  </p:notesMasterIdLst>
  <p:sldIdLst>
    <p:sldId id="256" r:id="rId2"/>
    <p:sldId id="819" r:id="rId3"/>
    <p:sldId id="258" r:id="rId4"/>
    <p:sldId id="865" r:id="rId5"/>
    <p:sldId id="845" r:id="rId6"/>
    <p:sldId id="257" r:id="rId7"/>
    <p:sldId id="413" r:id="rId8"/>
    <p:sldId id="414" r:id="rId9"/>
    <p:sldId id="792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818" r:id="rId19"/>
    <p:sldId id="267" r:id="rId20"/>
    <p:sldId id="268" r:id="rId21"/>
    <p:sldId id="269" r:id="rId22"/>
    <p:sldId id="270" r:id="rId23"/>
    <p:sldId id="866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onsolas" panose="020B0609020204030204" pitchFamily="49" charset="0"/>
      <p:regular r:id="rId30"/>
      <p:bold r:id="rId31"/>
      <p:italic r:id="rId32"/>
      <p:boldItalic r:id="rId33"/>
    </p:embeddedFont>
    <p:embeddedFont>
      <p:font typeface="Montserrat" pitchFamily="2" charset="77"/>
      <p:regular r:id="rId34"/>
      <p:bold r:id="rId35"/>
      <p:italic r:id="rId36"/>
      <p:boldItalic r:id="rId37"/>
    </p:embeddedFont>
    <p:embeddedFont>
      <p:font typeface="Montserrat ExtraBold" pitchFamily="2" charset="77"/>
      <p:bold r:id="rId38"/>
      <p:italic r:id="rId39"/>
      <p:boldItalic r:id="rId40"/>
    </p:embeddedFont>
    <p:embeddedFont>
      <p:font typeface="Montserrat SemiBold" panose="020F050202020403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60"/>
    <p:restoredTop sz="94676"/>
  </p:normalViewPr>
  <p:slideViewPr>
    <p:cSldViewPr snapToGrid="0">
      <p:cViewPr varScale="1">
        <p:scale>
          <a:sx n="122" d="100"/>
          <a:sy n="122" d="100"/>
        </p:scale>
        <p:origin x="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49eff03338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249eff0333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49eff03338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249eff03338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49eff03338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249eff0333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2343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accen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36757"/>
            <a:ext cx="12314278" cy="706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 i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2"/>
          <p:cNvSpPr txBox="1"/>
          <p:nvPr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122</a:t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420128" y="2753848"/>
            <a:ext cx="1269523" cy="420130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LEC 14</a:t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" name="Google Shape;23;p2"/>
          <p:cNvCxnSpPr/>
          <p:nvPr/>
        </p:nvCxnSpPr>
        <p:spPr>
          <a:xfrm>
            <a:off x="7452794" y="4551419"/>
            <a:ext cx="4468305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" name="Google Shape;24;p2"/>
          <p:cNvSpPr/>
          <p:nvPr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71163" y="5574803"/>
            <a:ext cx="22506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72629" y="5851802"/>
            <a:ext cx="243211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#cse122 </a:t>
            </a: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2950313" y="5594680"/>
            <a:ext cx="1218438" cy="1223089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6;p2">
            <a:extLst>
              <a:ext uri="{FF2B5EF4-FFF2-40B4-BE49-F238E27FC236}">
                <a16:creationId xmlns:a16="http://schemas.microsoft.com/office/drawing/2014/main" id="{DC2E33F5-9B80-2357-057D-AFB82085F99A}"/>
              </a:ext>
            </a:extLst>
          </p:cNvPr>
          <p:cNvSpPr/>
          <p:nvPr userDrawn="1"/>
        </p:nvSpPr>
        <p:spPr>
          <a:xfrm>
            <a:off x="7370760" y="4743120"/>
            <a:ext cx="11262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 dirty="0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Instructor</a:t>
            </a: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27;p2">
            <a:extLst>
              <a:ext uri="{FF2B5EF4-FFF2-40B4-BE49-F238E27FC236}">
                <a16:creationId xmlns:a16="http://schemas.microsoft.com/office/drawing/2014/main" id="{33E15B62-A9DA-82B7-077F-4C551322DDCF}"/>
              </a:ext>
            </a:extLst>
          </p:cNvPr>
          <p:cNvSpPr/>
          <p:nvPr userDrawn="1"/>
        </p:nvSpPr>
        <p:spPr>
          <a:xfrm>
            <a:off x="8000400" y="4999440"/>
            <a:ext cx="4800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TAs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28;p2">
            <a:extLst>
              <a:ext uri="{FF2B5EF4-FFF2-40B4-BE49-F238E27FC236}">
                <a16:creationId xmlns:a16="http://schemas.microsoft.com/office/drawing/2014/main" id="{8A4D1814-C8AA-36C5-7557-ACE80462BEFD}"/>
              </a:ext>
            </a:extLst>
          </p:cNvPr>
          <p:cNvSpPr/>
          <p:nvPr userDrawn="1"/>
        </p:nvSpPr>
        <p:spPr>
          <a:xfrm>
            <a:off x="8484960" y="4743120"/>
            <a:ext cx="28893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Melissa Lin</a:t>
            </a: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41C30A-BA67-6BC0-BE3F-63C772AD4D81}"/>
              </a:ext>
            </a:extLst>
          </p:cNvPr>
          <p:cNvSpPr txBox="1"/>
          <p:nvPr userDrawn="1"/>
        </p:nvSpPr>
        <p:spPr>
          <a:xfrm>
            <a:off x="8496960" y="4992318"/>
            <a:ext cx="3552289" cy="1007676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Poojitha</a:t>
            </a:r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</a:t>
            </a:r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Arangam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Darel</a:t>
            </a:r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</a:t>
            </a:r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Gunawan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Colton Harris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Atharva Kashyap</a:t>
            </a:r>
          </a:p>
          <a:p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Eesha</a:t>
            </a:r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</a:t>
            </a:r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Kunisetty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Audrey Lin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Di Mao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Steven Nguyen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Ben Wang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Jaylyn Zhang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45BFFC-046F-37E1-4F7D-44296F80AE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74365" y="5574803"/>
            <a:ext cx="1294386" cy="12943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citce: Pair">
  <p:cSld name="Pracitce: Pai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4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" name="Google Shape;4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4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 txBox="1"/>
          <p:nvPr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Pair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191187-7DFF-49D6-1840-FD15DD2566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4538" y="252574"/>
            <a:ext cx="865033" cy="8650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5"/>
          <p:cNvSpPr txBox="1"/>
          <p:nvPr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ctice: Think">
  <p:cSld name="Practice: Thi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6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6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57" name="Google Shape;57;p6"/>
          <p:cNvSpPr txBox="1"/>
          <p:nvPr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Think</a:t>
            </a:r>
            <a:endParaRPr/>
          </a:p>
        </p:txBody>
      </p:sp>
      <p:pic>
        <p:nvPicPr>
          <p:cNvPr id="58" name="Google Shape;5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6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6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58EAFF-E912-C9ED-CDB5-41C8C677A0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4538" y="252574"/>
            <a:ext cx="865033" cy="8650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TR"/>
              <a:buChar char="-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-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763" y="2997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/>
        </p:nvSpPr>
        <p:spPr>
          <a:xfrm>
            <a:off x="10569575" y="0"/>
            <a:ext cx="162242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122</a:t>
            </a:r>
            <a:endParaRPr dirty="0"/>
          </a:p>
        </p:txBody>
      </p:sp>
      <p:sp>
        <p:nvSpPr>
          <p:cNvPr id="16" name="Google Shape;16;p1"/>
          <p:cNvSpPr txBox="1"/>
          <p:nvPr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14: JUnit Testing</a:t>
            </a:r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ackaday.com/2015/10/26/killed-by-a-machine-the-therac-25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22/23su/exam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SemiBold"/>
              <a:buNone/>
            </a:pPr>
            <a:r>
              <a:rPr lang="en-US" sz="3600"/>
              <a:t>JUnit Testing</a:t>
            </a:r>
            <a:endParaRPr/>
          </a:p>
        </p:txBody>
      </p:sp>
      <p:sp>
        <p:nvSpPr>
          <p:cNvPr id="72" name="Google Shape;72;p9"/>
          <p:cNvSpPr txBox="1"/>
          <p:nvPr/>
        </p:nvSpPr>
        <p:spPr>
          <a:xfrm>
            <a:off x="7498025" y="2041170"/>
            <a:ext cx="4476900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is your favorite “classic” mobile game?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(e.g. candy crush, temple run, fruit ninja, 2048, </a:t>
            </a:r>
            <a:r>
              <a:rPr lang="en-US" sz="2200" i="1" dirty="0" err="1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etc</a:t>
            </a:r>
            <a:r>
              <a:rPr lang="en-US" sz="2200" i="1" dirty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)</a:t>
            </a:r>
            <a:endParaRPr dirty="0"/>
          </a:p>
        </p:txBody>
      </p:sp>
      <p:sp>
        <p:nvSpPr>
          <p:cNvPr id="73" name="Google Shape;73;p9"/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A5A5A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Announcements</a:t>
            </a:r>
          </a:p>
          <a:p>
            <a:pPr marL="228600" indent="-228600">
              <a:lnSpc>
                <a:spcPct val="120000"/>
              </a:lnSpc>
              <a:spcBef>
                <a:spcPts val="2200"/>
              </a:spcBef>
              <a:buClr>
                <a:schemeClr val="tx1"/>
              </a:buClr>
              <a:buSzPts val="2800"/>
            </a:pPr>
            <a:r>
              <a:rPr lang="en-US" dirty="0"/>
              <a:t>Optional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Importance of Testing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JUnit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Example: Tic Tac Toe</a:t>
            </a:r>
            <a:endParaRPr dirty="0"/>
          </a:p>
        </p:txBody>
      </p:sp>
      <p:sp>
        <p:nvSpPr>
          <p:cNvPr id="94" name="Google Shape;94;p12"/>
          <p:cNvSpPr/>
          <p:nvPr/>
        </p:nvSpPr>
        <p:spPr>
          <a:xfrm rot="10800000">
            <a:off x="4638404" y="3120081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3"/>
                </a:solidFill>
              </a:rPr>
              <a:t>(PCM) </a:t>
            </a:r>
            <a:r>
              <a:rPr lang="en-US"/>
              <a:t>Importance of Testing</a:t>
            </a:r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776732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Software, written by people, controls more and more of our day-to-day lives.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Bugs (just like the ones we all write) are just as easy to write in this software.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Stakes can be quite high so bugs</a:t>
            </a:r>
            <a:br>
              <a:rPr lang="en-US" sz="3600"/>
            </a:br>
            <a:r>
              <a:rPr lang="en-US" sz="3600"/>
              <a:t>can have catastrophic effects</a:t>
            </a:r>
            <a:endParaRPr/>
          </a:p>
        </p:txBody>
      </p:sp>
      <p:pic>
        <p:nvPicPr>
          <p:cNvPr id="101" name="Google Shape;101;p13" descr="therac-mach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4039" y="4051122"/>
            <a:ext cx="3501081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3"/>
          <p:cNvSpPr txBox="1"/>
          <p:nvPr/>
        </p:nvSpPr>
        <p:spPr>
          <a:xfrm>
            <a:off x="10468678" y="6641922"/>
            <a:ext cx="128644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-US" sz="12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Hackaday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Bugs you’ve experienced</a:t>
            </a: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838198" y="2407921"/>
            <a:ext cx="10815321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you think of a bug(s) you’ve experienced or heard of that have had serious effects?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can’t, can you think of any absurd bugs you’ve seen?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lnSpc>
                <a:spcPct val="110000"/>
              </a:lnSpc>
              <a:spcBef>
                <a:spcPts val="0"/>
              </a:spcBef>
              <a:buSzPts val="2800"/>
            </a:pPr>
            <a:r>
              <a:rPr lang="en-US" dirty="0"/>
              <a:t>Announcements</a:t>
            </a:r>
          </a:p>
          <a:p>
            <a:pPr indent="-457200">
              <a:lnSpc>
                <a:spcPct val="60000"/>
              </a:lnSpc>
              <a:spcBef>
                <a:spcPts val="0"/>
              </a:spcBef>
              <a:buSzPts val="2800"/>
            </a:pPr>
            <a:endParaRPr lang="en-US" dirty="0"/>
          </a:p>
          <a:p>
            <a:pPr indent="-457200">
              <a:lnSpc>
                <a:spcPct val="110000"/>
              </a:lnSpc>
              <a:spcBef>
                <a:spcPts val="0"/>
              </a:spcBef>
              <a:buSzPts val="2800"/>
            </a:pPr>
            <a:r>
              <a:rPr lang="en-US" dirty="0"/>
              <a:t>Optional</a:t>
            </a:r>
            <a:endParaRPr dirty="0"/>
          </a:p>
          <a:p>
            <a:pPr indent="-457200">
              <a:lnSpc>
                <a:spcPct val="110000"/>
              </a:lnSpc>
              <a:spcBef>
                <a:spcPts val="2200"/>
              </a:spcBef>
              <a:buSzPts val="2800"/>
            </a:pPr>
            <a:r>
              <a:rPr lang="en-US" dirty="0"/>
              <a:t>Importance of Testing</a:t>
            </a:r>
            <a:endParaRPr dirty="0"/>
          </a:p>
          <a:p>
            <a:pPr indent="-457200">
              <a:lnSpc>
                <a:spcPct val="110000"/>
              </a:lnSpc>
              <a:spcBef>
                <a:spcPts val="2200"/>
              </a:spcBef>
              <a:buClr>
                <a:schemeClr val="accent5"/>
              </a:buClr>
              <a:buSzPts val="2800"/>
            </a:pPr>
            <a:r>
              <a:rPr lang="en-US" b="1" dirty="0">
                <a:solidFill>
                  <a:schemeClr val="accent5"/>
                </a:solidFill>
              </a:rPr>
              <a:t>JUnit</a:t>
            </a:r>
            <a:endParaRPr dirty="0"/>
          </a:p>
          <a:p>
            <a:pPr indent="-457200">
              <a:lnSpc>
                <a:spcPct val="110000"/>
              </a:lnSpc>
              <a:spcBef>
                <a:spcPts val="2200"/>
              </a:spcBef>
              <a:buSzPts val="2800"/>
            </a:pPr>
            <a:r>
              <a:rPr lang="en-US" dirty="0"/>
              <a:t>Example: Tic Tac Toe</a:t>
            </a:r>
            <a:endParaRPr dirty="0"/>
          </a:p>
          <a:p>
            <a:pPr indent="-457200">
              <a:lnSpc>
                <a:spcPct val="110000"/>
              </a:lnSpc>
              <a:spcBef>
                <a:spcPts val="2200"/>
              </a:spcBef>
            </a:pPr>
            <a:endParaRPr dirty="0"/>
          </a:p>
        </p:txBody>
      </p:sp>
      <p:sp>
        <p:nvSpPr>
          <p:cNvPr id="115" name="Google Shape;115;p15"/>
          <p:cNvSpPr/>
          <p:nvPr/>
        </p:nvSpPr>
        <p:spPr>
          <a:xfrm rot="10800000">
            <a:off x="2562600" y="3697878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JUnit Basics</a:t>
            </a: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lang="en-US" dirty="0"/>
              <a:t> statements to give you access to JUnit method annotations and assertion methods!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Method Annotations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@Test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@DisplayName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dirty="0"/>
              <a:t>…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Assertion Methods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dirty="0" err="1">
                <a:latin typeface="Consolas"/>
                <a:ea typeface="Consolas"/>
                <a:cs typeface="Consolas"/>
                <a:sym typeface="Consolas"/>
              </a:rPr>
              <a:t>assertEquals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(expected, actual)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dirty="0" err="1">
                <a:latin typeface="Consolas"/>
                <a:ea typeface="Consolas"/>
                <a:cs typeface="Consolas"/>
                <a:sym typeface="Consolas"/>
              </a:rPr>
              <a:t>assertTrue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 err="1">
                <a:latin typeface="Consolas"/>
                <a:ea typeface="Consolas"/>
                <a:cs typeface="Consolas"/>
                <a:sym typeface="Consolas"/>
              </a:rPr>
              <a:t>boolean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)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dirty="0" err="1">
                <a:latin typeface="Consolas"/>
                <a:ea typeface="Consolas"/>
                <a:cs typeface="Consolas"/>
                <a:sym typeface="Consolas"/>
              </a:rPr>
              <a:t>assertFalse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 err="1">
                <a:latin typeface="Consolas"/>
                <a:ea typeface="Consolas"/>
                <a:cs typeface="Consolas"/>
                <a:sym typeface="Consolas"/>
              </a:rPr>
              <a:t>boolean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)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dirty="0"/>
              <a:t>…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JUnit Testing</a:t>
            </a:r>
            <a:endParaRPr/>
          </a:p>
        </p:txBody>
      </p:sp>
      <p:sp>
        <p:nvSpPr>
          <p:cNvPr id="127" name="Google Shape;127;p17"/>
          <p:cNvSpPr txBox="1"/>
          <p:nvPr/>
        </p:nvSpPr>
        <p:spPr>
          <a:xfrm>
            <a:off x="838200" y="1361440"/>
            <a:ext cx="10246360" cy="4770537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33B3"/>
                </a:solidFill>
                <a:latin typeface="Consolas"/>
                <a:ea typeface="Consolas"/>
                <a:cs typeface="Consolas"/>
                <a:sym typeface="Consolas"/>
              </a:rPr>
              <a:t>import 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org.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junit.jupiter.api.*;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33B3"/>
                </a:solidFill>
                <a:latin typeface="Consolas"/>
                <a:ea typeface="Consolas"/>
                <a:cs typeface="Consolas"/>
                <a:sym typeface="Consolas"/>
              </a:rPr>
              <a:t>import static 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org.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junit.jupiter.api.Assertions.*;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33B3"/>
                </a:solidFill>
                <a:latin typeface="Consolas"/>
                <a:ea typeface="Consolas"/>
                <a:cs typeface="Consolas"/>
                <a:sym typeface="Consolas"/>
              </a:rPr>
              <a:t>import 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java.util.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*;</a:t>
            </a:r>
            <a:b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600">
                <a:solidFill>
                  <a:srgbClr val="0033B3"/>
                </a:solidFill>
                <a:latin typeface="Consolas"/>
                <a:ea typeface="Consolas"/>
                <a:cs typeface="Consolas"/>
                <a:sym typeface="Consolas"/>
              </a:rPr>
              <a:t>public class 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ArrayListTest 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@Test</a:t>
            </a:r>
            <a:b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600">
                <a:solidFill>
                  <a:srgbClr val="0033B3"/>
                </a:solidFill>
                <a:latin typeface="Consolas"/>
                <a:ea typeface="Consolas"/>
                <a:cs typeface="Consolas"/>
                <a:sym typeface="Consolas"/>
              </a:rPr>
              <a:t>public void </a:t>
            </a:r>
            <a:r>
              <a:rPr lang="en-US" sz="1600">
                <a:solidFill>
                  <a:srgbClr val="00627A"/>
                </a:solidFill>
                <a:latin typeface="Consolas"/>
                <a:ea typeface="Consolas"/>
                <a:cs typeface="Consolas"/>
                <a:sym typeface="Consolas"/>
              </a:rPr>
              <a:t>testAddAndGet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() {</a:t>
            </a:r>
            <a:b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 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list 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 </a:t>
            </a:r>
            <a:r>
              <a:rPr lang="en-US" sz="1600">
                <a:solidFill>
                  <a:srgbClr val="0033B3"/>
                </a:solidFill>
                <a:latin typeface="Consolas"/>
                <a:ea typeface="Consolas"/>
                <a:cs typeface="Consolas"/>
                <a:sym typeface="Consolas"/>
              </a:rPr>
              <a:t>new 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ArrayList&lt;&gt;();</a:t>
            </a:r>
            <a:b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.add(</a:t>
            </a:r>
            <a:r>
              <a:rPr lang="en-US" sz="1600">
                <a:solidFill>
                  <a:srgbClr val="067D17"/>
                </a:solidFill>
                <a:latin typeface="Consolas"/>
                <a:ea typeface="Consolas"/>
                <a:cs typeface="Consolas"/>
                <a:sym typeface="Consolas"/>
              </a:rPr>
              <a:t>"Hunter Schafer"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b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.add(</a:t>
            </a:r>
            <a:r>
              <a:rPr lang="en-US" sz="1600">
                <a:solidFill>
                  <a:srgbClr val="067D17"/>
                </a:solidFill>
                <a:latin typeface="Consolas"/>
                <a:ea typeface="Consolas"/>
                <a:cs typeface="Consolas"/>
                <a:sym typeface="Consolas"/>
              </a:rPr>
              <a:t>"Miya Natsuhara"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b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.add(</a:t>
            </a:r>
            <a:r>
              <a:rPr lang="en-US" sz="1600">
                <a:solidFill>
                  <a:srgbClr val="067D17"/>
                </a:solidFill>
                <a:latin typeface="Consolas"/>
                <a:ea typeface="Consolas"/>
                <a:cs typeface="Consolas"/>
                <a:sym typeface="Consolas"/>
              </a:rPr>
              <a:t>"CSE 122"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b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assertEquals(</a:t>
            </a:r>
            <a:r>
              <a:rPr lang="en-US" sz="1600">
                <a:solidFill>
                  <a:srgbClr val="067D17"/>
                </a:solidFill>
                <a:latin typeface="Consolas"/>
                <a:ea typeface="Consolas"/>
                <a:cs typeface="Consolas"/>
                <a:sym typeface="Consolas"/>
              </a:rPr>
              <a:t>"Hunter Schafer"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.get(</a:t>
            </a:r>
            <a:r>
              <a:rPr lang="en-US" sz="1600">
                <a:solidFill>
                  <a:srgbClr val="1750EB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));</a:t>
            </a:r>
            <a:b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assertEquals(</a:t>
            </a:r>
            <a:r>
              <a:rPr lang="en-US" sz="1600">
                <a:solidFill>
                  <a:srgbClr val="067D17"/>
                </a:solidFill>
                <a:latin typeface="Consolas"/>
                <a:ea typeface="Consolas"/>
                <a:cs typeface="Consolas"/>
                <a:sym typeface="Consolas"/>
              </a:rPr>
              <a:t>"Miya Natsuhara"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.get(</a:t>
            </a:r>
            <a:r>
              <a:rPr lang="en-US" sz="1600">
                <a:solidFill>
                  <a:srgbClr val="1750EB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));</a:t>
            </a:r>
            <a:b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assertEquals(</a:t>
            </a:r>
            <a:r>
              <a:rPr lang="en-US" sz="1600">
                <a:solidFill>
                  <a:srgbClr val="067D17"/>
                </a:solidFill>
                <a:latin typeface="Consolas"/>
                <a:ea typeface="Consolas"/>
                <a:cs typeface="Consolas"/>
                <a:sym typeface="Consolas"/>
              </a:rPr>
              <a:t>"CSE 122"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.get(</a:t>
            </a:r>
            <a:r>
              <a:rPr lang="en-US" sz="1600">
                <a:solidFill>
                  <a:srgbClr val="1750EB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));</a:t>
            </a:r>
            <a:b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assertTrue(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.size() == </a:t>
            </a:r>
            <a:r>
              <a:rPr lang="en-US" sz="1600">
                <a:solidFill>
                  <a:srgbClr val="1750EB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b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b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sp>
        <p:nvSpPr>
          <p:cNvPr id="128" name="Google Shape;128;p17"/>
          <p:cNvSpPr/>
          <p:nvPr/>
        </p:nvSpPr>
        <p:spPr>
          <a:xfrm>
            <a:off x="6188225" y="3084675"/>
            <a:ext cx="330300" cy="10566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7"/>
          <p:cNvSpPr txBox="1"/>
          <p:nvPr/>
        </p:nvSpPr>
        <p:spPr>
          <a:xfrm>
            <a:off x="6542300" y="3352475"/>
            <a:ext cx="3990300" cy="492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put object into some expected state</a:t>
            </a:r>
            <a:endParaRPr sz="2000">
              <a:solidFill>
                <a:srgbClr val="B45F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6797825" y="4303875"/>
            <a:ext cx="330300" cy="10566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7"/>
          <p:cNvSpPr txBox="1"/>
          <p:nvPr/>
        </p:nvSpPr>
        <p:spPr>
          <a:xfrm>
            <a:off x="7151900" y="4419275"/>
            <a:ext cx="3630300" cy="80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Use assert statements to check if observed state is what we expect</a:t>
            </a:r>
            <a:endParaRPr sz="2000">
              <a:solidFill>
                <a:srgbClr val="B45F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Using JUnit</a:t>
            </a:r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dirty="0"/>
              <a:t>Each </a:t>
            </a: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@test</a:t>
            </a:r>
            <a:r>
              <a:rPr lang="en-US" sz="3200" dirty="0"/>
              <a:t> method should be independent</a:t>
            </a:r>
            <a:endParaRPr sz="3200" dirty="0"/>
          </a:p>
          <a:p>
            <a:pPr marL="6858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200"/>
              <a:buChar char="-"/>
            </a:pPr>
            <a:r>
              <a:rPr lang="en-US" sz="3200" dirty="0" err="1"/>
              <a:t>ie</a:t>
            </a:r>
            <a:r>
              <a:rPr lang="en-US" sz="3200" dirty="0"/>
              <a:t>. set up its own state, make all relevant assertions</a:t>
            </a:r>
            <a:endParaRPr sz="3200" dirty="0"/>
          </a:p>
          <a:p>
            <a:pPr marL="2286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 sz="3200" dirty="0"/>
              <a:t>An </a:t>
            </a: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@test</a:t>
            </a:r>
            <a:r>
              <a:rPr lang="en-US" sz="3200" dirty="0"/>
              <a:t> fails if any </a:t>
            </a: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assert</a:t>
            </a:r>
            <a:r>
              <a:rPr lang="en-US" sz="3200" dirty="0"/>
              <a:t> statement fails</a:t>
            </a:r>
            <a:endParaRPr sz="3200" dirty="0"/>
          </a:p>
          <a:p>
            <a:pPr marL="2286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3200"/>
              <a:buChar char="•"/>
            </a:pPr>
            <a:r>
              <a:rPr lang="en-US" sz="3200" dirty="0"/>
              <a:t>JUnit executes </a:t>
            </a: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@test</a:t>
            </a:r>
            <a:r>
              <a:rPr lang="en-US" sz="3200" dirty="0"/>
              <a:t> methods in an arbitrary order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Using JUnit - Tips</a:t>
            </a:r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one 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@test</a:t>
            </a:r>
            <a:r>
              <a:rPr lang="en-US" dirty="0"/>
              <a:t> method per distinct case (i.e., empty case, one element, even, odd, some edge case, …)</a:t>
            </a:r>
          </a:p>
          <a:p>
            <a:pPr marL="685800" lvl="1" indent="-317500">
              <a:lnSpc>
                <a:spcPct val="115000"/>
              </a:lnSpc>
              <a:spcBef>
                <a:spcPts val="1000"/>
              </a:spcBef>
              <a:buSzPts val="3200"/>
              <a:buChar char="•"/>
            </a:pPr>
            <a:r>
              <a:rPr lang="en-US" dirty="0"/>
              <a:t>Might also want to test calling multiple methods to check that they work together as expected</a:t>
            </a:r>
          </a:p>
          <a:p>
            <a:pPr marL="228600" indent="-317500">
              <a:lnSpc>
                <a:spcPct val="115000"/>
              </a:lnSpc>
              <a:buSzPts val="3200"/>
            </a:pPr>
            <a:r>
              <a:rPr lang="en-US" dirty="0" err="1">
                <a:latin typeface="Consolas"/>
                <a:ea typeface="Consolas"/>
                <a:cs typeface="Consolas"/>
                <a:sym typeface="Consolas"/>
              </a:rPr>
              <a:t>assertEquals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(expected, actual, message</a:t>
            </a:r>
            <a:r>
              <a:rPr lang="en-US" dirty="0">
                <a:sym typeface="Consolas"/>
              </a:rPr>
              <a:t>) can provide a description of what the line is testing</a:t>
            </a:r>
          </a:p>
          <a:p>
            <a:pPr marL="2286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Good coding practices still apply</a:t>
            </a:r>
            <a:endParaRPr dirty="0"/>
          </a:p>
          <a:p>
            <a:pPr marL="6858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sz="2800" dirty="0" err="1"/>
              <a:t>Eg.</a:t>
            </a:r>
            <a:r>
              <a:rPr lang="en-US" sz="2800" dirty="0"/>
              <a:t> you can write helper methods in your test file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52A45-2129-8938-F40C-906B50A7E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How Many Test Cases Is Enough?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34745-CCC1-C724-49DE-6815CC693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general, more tests –&gt; more confidence!</a:t>
            </a:r>
          </a:p>
          <a:p>
            <a:r>
              <a:rPr lang="en-US" dirty="0"/>
              <a:t>Try to think </a:t>
            </a:r>
            <a:r>
              <a:rPr lang="en-US" dirty="0" err="1"/>
              <a:t>adversarially</a:t>
            </a:r>
            <a:r>
              <a:rPr lang="en-US" dirty="0"/>
              <a:t> and try to break your own code with tests</a:t>
            </a:r>
          </a:p>
          <a:p>
            <a:r>
              <a:rPr lang="en-US" dirty="0"/>
              <a:t>Specification Testing (based on the spec) vs. Clear-box Testing (based on how you know your implementation works)</a:t>
            </a:r>
          </a:p>
          <a:p>
            <a:pPr lvl="1"/>
            <a:r>
              <a:rPr lang="en-US" dirty="0"/>
              <a:t>Specification Testing you can do </a:t>
            </a:r>
            <a:r>
              <a:rPr lang="en-US" i="1" dirty="0"/>
              <a:t>before </a:t>
            </a:r>
            <a:r>
              <a:rPr lang="en-US" dirty="0"/>
              <a:t>writing your solution! </a:t>
            </a:r>
          </a:p>
          <a:p>
            <a:pPr lvl="1"/>
            <a:r>
              <a:rPr lang="en-US" dirty="0"/>
              <a:t>Clear-box Testing you do </a:t>
            </a:r>
            <a:r>
              <a:rPr lang="en-US" i="1" dirty="0"/>
              <a:t>after</a:t>
            </a:r>
            <a:r>
              <a:rPr lang="en-US" dirty="0"/>
              <a:t> you've written your solution.</a:t>
            </a:r>
          </a:p>
          <a:p>
            <a:r>
              <a:rPr lang="en-US" dirty="0"/>
              <a:t>Test a wide variety of different cases </a:t>
            </a:r>
          </a:p>
          <a:p>
            <a:pPr lvl="1"/>
            <a:r>
              <a:rPr lang="en-US" dirty="0"/>
              <a:t>Think about </a:t>
            </a:r>
            <a:r>
              <a:rPr lang="en-US" b="1" dirty="0"/>
              <a:t>boundary or "edge" cases </a:t>
            </a:r>
            <a:r>
              <a:rPr lang="en-US" dirty="0"/>
              <a:t>in particular, </a:t>
            </a:r>
            <a:br>
              <a:rPr lang="en-US" dirty="0"/>
            </a:br>
            <a:r>
              <a:rPr lang="en-US" dirty="0"/>
              <a:t>where the behavior should change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0F31D4-FF5C-04A2-A003-8356CEC50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400" y="4000500"/>
            <a:ext cx="39116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4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lnSpc>
                <a:spcPct val="110000"/>
              </a:lnSpc>
              <a:spcBef>
                <a:spcPts val="0"/>
              </a:spcBef>
              <a:buSzPts val="2800"/>
            </a:pPr>
            <a:r>
              <a:rPr lang="en-US" dirty="0"/>
              <a:t>Announcements</a:t>
            </a:r>
          </a:p>
          <a:p>
            <a:pPr indent="-457200">
              <a:lnSpc>
                <a:spcPct val="60000"/>
              </a:lnSpc>
              <a:spcBef>
                <a:spcPts val="0"/>
              </a:spcBef>
              <a:buSzPts val="2800"/>
            </a:pPr>
            <a:endParaRPr lang="en-US" dirty="0"/>
          </a:p>
          <a:p>
            <a:pPr indent="-457200">
              <a:lnSpc>
                <a:spcPct val="110000"/>
              </a:lnSpc>
              <a:spcBef>
                <a:spcPts val="0"/>
              </a:spcBef>
              <a:buSzPts val="2800"/>
            </a:pPr>
            <a:r>
              <a:rPr lang="en-US" dirty="0"/>
              <a:t>Optional</a:t>
            </a:r>
          </a:p>
          <a:p>
            <a:pPr indent="-457200">
              <a:lnSpc>
                <a:spcPct val="110000"/>
              </a:lnSpc>
              <a:spcBef>
                <a:spcPts val="2200"/>
              </a:spcBef>
              <a:buSzPts val="2800"/>
            </a:pPr>
            <a:r>
              <a:rPr lang="en-US" dirty="0"/>
              <a:t>Importance of Testing</a:t>
            </a:r>
          </a:p>
          <a:p>
            <a:pPr indent="-457200">
              <a:lnSpc>
                <a:spcPct val="110000"/>
              </a:lnSpc>
              <a:spcBef>
                <a:spcPts val="2200"/>
              </a:spcBef>
              <a:buClr>
                <a:schemeClr val="tx1"/>
              </a:buClr>
              <a:buSzPts val="2800"/>
            </a:pPr>
            <a:r>
              <a:rPr lang="en-US" dirty="0"/>
              <a:t>JUnit</a:t>
            </a:r>
          </a:p>
          <a:p>
            <a:pPr indent="-457200">
              <a:lnSpc>
                <a:spcPct val="110000"/>
              </a:lnSpc>
              <a:spcBef>
                <a:spcPts val="2200"/>
              </a:spcBef>
              <a:buClr>
                <a:schemeClr val="accent5"/>
              </a:buClr>
              <a:buSzPts val="2800"/>
            </a:pPr>
            <a:r>
              <a:rPr lang="en-US" b="1" dirty="0">
                <a:solidFill>
                  <a:schemeClr val="accent5"/>
                </a:solidFill>
              </a:rPr>
              <a:t>Example: Tic Tac Toe</a:t>
            </a:r>
          </a:p>
          <a:p>
            <a:pPr indent="-457200">
              <a:lnSpc>
                <a:spcPct val="110000"/>
              </a:lnSpc>
              <a:spcBef>
                <a:spcPts val="2200"/>
              </a:spcBef>
            </a:pPr>
            <a:endParaRPr lang="en-US" dirty="0"/>
          </a:p>
        </p:txBody>
      </p:sp>
      <p:sp>
        <p:nvSpPr>
          <p:cNvPr id="150" name="Google Shape;150;p20"/>
          <p:cNvSpPr/>
          <p:nvPr/>
        </p:nvSpPr>
        <p:spPr>
          <a:xfrm rot="10800000">
            <a:off x="4739992" y="4470497"/>
            <a:ext cx="444900" cy="309000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Optional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Importance of Testing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JUnit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Example: Tic Tac Toe</a:t>
            </a:r>
            <a:endParaRPr dirty="0"/>
          </a:p>
        </p:txBody>
      </p:sp>
      <p:sp>
        <p:nvSpPr>
          <p:cNvPr id="81" name="Google Shape;81;p10"/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6769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838200" y="1388074"/>
            <a:ext cx="10515600" cy="15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What test cases can you think of for the TicTacToe spec?</a:t>
            </a:r>
            <a:endParaRPr/>
          </a:p>
        </p:txBody>
      </p:sp>
      <p:sp>
        <p:nvSpPr>
          <p:cNvPr id="156" name="Google Shape;156;p21"/>
          <p:cNvSpPr txBox="1"/>
          <p:nvPr/>
        </p:nvSpPr>
        <p:spPr>
          <a:xfrm>
            <a:off x="773463" y="2150701"/>
            <a:ext cx="10515600" cy="43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/>
              <a:t>Closed or open box tests?</a:t>
            </a:r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27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Closed box testing - write tests based on a </a:t>
            </a:r>
            <a:r>
              <a:rPr lang="en-US" sz="3200" b="1"/>
              <a:t>specification</a:t>
            </a:r>
            <a:r>
              <a:rPr lang="en-US" sz="3200"/>
              <a:t> independent of any implementation.</a:t>
            </a:r>
            <a:endParaRPr sz="3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Open box testing - write tests for a particular implementation. </a:t>
            </a:r>
            <a:endParaRPr sz="3200"/>
          </a:p>
        </p:txBody>
      </p:sp>
      <p:sp>
        <p:nvSpPr>
          <p:cNvPr id="163" name="Google Shape;163;p22"/>
          <p:cNvSpPr txBox="1"/>
          <p:nvPr/>
        </p:nvSpPr>
        <p:spPr>
          <a:xfrm>
            <a:off x="839575" y="4329875"/>
            <a:ext cx="10291800" cy="15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Driven Development - write tests </a:t>
            </a:r>
            <a:r>
              <a:rPr lang="en-US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implementation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Bonus Topic: Floating Point Numbers</a:t>
            </a:r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Another name for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/>
              <a:t>s are floating point numbers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Floating point numbers are nice, but imprecise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/>
              <a:t>Computers can only store a certain amount of precision (can’t store 0.3333333333 repeating forever)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/>
              <a:t>Finite precision can lead to slightly incorrect calculations with floating point numbers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Take-away: Essentially can never rely on == for doubles. Instead, must define some notion of how far away they can be to be tolerated as the same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/>
              <a:t>JUnit: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assertEquals(expected, actual, delta)</a:t>
            </a:r>
            <a:endParaRPr/>
          </a:p>
        </p:txBody>
      </p:sp>
      <p:pic>
        <p:nvPicPr>
          <p:cNvPr id="170" name="Google Shape;170;p23"/>
          <p:cNvPicPr preferRelativeResize="0"/>
          <p:nvPr/>
        </p:nvPicPr>
        <p:blipFill rotWithShape="1">
          <a:blip r:embed="rId3">
            <a:alphaModFix/>
          </a:blip>
          <a:srcRect l="28815"/>
          <a:stretch/>
        </p:blipFill>
        <p:spPr>
          <a:xfrm>
            <a:off x="7201911" y="3325827"/>
            <a:ext cx="3652759" cy="1106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26D219-8547-22DC-075C-A83540845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263" y="236431"/>
            <a:ext cx="8441474" cy="662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3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Announcements</a:t>
            </a:r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1015546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Final Exam on Wed + Fri @ 10:50 – 11:50am PCAR 192</a:t>
            </a:r>
            <a:endParaRPr dirty="0"/>
          </a:p>
          <a:p>
            <a:pPr marL="914400" lvl="1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US" sz="3200" dirty="0"/>
              <a:t>Review session on Monday Aug 14</a:t>
            </a:r>
          </a:p>
          <a:p>
            <a:pPr marL="914400" lvl="1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US" sz="3200" dirty="0"/>
              <a:t>More resources/policies on </a:t>
            </a:r>
            <a:r>
              <a:rPr lang="en-US" sz="3200" dirty="0">
                <a:hlinkClick r:id="rId3"/>
              </a:rPr>
              <a:t>course website</a:t>
            </a:r>
            <a:endParaRPr lang="en-US" sz="3200" dirty="0"/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Programming Assignment 3 due Sunday, Aug 13</a:t>
            </a:r>
            <a:endParaRPr lang="en-US" dirty="0"/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Resub 6 due Tuesday, Aug 15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DAF65-D121-7384-D33B-D9A7F74B9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8780B-8E07-1B0B-A533-F3EF1D0BC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 questions in total, each will receive one ESN grade</a:t>
            </a:r>
          </a:p>
          <a:p>
            <a:pPr lvl="1"/>
            <a:r>
              <a:rPr lang="en-US" dirty="0"/>
              <a:t>Some questions might have sub-parts</a:t>
            </a:r>
          </a:p>
          <a:p>
            <a:pPr lvl="1"/>
            <a:r>
              <a:rPr lang="en-US" dirty="0"/>
              <a:t>Reminder: Quiz and Exam grades are all mixed into the same bucket</a:t>
            </a:r>
          </a:p>
          <a:p>
            <a:r>
              <a:rPr lang="en-US" dirty="0"/>
              <a:t>General format</a:t>
            </a:r>
          </a:p>
          <a:p>
            <a:pPr lvl="1"/>
            <a:r>
              <a:rPr lang="en-US" dirty="0"/>
              <a:t>3 Questions: Mix of Conceptual, Mechanical/Tracing, Debugging Problems</a:t>
            </a:r>
          </a:p>
          <a:p>
            <a:pPr lvl="1"/>
            <a:r>
              <a:rPr lang="en-US" dirty="0"/>
              <a:t>3 Questions: Programming Problems </a:t>
            </a:r>
          </a:p>
          <a:p>
            <a:pPr lvl="1"/>
            <a:r>
              <a:rPr lang="en-US" dirty="0"/>
              <a:t>Wednesday – 3 questions</a:t>
            </a:r>
          </a:p>
          <a:p>
            <a:pPr lvl="1"/>
            <a:r>
              <a:rPr lang="en-US" dirty="0"/>
              <a:t>Friday – 3 questions</a:t>
            </a:r>
          </a:p>
          <a:p>
            <a:r>
              <a:rPr lang="en-US" dirty="0"/>
              <a:t>See sections 11, 13, and 14 for practice handwriting problems</a:t>
            </a:r>
          </a:p>
          <a:p>
            <a:r>
              <a:rPr lang="en-US" dirty="0"/>
              <a:t>Practice finals posted on course website</a:t>
            </a:r>
          </a:p>
        </p:txBody>
      </p:sp>
    </p:spTree>
    <p:extLst>
      <p:ext uri="{BB962C8B-B14F-4D97-AF65-F5344CB8AC3E}">
        <p14:creationId xmlns:p14="http://schemas.microsoft.com/office/powerpoint/2010/main" val="3944359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CA1C3-FC58-7393-AB05-9D6731469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54A0A-3D76-CB33-315E-A74622C0F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089995" cy="4805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Most important bits</a:t>
            </a:r>
          </a:p>
          <a:p>
            <a:r>
              <a:rPr lang="en-US" dirty="0"/>
              <a:t>Wednesday and Friday @ 10:50am – 11:50am in PCAR 192</a:t>
            </a:r>
          </a:p>
          <a:p>
            <a:r>
              <a:rPr lang="en-US" dirty="0"/>
              <a:t>Seat assignments</a:t>
            </a:r>
          </a:p>
          <a:p>
            <a:r>
              <a:rPr lang="en-US" dirty="0"/>
              <a:t>Don’t cheat </a:t>
            </a:r>
          </a:p>
          <a:p>
            <a:pPr lvl="1"/>
            <a:r>
              <a:rPr lang="en-US" dirty="0"/>
              <a:t>Only have the exam open during the time (don’t’ start early; don’t work after)</a:t>
            </a:r>
          </a:p>
          <a:p>
            <a:pPr lvl="1"/>
            <a:r>
              <a:rPr lang="en-US" dirty="0"/>
              <a:t>No electronic devices</a:t>
            </a:r>
          </a:p>
          <a:p>
            <a:r>
              <a:rPr lang="en-US" dirty="0"/>
              <a:t>You can bring one 8.5x11 inch paper with notes (front and back)</a:t>
            </a:r>
          </a:p>
          <a:p>
            <a:pPr lvl="1"/>
            <a:r>
              <a:rPr lang="en-US" dirty="0"/>
              <a:t>Will also provide a reference sheet (see course website)</a:t>
            </a:r>
          </a:p>
          <a:p>
            <a:r>
              <a:rPr lang="en-US" dirty="0"/>
              <a:t>Bring husky card + pencil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Questions? Raise hand or ask on </a:t>
            </a:r>
            <a:r>
              <a:rPr lang="en-US" dirty="0" err="1"/>
              <a:t>sli.do</a:t>
            </a:r>
            <a:r>
              <a:rPr lang="en-US" dirty="0"/>
              <a:t> (#cse122) </a:t>
            </a:r>
          </a:p>
        </p:txBody>
      </p:sp>
    </p:spTree>
    <p:extLst>
      <p:ext uri="{BB962C8B-B14F-4D97-AF65-F5344CB8AC3E}">
        <p14:creationId xmlns:p14="http://schemas.microsoft.com/office/powerpoint/2010/main" val="3278244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800"/>
              <a:buChar char="•"/>
            </a:pPr>
            <a:r>
              <a:rPr lang="en-US" dirty="0"/>
              <a:t>Announcements</a:t>
            </a:r>
            <a:endParaRPr b="1" dirty="0">
              <a:solidFill>
                <a:schemeClr val="accent5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Optional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Importance of Testing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JUnit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Example: Tic Tac Toe</a:t>
            </a:r>
            <a:endParaRPr dirty="0"/>
          </a:p>
        </p:txBody>
      </p:sp>
      <p:sp>
        <p:nvSpPr>
          <p:cNvPr id="81" name="Google Shape;81;p10"/>
          <p:cNvSpPr/>
          <p:nvPr/>
        </p:nvSpPr>
        <p:spPr>
          <a:xfrm rot="10800000">
            <a:off x="2729179" y="2104868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Consolas" panose="020B0609020204030204" pitchFamily="49" charset="0"/>
              </a:rPr>
              <a:t>Optional</a:t>
            </a:r>
            <a:r>
              <a:rPr lang="en-US" sz="3600" dirty="0"/>
              <a:t> is a Java class that is used to handle situations where a value is </a:t>
            </a:r>
            <a:r>
              <a:rPr lang="en-US" sz="3600" i="1" dirty="0"/>
              <a:t>sometimes </a:t>
            </a:r>
            <a:r>
              <a:rPr lang="en-US" sz="3600" dirty="0"/>
              <a:t>there.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give </a:t>
            </a:r>
            <a:r>
              <a:rPr lang="en-US" sz="3600" dirty="0">
                <a:latin typeface="Consolas" panose="020B0609020204030204" pitchFamily="49" charset="0"/>
              </a:rPr>
              <a:t>Optional</a:t>
            </a:r>
            <a:r>
              <a:rPr lang="en-US" sz="3600" dirty="0"/>
              <a:t> a type to hold (or potentially not hold) when you are referring to its type.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2400" dirty="0"/>
              <a:t>e.g., </a:t>
            </a:r>
            <a:r>
              <a:rPr lang="en-US" sz="2400" dirty="0">
                <a:latin typeface="Consolas" panose="020B0609020204030204" pitchFamily="49" charset="0"/>
              </a:rPr>
              <a:t>Optional&lt;String&gt;, Optional&lt;Integer&gt;, Optional&lt;Point&gt;</a:t>
            </a:r>
          </a:p>
        </p:txBody>
      </p:sp>
    </p:spTree>
    <p:extLst>
      <p:ext uri="{BB962C8B-B14F-4D97-AF65-F5344CB8AC3E}">
        <p14:creationId xmlns:p14="http://schemas.microsoft.com/office/powerpoint/2010/main" val="2429416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/>
              <a:t>Optional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73486"/>
            <a:ext cx="10515600" cy="97903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200" dirty="0"/>
              <a:t>The Optional class has more than just these methods, but these are what you’ll need to focus on for this class!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67ACF4-7A89-488E-AE28-C91D30E463FC}"/>
              </a:ext>
            </a:extLst>
          </p:cNvPr>
          <p:cNvGraphicFramePr>
            <a:graphicFrameLocks noGrp="1"/>
          </p:cNvGraphicFramePr>
          <p:nvPr/>
        </p:nvGraphicFramePr>
        <p:xfrm>
          <a:off x="716642" y="1428449"/>
          <a:ext cx="10758716" cy="379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9358">
                  <a:extLst>
                    <a:ext uri="{9D8B030D-6E8A-4147-A177-3AD203B41FA5}">
                      <a16:colId xmlns:a16="http://schemas.microsoft.com/office/drawing/2014/main" val="4019128119"/>
                    </a:ext>
                  </a:extLst>
                </a:gridCol>
                <a:gridCol w="5379358">
                  <a:extLst>
                    <a:ext uri="{9D8B030D-6E8A-4147-A177-3AD203B41FA5}">
                      <a16:colId xmlns:a16="http://schemas.microsoft.com/office/drawing/2014/main" val="2010215132"/>
                    </a:ext>
                  </a:extLst>
                </a:gridCol>
              </a:tblGrid>
              <a:tr h="47230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Method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125539"/>
                  </a:ext>
                </a:extLst>
              </a:tr>
              <a:tr h="446663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Optional.empty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Creates an empty 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Optional</a:t>
                      </a:r>
                      <a:r>
                        <a:rPr lang="en-US" sz="1800" dirty="0"/>
                        <a:t> object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0435776"/>
                  </a:ext>
                </a:extLst>
              </a:tr>
              <a:tr h="583441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Optional.of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(…)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Creates an 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Optional</a:t>
                      </a:r>
                      <a:r>
                        <a:rPr lang="en-US" sz="1800" dirty="0"/>
                        <a:t> object holding the object it’s given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2228996"/>
                  </a:ext>
                </a:extLst>
              </a:tr>
              <a:tr h="583441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isEmpty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Returns 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sz="1800" dirty="0"/>
                        <a:t> if there </a:t>
                      </a:r>
                      <a:r>
                        <a:rPr lang="en-US" sz="1800" i="1" dirty="0"/>
                        <a:t>is</a:t>
                      </a:r>
                      <a:r>
                        <a:rPr lang="en-US" sz="1800" dirty="0"/>
                        <a:t> </a:t>
                      </a:r>
                      <a:r>
                        <a:rPr lang="en-US" sz="1800" i="1" dirty="0"/>
                        <a:t>no</a:t>
                      </a:r>
                      <a:r>
                        <a:rPr lang="en-US" sz="1800" dirty="0"/>
                        <a:t> value stored, and 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sz="1800" dirty="0"/>
                        <a:t> otherwise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3791273"/>
                  </a:ext>
                </a:extLst>
              </a:tr>
              <a:tr h="583441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isPresent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Returns 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sz="1800" dirty="0"/>
                        <a:t> if there </a:t>
                      </a:r>
                      <a:r>
                        <a:rPr lang="en-US" sz="1800" i="1" dirty="0"/>
                        <a:t>is</a:t>
                      </a:r>
                      <a:r>
                        <a:rPr lang="en-US" sz="1800" dirty="0"/>
                        <a:t> a value stored, and 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sz="1800" dirty="0"/>
                        <a:t> otherwise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1661215"/>
                  </a:ext>
                </a:extLst>
              </a:tr>
              <a:tr h="83348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get()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Returns the stored object from the 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Optional</a:t>
                      </a:r>
                      <a:r>
                        <a:rPr lang="en-US" sz="1800" dirty="0"/>
                        <a:t> (if one is stored; otherwise throws a </a:t>
                      </a:r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NoSuchElementException</a:t>
                      </a:r>
                      <a:r>
                        <a:rPr lang="en-US" sz="18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8935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62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/>
              <a:t>Optional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>
                <a:latin typeface="Consolas" panose="020B0609020204030204" pitchFamily="49" charset="0"/>
              </a:rPr>
              <a:t>isEmpty</a:t>
            </a:r>
            <a:r>
              <a:rPr lang="en-US" sz="3200" dirty="0">
                <a:latin typeface="Consolas" panose="020B0609020204030204" pitchFamily="49" charset="0"/>
              </a:rPr>
              <a:t>()</a:t>
            </a:r>
            <a:r>
              <a:rPr lang="en-US" sz="3200" dirty="0"/>
              <a:t>, </a:t>
            </a:r>
            <a:r>
              <a:rPr lang="en-US" sz="3200" dirty="0" err="1">
                <a:latin typeface="Consolas" panose="020B0609020204030204" pitchFamily="49" charset="0"/>
              </a:rPr>
              <a:t>isPresent</a:t>
            </a:r>
            <a:r>
              <a:rPr lang="en-US" sz="3200" dirty="0">
                <a:latin typeface="Consolas" panose="020B0609020204030204" pitchFamily="49" charset="0"/>
              </a:rPr>
              <a:t>()</a:t>
            </a:r>
            <a:r>
              <a:rPr lang="en-US" sz="3200" dirty="0"/>
              <a:t>, and </a:t>
            </a:r>
            <a:r>
              <a:rPr lang="en-US" sz="3200" dirty="0">
                <a:latin typeface="Consolas" panose="020B0609020204030204" pitchFamily="49" charset="0"/>
              </a:rPr>
              <a:t>get()</a:t>
            </a:r>
            <a:r>
              <a:rPr lang="en-US" sz="3200" dirty="0"/>
              <a:t> are called like normal instance methods (on an actual instance of </a:t>
            </a:r>
            <a:r>
              <a:rPr lang="en-US" sz="3200" dirty="0">
                <a:latin typeface="Consolas" panose="020B0609020204030204" pitchFamily="49" charset="0"/>
              </a:rPr>
              <a:t>Optional</a:t>
            </a:r>
            <a:r>
              <a:rPr lang="en-US" sz="3200" dirty="0"/>
              <a:t>).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err="1">
                <a:latin typeface="Consolas" panose="020B0609020204030204" pitchFamily="49" charset="0"/>
              </a:rPr>
              <a:t>Optional.of</a:t>
            </a:r>
            <a:r>
              <a:rPr lang="en-US" sz="3200" dirty="0">
                <a:latin typeface="Consolas" panose="020B0609020204030204" pitchFamily="49" charset="0"/>
              </a:rPr>
              <a:t>(…) </a:t>
            </a:r>
            <a:r>
              <a:rPr lang="en-US" sz="3200" dirty="0"/>
              <a:t>and </a:t>
            </a:r>
            <a:r>
              <a:rPr lang="en-US" sz="3200" dirty="0" err="1">
                <a:latin typeface="Consolas" panose="020B0609020204030204" pitchFamily="49" charset="0"/>
              </a:rPr>
              <a:t>Optional.empty</a:t>
            </a:r>
            <a:r>
              <a:rPr lang="en-US" sz="3200" dirty="0">
                <a:latin typeface="Consolas" panose="020B0609020204030204" pitchFamily="49" charset="0"/>
              </a:rPr>
              <a:t>() </a:t>
            </a:r>
            <a:r>
              <a:rPr lang="en-US" sz="3200" dirty="0"/>
              <a:t>are called differently</a:t>
            </a:r>
          </a:p>
          <a:p>
            <a:pPr marL="457200" lvl="1" indent="0">
              <a:buNone/>
            </a:pPr>
            <a:r>
              <a:rPr lang="en-US" sz="2800" dirty="0"/>
              <a:t>(Like the </a:t>
            </a:r>
            <a:r>
              <a:rPr lang="en-US" sz="2800" dirty="0">
                <a:latin typeface="Consolas" panose="020B0609020204030204" pitchFamily="49" charset="0"/>
              </a:rPr>
              <a:t>Math</a:t>
            </a:r>
            <a:r>
              <a:rPr lang="en-US" sz="2800" dirty="0"/>
              <a:t> class methods)</a:t>
            </a:r>
          </a:p>
        </p:txBody>
      </p:sp>
    </p:spTree>
    <p:extLst>
      <p:ext uri="{BB962C8B-B14F-4D97-AF65-F5344CB8AC3E}">
        <p14:creationId xmlns:p14="http://schemas.microsoft.com/office/powerpoint/2010/main" val="2338850971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1151</Words>
  <Application>Microsoft Macintosh PowerPoint</Application>
  <PresentationFormat>Widescreen</PresentationFormat>
  <Paragraphs>156</Paragraphs>
  <Slides>23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Montserrat SemiBold</vt:lpstr>
      <vt:lpstr>Calibri</vt:lpstr>
      <vt:lpstr>NTR</vt:lpstr>
      <vt:lpstr>Montserrat</vt:lpstr>
      <vt:lpstr>Consolas</vt:lpstr>
      <vt:lpstr>Montserrat ExtraBold</vt:lpstr>
      <vt:lpstr>CSE 373 Summer 2020</vt:lpstr>
      <vt:lpstr>JUnit Testing</vt:lpstr>
      <vt:lpstr>Lecture Outline</vt:lpstr>
      <vt:lpstr>Announcements</vt:lpstr>
      <vt:lpstr>Exam Format</vt:lpstr>
      <vt:lpstr>Exam Logistics</vt:lpstr>
      <vt:lpstr>Lecture Outline</vt:lpstr>
      <vt:lpstr>Optional</vt:lpstr>
      <vt:lpstr>Optional Methods</vt:lpstr>
      <vt:lpstr>Optional Methods</vt:lpstr>
      <vt:lpstr>Lecture Outline</vt:lpstr>
      <vt:lpstr>(PCM) Importance of Testing</vt:lpstr>
      <vt:lpstr>Bugs you’ve experienced</vt:lpstr>
      <vt:lpstr>Lecture Outline</vt:lpstr>
      <vt:lpstr>JUnit Basics</vt:lpstr>
      <vt:lpstr>JUnit Testing</vt:lpstr>
      <vt:lpstr>Using JUnit</vt:lpstr>
      <vt:lpstr>Using JUnit - Tips</vt:lpstr>
      <vt:lpstr>(PCM) How Many Test Cases Is Enough?</vt:lpstr>
      <vt:lpstr>Lecture Outline</vt:lpstr>
      <vt:lpstr>What test cases can you think of for the TicTacToe spec?</vt:lpstr>
      <vt:lpstr>Closed or open box tests?</vt:lpstr>
      <vt:lpstr>Bonus Topic: Floating Point Numbers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JUnit Testing</dc:title>
  <cp:lastModifiedBy>Melissa Lin</cp:lastModifiedBy>
  <cp:revision>3</cp:revision>
  <dcterms:modified xsi:type="dcterms:W3CDTF">2023-08-09T06:35:55Z</dcterms:modified>
</cp:coreProperties>
</file>